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80" r:id="rId3"/>
    <p:sldId id="347" r:id="rId4"/>
    <p:sldId id="334" r:id="rId5"/>
    <p:sldId id="268" r:id="rId6"/>
    <p:sldId id="348" r:id="rId7"/>
    <p:sldId id="349" r:id="rId8"/>
    <p:sldId id="350" r:id="rId9"/>
    <p:sldId id="351" r:id="rId10"/>
    <p:sldId id="270" r:id="rId11"/>
    <p:sldId id="328" r:id="rId12"/>
    <p:sldId id="272" r:id="rId13"/>
    <p:sldId id="273" r:id="rId14"/>
    <p:sldId id="274" r:id="rId15"/>
    <p:sldId id="266" r:id="rId16"/>
    <p:sldId id="269" r:id="rId17"/>
    <p:sldId id="277" r:id="rId18"/>
    <p:sldId id="337" r:id="rId19"/>
    <p:sldId id="261"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99"/>
    <p:restoredTop sz="88599"/>
  </p:normalViewPr>
  <p:slideViewPr>
    <p:cSldViewPr snapToGrid="0" snapToObjects="1">
      <p:cViewPr varScale="1">
        <p:scale>
          <a:sx n="57" d="100"/>
          <a:sy n="57" d="100"/>
        </p:scale>
        <p:origin x="48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586F627-E2C4-4744-8EAD-144EFBD5406B}" type="datetimeFigureOut">
              <a:rPr lang="en-US" smtClean="0"/>
              <a:t>2/2/22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8B5D25F-FA68-CE40-9E41-8E058D1CF0C4}" type="slidenum">
              <a:rPr lang="en-US" smtClean="0"/>
              <a:t>‹#›</a:t>
            </a:fld>
            <a:endParaRPr lang="en-US"/>
          </a:p>
        </p:txBody>
      </p:sp>
    </p:spTree>
    <p:extLst>
      <p:ext uri="{BB962C8B-B14F-4D97-AF65-F5344CB8AC3E}">
        <p14:creationId xmlns:p14="http://schemas.microsoft.com/office/powerpoint/2010/main" val="144059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5D25F-FA68-CE40-9E41-8E058D1CF0C4}" type="slidenum">
              <a:rPr lang="en-US" smtClean="0"/>
              <a:t>5</a:t>
            </a:fld>
            <a:endParaRPr lang="en-US"/>
          </a:p>
        </p:txBody>
      </p:sp>
    </p:spTree>
    <p:extLst>
      <p:ext uri="{BB962C8B-B14F-4D97-AF65-F5344CB8AC3E}">
        <p14:creationId xmlns:p14="http://schemas.microsoft.com/office/powerpoint/2010/main" val="162368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5D25F-FA68-CE40-9E41-8E058D1CF0C4}" type="slidenum">
              <a:rPr lang="en-US" smtClean="0"/>
              <a:t>15</a:t>
            </a:fld>
            <a:endParaRPr lang="en-US"/>
          </a:p>
        </p:txBody>
      </p:sp>
    </p:spTree>
    <p:extLst>
      <p:ext uri="{BB962C8B-B14F-4D97-AF65-F5344CB8AC3E}">
        <p14:creationId xmlns:p14="http://schemas.microsoft.com/office/powerpoint/2010/main" val="166127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A046-111C-B545-8711-BBF3C82C3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2329C-1407-024C-BB7E-9823C913A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94BE0-CB4A-2E4E-9CDD-02422210804A}"/>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FBFA52CF-60EC-1E42-A306-50C05DE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D9B94-E98F-AB45-AF17-037F770CD427}"/>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425714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FDC0-F4E2-F14E-8DA2-D3F35F1E6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0187A-E4DE-B441-861A-AC1F1C41CD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C7DCB-91ED-A542-9022-95631F593936}"/>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6A9730BF-FB99-504C-ABAD-5BC9FDEC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36F07-6551-0E47-88D6-6E47099BCD5A}"/>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5382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3C6D95-60B8-674C-A829-2C77C1EFCC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B83D8-C6F8-164B-ACF9-CBB85E3DD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F528-8A56-0142-AB4F-15C4F76C591B}"/>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CDEC7941-4B08-544A-9DF9-1EBE4DDB7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A27F8-44B4-1148-9F91-B57545CBDB92}"/>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34270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F830-465E-3C4F-BD98-E28DFF53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053B-0143-F947-AC5D-0D93F7CED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859CC-E436-2340-9DB0-0C1A322E50C8}"/>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CE7D2C0D-5102-6340-B324-5516FD68D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D1E21-7B8E-3D4C-B29A-0C885867F8AF}"/>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330923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FF3E-AED8-4A40-8340-19181D15B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7614C-DE83-EC47-98C7-4F210EBE52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37DB3-84A5-2146-A37C-D2A99F9E7196}"/>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61DFDD85-5CEC-6642-AE17-E80F8CCCD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9EB46-16E7-3743-A8A2-B1F4ED89C14E}"/>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95727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850E-FAAA-414F-B99B-20C81AF11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A5E7A-6ADD-E54D-BC99-8B8AB27EC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93E8EF-7D7F-9345-BCC9-6E0160E6E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D8EE5-B635-6641-BEC5-D73E6D28095B}"/>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6" name="Footer Placeholder 5">
            <a:extLst>
              <a:ext uri="{FF2B5EF4-FFF2-40B4-BE49-F238E27FC236}">
                <a16:creationId xmlns:a16="http://schemas.microsoft.com/office/drawing/2014/main" id="{E2898DD6-BD52-A644-B033-705A5D81F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430D6-47E7-4346-BDA1-53674E7C83C4}"/>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55932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D1B-C468-E54D-8659-D3E4B058D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51158-C0AF-D042-9C20-FD8712A5E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7BD67-0B47-D345-8743-2A2064144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9F77CE-86A4-A044-85A9-528925978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5E08F-9D49-6743-8BA3-61658E4AC7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D91A5-D861-DD45-9D89-55385887F4F1}"/>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8" name="Footer Placeholder 7">
            <a:extLst>
              <a:ext uri="{FF2B5EF4-FFF2-40B4-BE49-F238E27FC236}">
                <a16:creationId xmlns:a16="http://schemas.microsoft.com/office/drawing/2014/main" id="{9865E198-B191-464D-ACC1-75BC01CB5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3EAAA6-6B25-EB45-978D-E0D9F723E8ED}"/>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51414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85A9-D802-5A4B-9DDE-DC036EA366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8B116-E0BB-E641-9A66-3FAA6A424C63}"/>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4" name="Footer Placeholder 3">
            <a:extLst>
              <a:ext uri="{FF2B5EF4-FFF2-40B4-BE49-F238E27FC236}">
                <a16:creationId xmlns:a16="http://schemas.microsoft.com/office/drawing/2014/main" id="{28A190F3-660E-B946-BDE9-0B5764060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859FE-DD5F-5844-BA6E-50F0EE5C676C}"/>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27311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556B2-D8B4-484A-845A-31189CE50947}"/>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3" name="Footer Placeholder 2">
            <a:extLst>
              <a:ext uri="{FF2B5EF4-FFF2-40B4-BE49-F238E27FC236}">
                <a16:creationId xmlns:a16="http://schemas.microsoft.com/office/drawing/2014/main" id="{2CEB04F7-3D38-DA48-A8F8-6F1BC9228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9F34BE-7187-C04B-B5D1-44F7A973ACA2}"/>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308761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5DA9-E8C4-3844-80B6-63525444D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508741-A522-4049-98A9-EF400245C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6335FD-DC7A-B94F-B8EC-C978E759F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B2154-8971-4F43-90EB-748F911D1F7D}"/>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6" name="Footer Placeholder 5">
            <a:extLst>
              <a:ext uri="{FF2B5EF4-FFF2-40B4-BE49-F238E27FC236}">
                <a16:creationId xmlns:a16="http://schemas.microsoft.com/office/drawing/2014/main" id="{D923B5D7-20F5-A740-BE5F-6533ECFA5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2CE5E-F9B1-4F4D-B22F-B4F1E24E9D68}"/>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06702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004B-1033-8A4B-A3DA-F80EFE622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C1EE-72D1-8D4A-A3A4-47D4D1E36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BDB406-37D0-754F-9FDB-01D91FCB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B68D2-996E-7F49-85F8-5BE4063B197C}"/>
              </a:ext>
            </a:extLst>
          </p:cNvPr>
          <p:cNvSpPr>
            <a:spLocks noGrp="1"/>
          </p:cNvSpPr>
          <p:nvPr>
            <p:ph type="dt" sz="half" idx="10"/>
          </p:nvPr>
        </p:nvSpPr>
        <p:spPr/>
        <p:txBody>
          <a:bodyPr/>
          <a:lstStyle/>
          <a:p>
            <a:fld id="{1FC57F3A-A199-DC42-8D17-4D67DBF82391}" type="datetimeFigureOut">
              <a:rPr lang="en-US" smtClean="0"/>
              <a:t>2/2/22</a:t>
            </a:fld>
            <a:endParaRPr lang="en-US"/>
          </a:p>
        </p:txBody>
      </p:sp>
      <p:sp>
        <p:nvSpPr>
          <p:cNvPr id="6" name="Footer Placeholder 5">
            <a:extLst>
              <a:ext uri="{FF2B5EF4-FFF2-40B4-BE49-F238E27FC236}">
                <a16:creationId xmlns:a16="http://schemas.microsoft.com/office/drawing/2014/main" id="{113CDC32-2BBE-2545-88A6-791A32A42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E42D6-311B-6042-B607-39C6317B29A6}"/>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05119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B79F1-B8F8-A84E-9D6A-CAE6635F4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CB780-C84B-A647-A883-C1CC2BF9C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9A955-4351-704D-9A42-840922060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57F3A-A199-DC42-8D17-4D67DBF82391}" type="datetimeFigureOut">
              <a:rPr lang="en-US" smtClean="0"/>
              <a:t>2/2/22</a:t>
            </a:fld>
            <a:endParaRPr lang="en-US"/>
          </a:p>
        </p:txBody>
      </p:sp>
      <p:sp>
        <p:nvSpPr>
          <p:cNvPr id="5" name="Footer Placeholder 4">
            <a:extLst>
              <a:ext uri="{FF2B5EF4-FFF2-40B4-BE49-F238E27FC236}">
                <a16:creationId xmlns:a16="http://schemas.microsoft.com/office/drawing/2014/main" id="{4F989EF5-2A64-2E4E-9766-1CC83241D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11FD34-921B-7940-8DA3-4B6FBCA22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D511A-6E44-1C4A-BEB0-D19B59C252AF}" type="slidenum">
              <a:rPr lang="en-US" smtClean="0"/>
              <a:t>‹#›</a:t>
            </a:fld>
            <a:endParaRPr lang="en-US"/>
          </a:p>
        </p:txBody>
      </p:sp>
    </p:spTree>
    <p:extLst>
      <p:ext uri="{BB962C8B-B14F-4D97-AF65-F5344CB8AC3E}">
        <p14:creationId xmlns:p14="http://schemas.microsoft.com/office/powerpoint/2010/main" val="94341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8540" y="618505"/>
            <a:ext cx="7429555" cy="3449876"/>
          </a:xfrm>
          <a:prstGeom prst="rect">
            <a:avLst/>
          </a:prstGeom>
        </p:spPr>
      </p:pic>
      <p:sp>
        <p:nvSpPr>
          <p:cNvPr id="2" name="Title 1"/>
          <p:cNvSpPr>
            <a:spLocks noGrp="1"/>
          </p:cNvSpPr>
          <p:nvPr>
            <p:ph type="ctrTitle"/>
          </p:nvPr>
        </p:nvSpPr>
        <p:spPr>
          <a:xfrm>
            <a:off x="2209800" y="3502418"/>
            <a:ext cx="7772400" cy="1131927"/>
          </a:xfrm>
          <a:solidFill>
            <a:srgbClr val="FFFFFF"/>
          </a:solidFill>
        </p:spPr>
        <p:txBody>
          <a:bodyPr/>
          <a:lstStyle/>
          <a:p>
            <a:r>
              <a:rPr lang="en-US" dirty="0"/>
              <a:t>to 20.109!</a:t>
            </a:r>
          </a:p>
        </p:txBody>
      </p:sp>
      <p:sp>
        <p:nvSpPr>
          <p:cNvPr id="3" name="Subtitle 2"/>
          <p:cNvSpPr>
            <a:spLocks noGrp="1"/>
          </p:cNvSpPr>
          <p:nvPr>
            <p:ph type="subTitle" idx="1"/>
          </p:nvPr>
        </p:nvSpPr>
        <p:spPr>
          <a:xfrm>
            <a:off x="2643909" y="4791673"/>
            <a:ext cx="6938818" cy="1752600"/>
          </a:xfrm>
        </p:spPr>
        <p:txBody>
          <a:bodyPr/>
          <a:lstStyle/>
          <a:p>
            <a:r>
              <a:rPr lang="en-US" dirty="0"/>
              <a:t>Laboratory Fundamentals of Biological Engineering</a:t>
            </a:r>
          </a:p>
          <a:p>
            <a:r>
              <a:rPr lang="en-US" dirty="0"/>
              <a:t>2/1/22</a:t>
            </a:r>
          </a:p>
        </p:txBody>
      </p:sp>
    </p:spTree>
    <p:extLst>
      <p:ext uri="{BB962C8B-B14F-4D97-AF65-F5344CB8AC3E}">
        <p14:creationId xmlns:p14="http://schemas.microsoft.com/office/powerpoint/2010/main" val="115861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14512"/>
            <a:ext cx="3263000" cy="4525963"/>
          </a:xfrm>
        </p:spPr>
        <p:txBody>
          <a:bodyPr>
            <a:normAutofit/>
          </a:bodyPr>
          <a:lstStyle/>
          <a:p>
            <a:endParaRPr lang="en-US" dirty="0">
              <a:latin typeface="+mj-lt"/>
            </a:endParaRPr>
          </a:p>
          <a:p>
            <a:pPr marL="0" indent="0">
              <a:buNone/>
            </a:pPr>
            <a:r>
              <a:rPr lang="en-US" dirty="0">
                <a:latin typeface="+mj-lt"/>
              </a:rPr>
              <a:t>We start here…</a:t>
            </a:r>
          </a:p>
          <a:p>
            <a:endParaRPr lang="en-US" dirty="0">
              <a:latin typeface="+mj-lt"/>
            </a:endParaRPr>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302" y="2094579"/>
            <a:ext cx="6777275" cy="3641206"/>
          </a:xfrm>
          <a:prstGeom prst="rect">
            <a:avLst/>
          </a:prstGeom>
        </p:spPr>
      </p:pic>
      <p:sp>
        <p:nvSpPr>
          <p:cNvPr id="5" name="Title 1">
            <a:extLst>
              <a:ext uri="{FF2B5EF4-FFF2-40B4-BE49-F238E27FC236}">
                <a16:creationId xmlns:a16="http://schemas.microsoft.com/office/drawing/2014/main" id="{8E63D777-FB72-5841-B7EE-C1A7604B5F3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Workflow in 20.109</a:t>
            </a:r>
          </a:p>
        </p:txBody>
      </p:sp>
    </p:spTree>
    <p:extLst>
      <p:ext uri="{BB962C8B-B14F-4D97-AF65-F5344CB8AC3E}">
        <p14:creationId xmlns:p14="http://schemas.microsoft.com/office/powerpoint/2010/main" val="133646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302" y="2094579"/>
            <a:ext cx="6777275" cy="3641206"/>
          </a:xfrm>
          <a:prstGeom prst="rect">
            <a:avLst/>
          </a:prstGeom>
        </p:spPr>
      </p:pic>
      <p:sp>
        <p:nvSpPr>
          <p:cNvPr id="5" name="Title 1">
            <a:extLst>
              <a:ext uri="{FF2B5EF4-FFF2-40B4-BE49-F238E27FC236}">
                <a16:creationId xmlns:a16="http://schemas.microsoft.com/office/drawing/2014/main" id="{8E63D777-FB72-5841-B7EE-C1A7604B5F3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Workflow in 20.109</a:t>
            </a:r>
          </a:p>
        </p:txBody>
      </p:sp>
      <p:sp>
        <p:nvSpPr>
          <p:cNvPr id="7" name="TextBox 6">
            <a:extLst>
              <a:ext uri="{FF2B5EF4-FFF2-40B4-BE49-F238E27FC236}">
                <a16:creationId xmlns:a16="http://schemas.microsoft.com/office/drawing/2014/main" id="{A8CB0CE0-81A2-C14A-A777-F6BF54FB4D5C}"/>
              </a:ext>
            </a:extLst>
          </p:cNvPr>
          <p:cNvSpPr txBox="1"/>
          <p:nvPr/>
        </p:nvSpPr>
        <p:spPr>
          <a:xfrm>
            <a:off x="5232892" y="1339658"/>
            <a:ext cx="2341816" cy="707886"/>
          </a:xfrm>
          <a:prstGeom prst="rect">
            <a:avLst/>
          </a:prstGeom>
          <a:noFill/>
        </p:spPr>
        <p:txBody>
          <a:bodyPr wrap="square" rtlCol="0">
            <a:spAutoFit/>
          </a:bodyPr>
          <a:lstStyle/>
          <a:p>
            <a:pPr algn="ctr"/>
            <a:r>
              <a:rPr lang="en-US" sz="4000" dirty="0">
                <a:solidFill>
                  <a:srgbClr val="0070C0"/>
                </a:solidFill>
              </a:rPr>
              <a:t>Research!</a:t>
            </a:r>
          </a:p>
        </p:txBody>
      </p:sp>
      <p:cxnSp>
        <p:nvCxnSpPr>
          <p:cNvPr id="8" name="Straight Arrow Connector 7">
            <a:extLst>
              <a:ext uri="{FF2B5EF4-FFF2-40B4-BE49-F238E27FC236}">
                <a16:creationId xmlns:a16="http://schemas.microsoft.com/office/drawing/2014/main" id="{1BD7D4D5-E98E-0C44-8284-628F8A92167B}"/>
              </a:ext>
            </a:extLst>
          </p:cNvPr>
          <p:cNvCxnSpPr/>
          <p:nvPr/>
        </p:nvCxnSpPr>
        <p:spPr>
          <a:xfrm>
            <a:off x="6106112" y="2023645"/>
            <a:ext cx="198459" cy="484903"/>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990600" y="1814512"/>
            <a:ext cx="3263000" cy="4525963"/>
          </a:xfrm>
        </p:spPr>
        <p:txBody>
          <a:bodyPr>
            <a:normAutofit/>
          </a:bodyPr>
          <a:lstStyle/>
          <a:p>
            <a:endParaRPr lang="en-US" dirty="0">
              <a:latin typeface="+mj-lt"/>
            </a:endParaRPr>
          </a:p>
          <a:p>
            <a:pPr marL="0" indent="0">
              <a:buNone/>
            </a:pPr>
            <a:r>
              <a:rPr lang="en-US" dirty="0">
                <a:latin typeface="+mj-lt"/>
              </a:rPr>
              <a:t>We start here…</a:t>
            </a:r>
          </a:p>
          <a:p>
            <a:endParaRPr lang="en-US" dirty="0">
              <a:latin typeface="+mj-lt"/>
            </a:endParaRPr>
          </a:p>
          <a:p>
            <a:pPr marL="0" indent="0">
              <a:buNone/>
            </a:pPr>
            <a:r>
              <a:rPr lang="en-US" b="1" dirty="0">
                <a:solidFill>
                  <a:srgbClr val="0070C0"/>
                </a:solidFill>
                <a:latin typeface="+mj-lt"/>
              </a:rPr>
              <a:t>But you can’t design an experiment without reviewing the literature!</a:t>
            </a:r>
          </a:p>
        </p:txBody>
      </p:sp>
    </p:spTree>
    <p:extLst>
      <p:ext uri="{BB962C8B-B14F-4D97-AF65-F5344CB8AC3E}">
        <p14:creationId xmlns:p14="http://schemas.microsoft.com/office/powerpoint/2010/main" val="3359652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042556"/>
            <a:ext cx="4623690" cy="4288405"/>
          </a:xfrm>
        </p:spPr>
        <p:txBody>
          <a:bodyPr/>
          <a:lstStyle/>
          <a:p>
            <a:pPr marL="0" indent="0">
              <a:buNone/>
            </a:pPr>
            <a:r>
              <a:rPr lang="en-US" dirty="0">
                <a:latin typeface="+mj-lt"/>
              </a:rPr>
              <a:t>We aim to prevent ‘just follow the protocol’ benchwork</a:t>
            </a:r>
          </a:p>
          <a:p>
            <a:pPr marL="0" indent="0">
              <a:buNone/>
            </a:pPr>
            <a:endParaRPr lang="en-US" dirty="0">
              <a:latin typeface="+mj-lt"/>
            </a:endParaRPr>
          </a:p>
          <a:p>
            <a:pPr marL="0" indent="0">
              <a:buNone/>
            </a:pPr>
            <a:r>
              <a:rPr lang="en-US" dirty="0">
                <a:latin typeface="+mj-lt"/>
              </a:rPr>
              <a:t>Will discuss not only how experiments are completed, but what each step actually does</a:t>
            </a:r>
          </a:p>
        </p:txBody>
      </p:sp>
      <p:pic>
        <p:nvPicPr>
          <p:cNvPr id="4" name="Picture 3"/>
          <p:cNvPicPr>
            <a:picLocks noChangeAspect="1"/>
          </p:cNvPicPr>
          <p:nvPr/>
        </p:nvPicPr>
        <p:blipFill>
          <a:blip r:embed="rId2"/>
          <a:stretch>
            <a:fillRect/>
          </a:stretch>
        </p:blipFill>
        <p:spPr>
          <a:xfrm>
            <a:off x="5949538" y="1804998"/>
            <a:ext cx="5157818" cy="3651736"/>
          </a:xfrm>
          <a:prstGeom prst="rect">
            <a:avLst/>
          </a:prstGeom>
        </p:spPr>
      </p:pic>
      <p:sp>
        <p:nvSpPr>
          <p:cNvPr id="5" name="Title 1">
            <a:extLst>
              <a:ext uri="{FF2B5EF4-FFF2-40B4-BE49-F238E27FC236}">
                <a16:creationId xmlns:a16="http://schemas.microsoft.com/office/drawing/2014/main" id="{4B81B2FC-C981-404B-96C3-D715FF8826B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do real science</a:t>
            </a:r>
          </a:p>
        </p:txBody>
      </p:sp>
    </p:spTree>
    <p:extLst>
      <p:ext uri="{BB962C8B-B14F-4D97-AF65-F5344CB8AC3E}">
        <p14:creationId xmlns:p14="http://schemas.microsoft.com/office/powerpoint/2010/main" val="3140160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56418" y="2042556"/>
            <a:ext cx="4486360" cy="3364770"/>
          </a:xfrm>
          <a:prstGeom prst="rect">
            <a:avLst/>
          </a:prstGeom>
        </p:spPr>
      </p:pic>
      <p:sp>
        <p:nvSpPr>
          <p:cNvPr id="7" name="Title 1">
            <a:extLst>
              <a:ext uri="{FF2B5EF4-FFF2-40B4-BE49-F238E27FC236}">
                <a16:creationId xmlns:a16="http://schemas.microsoft.com/office/drawing/2014/main" id="{C33D483F-CC15-FC4B-A6B0-033C91AA06E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follow best practices</a:t>
            </a:r>
          </a:p>
        </p:txBody>
      </p:sp>
      <p:sp>
        <p:nvSpPr>
          <p:cNvPr id="9" name="Content Placeholder 2">
            <a:extLst>
              <a:ext uri="{FF2B5EF4-FFF2-40B4-BE49-F238E27FC236}">
                <a16:creationId xmlns:a16="http://schemas.microsoft.com/office/drawing/2014/main" id="{38D87E1E-8D3C-F440-B3D6-D0015CE88DDE}"/>
              </a:ext>
            </a:extLst>
          </p:cNvPr>
          <p:cNvSpPr txBox="1">
            <a:spLocks/>
          </p:cNvSpPr>
          <p:nvPr/>
        </p:nvSpPr>
        <p:spPr>
          <a:xfrm>
            <a:off x="990600" y="2042556"/>
            <a:ext cx="4623690" cy="4288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We do relevant and cutting-edge research</a:t>
            </a: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r>
              <a:rPr lang="en-US" dirty="0">
                <a:latin typeface="+mj-lt"/>
              </a:rPr>
              <a:t>Will discuss best practices for data collection and personal / environmental safety</a:t>
            </a:r>
          </a:p>
        </p:txBody>
      </p:sp>
    </p:spTree>
    <p:extLst>
      <p:ext uri="{BB962C8B-B14F-4D97-AF65-F5344CB8AC3E}">
        <p14:creationId xmlns:p14="http://schemas.microsoft.com/office/powerpoint/2010/main" val="242033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A792A3-7827-7341-9BB2-42DA0BBD536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analyze and report data</a:t>
            </a:r>
          </a:p>
        </p:txBody>
      </p:sp>
      <p:pic>
        <p:nvPicPr>
          <p:cNvPr id="4" name="Picture 3" descr="Chart&#10;&#10;Description automatically generated">
            <a:extLst>
              <a:ext uri="{FF2B5EF4-FFF2-40B4-BE49-F238E27FC236}">
                <a16:creationId xmlns:a16="http://schemas.microsoft.com/office/drawing/2014/main" id="{E1778688-CBCC-064E-BAFD-1C6B17CA3E31}"/>
              </a:ext>
            </a:extLst>
          </p:cNvPr>
          <p:cNvPicPr>
            <a:picLocks noChangeAspect="1"/>
          </p:cNvPicPr>
          <p:nvPr/>
        </p:nvPicPr>
        <p:blipFill>
          <a:blip r:embed="rId2"/>
          <a:stretch>
            <a:fillRect/>
          </a:stretch>
        </p:blipFill>
        <p:spPr>
          <a:xfrm>
            <a:off x="1514990" y="1423007"/>
            <a:ext cx="9162020" cy="4917468"/>
          </a:xfrm>
          <a:prstGeom prst="rect">
            <a:avLst/>
          </a:prstGeom>
        </p:spPr>
      </p:pic>
    </p:spTree>
    <p:extLst>
      <p:ext uri="{BB962C8B-B14F-4D97-AF65-F5344CB8AC3E}">
        <p14:creationId xmlns:p14="http://schemas.microsoft.com/office/powerpoint/2010/main" val="1525667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345037"/>
            <a:ext cx="8686800" cy="2127036"/>
          </a:xfrm>
        </p:spPr>
        <p:txBody>
          <a:bodyPr/>
          <a:lstStyle/>
          <a:p>
            <a:r>
              <a:rPr lang="en-US" dirty="0">
                <a:solidFill>
                  <a:srgbClr val="FF0000"/>
                </a:solidFill>
                <a:latin typeface="+mj-lt"/>
              </a:rPr>
              <a:t>Written communication assignments = 35%</a:t>
            </a:r>
          </a:p>
          <a:p>
            <a:r>
              <a:rPr lang="en-US" dirty="0">
                <a:solidFill>
                  <a:srgbClr val="3366FF"/>
                </a:solidFill>
                <a:latin typeface="+mj-lt"/>
              </a:rPr>
              <a:t>Verbal communication assignments = 40%</a:t>
            </a:r>
          </a:p>
          <a:p>
            <a:r>
              <a:rPr lang="en-US" dirty="0">
                <a:latin typeface="+mj-lt"/>
              </a:rPr>
              <a:t>Daily work and participation = 25%</a:t>
            </a:r>
          </a:p>
        </p:txBody>
      </p:sp>
      <p:sp>
        <p:nvSpPr>
          <p:cNvPr id="6" name="Title 1">
            <a:extLst>
              <a:ext uri="{FF2B5EF4-FFF2-40B4-BE49-F238E27FC236}">
                <a16:creationId xmlns:a16="http://schemas.microsoft.com/office/drawing/2014/main" id="{CF588858-7A47-9846-BD6B-57A69B175BE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develop written and verbal communication skills</a:t>
            </a:r>
          </a:p>
        </p:txBody>
      </p:sp>
      <p:pic>
        <p:nvPicPr>
          <p:cNvPr id="4" name="Picture 3" descr="Table&#10;&#10;Description automatically generated">
            <a:extLst>
              <a:ext uri="{FF2B5EF4-FFF2-40B4-BE49-F238E27FC236}">
                <a16:creationId xmlns:a16="http://schemas.microsoft.com/office/drawing/2014/main" id="{9165D056-AD29-3840-AE73-798CD8B9BDA4}"/>
              </a:ext>
            </a:extLst>
          </p:cNvPr>
          <p:cNvPicPr>
            <a:picLocks noChangeAspect="1"/>
          </p:cNvPicPr>
          <p:nvPr/>
        </p:nvPicPr>
        <p:blipFill>
          <a:blip r:embed="rId3"/>
          <a:stretch>
            <a:fillRect/>
          </a:stretch>
        </p:blipFill>
        <p:spPr>
          <a:xfrm>
            <a:off x="1346408" y="1941942"/>
            <a:ext cx="9499183" cy="1979612"/>
          </a:xfrm>
          <a:prstGeom prst="rect">
            <a:avLst/>
          </a:prstGeom>
        </p:spPr>
      </p:pic>
    </p:spTree>
    <p:extLst>
      <p:ext uri="{BB962C8B-B14F-4D97-AF65-F5344CB8AC3E}">
        <p14:creationId xmlns:p14="http://schemas.microsoft.com/office/powerpoint/2010/main" val="2647517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54200"/>
            <a:ext cx="8229600" cy="5003800"/>
          </a:xfrm>
        </p:spPr>
        <p:txBody>
          <a:bodyPr>
            <a:normAutofit/>
          </a:bodyPr>
          <a:lstStyle/>
          <a:p>
            <a:r>
              <a:rPr lang="en-US" dirty="0">
                <a:latin typeface="+mj-lt"/>
              </a:rPr>
              <a:t>20.109 Teaching Team</a:t>
            </a:r>
          </a:p>
          <a:p>
            <a:pPr lvl="1"/>
            <a:r>
              <a:rPr lang="en-US" dirty="0">
                <a:latin typeface="+mj-lt"/>
              </a:rPr>
              <a:t>Faculty</a:t>
            </a:r>
          </a:p>
          <a:p>
            <a:pPr lvl="1"/>
            <a:r>
              <a:rPr lang="en-US" dirty="0">
                <a:latin typeface="+mj-lt"/>
              </a:rPr>
              <a:t>Instructors</a:t>
            </a:r>
          </a:p>
          <a:p>
            <a:pPr lvl="1"/>
            <a:r>
              <a:rPr lang="en-US" dirty="0">
                <a:latin typeface="+mj-lt"/>
              </a:rPr>
              <a:t>Teaching assistants</a:t>
            </a:r>
          </a:p>
          <a:p>
            <a:endParaRPr lang="en-US" dirty="0">
              <a:latin typeface="+mj-lt"/>
            </a:endParaRPr>
          </a:p>
          <a:p>
            <a:r>
              <a:rPr lang="en-US" dirty="0">
                <a:latin typeface="+mj-lt"/>
              </a:rPr>
              <a:t>BE Communication Lab                                              Lab</a:t>
            </a:r>
          </a:p>
          <a:p>
            <a:pPr lvl="1"/>
            <a:r>
              <a:rPr lang="en-US" dirty="0">
                <a:latin typeface="+mj-lt"/>
              </a:rPr>
              <a:t>Instructors</a:t>
            </a:r>
          </a:p>
          <a:p>
            <a:pPr lvl="1"/>
            <a:r>
              <a:rPr lang="en-US" dirty="0">
                <a:latin typeface="+mj-lt"/>
              </a:rPr>
              <a:t>Writing fellows</a:t>
            </a:r>
          </a:p>
        </p:txBody>
      </p:sp>
      <p:pic>
        <p:nvPicPr>
          <p:cNvPr id="4" name="Picture 3"/>
          <p:cNvPicPr>
            <a:picLocks noChangeAspect="1"/>
          </p:cNvPicPr>
          <p:nvPr/>
        </p:nvPicPr>
        <p:blipFill>
          <a:blip r:embed="rId2"/>
          <a:stretch>
            <a:fillRect/>
          </a:stretch>
        </p:blipFill>
        <p:spPr>
          <a:xfrm>
            <a:off x="6000997" y="1673659"/>
            <a:ext cx="4376931" cy="3796991"/>
          </a:xfrm>
          <a:prstGeom prst="rect">
            <a:avLst/>
          </a:prstGeom>
        </p:spPr>
      </p:pic>
      <p:sp>
        <p:nvSpPr>
          <p:cNvPr id="5" name="Title 1">
            <a:extLst>
              <a:ext uri="{FF2B5EF4-FFF2-40B4-BE49-F238E27FC236}">
                <a16:creationId xmlns:a16="http://schemas.microsoft.com/office/drawing/2014/main" id="{8B2AB7BC-E1A7-C942-A5DC-BFF3E116D77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are here to help!</a:t>
            </a:r>
          </a:p>
        </p:txBody>
      </p:sp>
    </p:spTree>
    <p:extLst>
      <p:ext uri="{BB962C8B-B14F-4D97-AF65-F5344CB8AC3E}">
        <p14:creationId xmlns:p14="http://schemas.microsoft.com/office/powerpoint/2010/main" val="178388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30828"/>
            <a:ext cx="8686800" cy="4927922"/>
          </a:xfrm>
        </p:spPr>
        <p:txBody>
          <a:bodyPr>
            <a:normAutofit/>
          </a:bodyPr>
          <a:lstStyle/>
          <a:p>
            <a:r>
              <a:rPr lang="en-US" dirty="0">
                <a:latin typeface="+mj-lt"/>
              </a:rPr>
              <a:t>Organize a constructive laboratory notebook</a:t>
            </a:r>
          </a:p>
          <a:p>
            <a:r>
              <a:rPr lang="en-US" dirty="0">
                <a:latin typeface="+mj-lt"/>
              </a:rPr>
              <a:t>Implement laboratory protocols and troubleshoot</a:t>
            </a:r>
          </a:p>
          <a:p>
            <a:r>
              <a:rPr lang="en-US" dirty="0">
                <a:latin typeface="+mj-lt"/>
              </a:rPr>
              <a:t>Interpret and analyze data</a:t>
            </a:r>
          </a:p>
          <a:p>
            <a:r>
              <a:rPr lang="en-US" dirty="0">
                <a:latin typeface="+mj-lt"/>
              </a:rPr>
              <a:t>Recognize the utility of models and assays</a:t>
            </a:r>
          </a:p>
          <a:p>
            <a:r>
              <a:rPr lang="en-US" dirty="0">
                <a:latin typeface="+mj-lt"/>
              </a:rPr>
              <a:t>Critically examine scientific literature</a:t>
            </a:r>
          </a:p>
          <a:p>
            <a:r>
              <a:rPr lang="en-US" dirty="0">
                <a:latin typeface="+mj-lt"/>
              </a:rPr>
              <a:t>Communicate your science</a:t>
            </a:r>
          </a:p>
          <a:p>
            <a:r>
              <a:rPr lang="en-US" dirty="0">
                <a:latin typeface="+mj-lt"/>
              </a:rPr>
              <a:t>Work as a team</a:t>
            </a:r>
          </a:p>
          <a:p>
            <a:r>
              <a:rPr lang="en-US" dirty="0">
                <a:latin typeface="+mj-lt"/>
              </a:rPr>
              <a:t>Provide constructive and helpful feedback</a:t>
            </a:r>
          </a:p>
        </p:txBody>
      </p:sp>
      <p:sp>
        <p:nvSpPr>
          <p:cNvPr id="4" name="Title 1">
            <a:extLst>
              <a:ext uri="{FF2B5EF4-FFF2-40B4-BE49-F238E27FC236}">
                <a16:creationId xmlns:a16="http://schemas.microsoft.com/office/drawing/2014/main" id="{D8DD6194-0402-E246-9EEC-B5417A58102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Our goals for you this semester</a:t>
            </a:r>
          </a:p>
        </p:txBody>
      </p:sp>
    </p:spTree>
    <p:extLst>
      <p:ext uri="{BB962C8B-B14F-4D97-AF65-F5344CB8AC3E}">
        <p14:creationId xmlns:p14="http://schemas.microsoft.com/office/powerpoint/2010/main" val="3399426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6783-BD49-634D-9069-00F78EB6A13B}"/>
              </a:ext>
            </a:extLst>
          </p:cNvPr>
          <p:cNvSpPr>
            <a:spLocks noGrp="1"/>
          </p:cNvSpPr>
          <p:nvPr>
            <p:ph type="title"/>
          </p:nvPr>
        </p:nvSpPr>
        <p:spPr/>
        <p:txBody>
          <a:bodyPr/>
          <a:lstStyle/>
          <a:p>
            <a:r>
              <a:rPr lang="en-US" dirty="0"/>
              <a:t>Expectations in 20.109…</a:t>
            </a:r>
          </a:p>
        </p:txBody>
      </p:sp>
      <p:sp>
        <p:nvSpPr>
          <p:cNvPr id="3" name="Content Placeholder 2">
            <a:extLst>
              <a:ext uri="{FF2B5EF4-FFF2-40B4-BE49-F238E27FC236}">
                <a16:creationId xmlns:a16="http://schemas.microsoft.com/office/drawing/2014/main" id="{4AC20E95-1821-ED4C-87E8-CB738755362E}"/>
              </a:ext>
            </a:extLst>
          </p:cNvPr>
          <p:cNvSpPr>
            <a:spLocks noGrp="1"/>
          </p:cNvSpPr>
          <p:nvPr>
            <p:ph idx="1"/>
          </p:nvPr>
        </p:nvSpPr>
        <p:spPr>
          <a:xfrm>
            <a:off x="838200" y="1825625"/>
            <a:ext cx="5136715" cy="4351338"/>
          </a:xfrm>
          <a:ln>
            <a:solidFill>
              <a:schemeClr val="tx1"/>
            </a:solidFill>
          </a:ln>
        </p:spPr>
        <p:txBody>
          <a:bodyPr>
            <a:normAutofit/>
          </a:bodyPr>
          <a:lstStyle/>
          <a:p>
            <a:pPr marL="0" indent="0">
              <a:buNone/>
            </a:pPr>
            <a:r>
              <a:rPr lang="en-US" dirty="0">
                <a:latin typeface="+mj-lt"/>
              </a:rPr>
              <a:t>Your expectations of us:</a:t>
            </a:r>
          </a:p>
          <a:p>
            <a:pPr marL="0" indent="0">
              <a:buNone/>
            </a:pPr>
            <a:endParaRPr lang="en-US" dirty="0">
              <a:latin typeface="+mj-lt"/>
            </a:endParaRPr>
          </a:p>
          <a:p>
            <a:pPr lvl="1"/>
            <a:r>
              <a:rPr lang="en-US" dirty="0">
                <a:latin typeface="+mj-lt"/>
              </a:rPr>
              <a:t>We will come to class and laboratory prepared</a:t>
            </a:r>
          </a:p>
          <a:p>
            <a:pPr lvl="1"/>
            <a:r>
              <a:rPr lang="en-US" dirty="0">
                <a:latin typeface="+mj-lt"/>
              </a:rPr>
              <a:t>We will be clear and reasonable in all assignments</a:t>
            </a:r>
          </a:p>
          <a:p>
            <a:pPr lvl="1"/>
            <a:r>
              <a:rPr lang="en-US" dirty="0">
                <a:latin typeface="+mj-lt"/>
              </a:rPr>
              <a:t>We will treat every 109er with respect</a:t>
            </a:r>
          </a:p>
          <a:p>
            <a:pPr lvl="1"/>
            <a:r>
              <a:rPr lang="en-US" dirty="0">
                <a:latin typeface="+mj-lt"/>
              </a:rPr>
              <a:t>We will give everyone equal chance at success</a:t>
            </a:r>
          </a:p>
          <a:p>
            <a:endParaRPr lang="en-US" dirty="0">
              <a:latin typeface="+mj-lt"/>
            </a:endParaRPr>
          </a:p>
          <a:p>
            <a:endParaRPr lang="en-US" dirty="0">
              <a:latin typeface="+mj-lt"/>
            </a:endParaRPr>
          </a:p>
        </p:txBody>
      </p:sp>
      <p:sp>
        <p:nvSpPr>
          <p:cNvPr id="4" name="Content Placeholder 2">
            <a:extLst>
              <a:ext uri="{FF2B5EF4-FFF2-40B4-BE49-F238E27FC236}">
                <a16:creationId xmlns:a16="http://schemas.microsoft.com/office/drawing/2014/main" id="{F866BAEA-793E-7141-982E-11A971AA8584}"/>
              </a:ext>
            </a:extLst>
          </p:cNvPr>
          <p:cNvSpPr txBox="1">
            <a:spLocks/>
          </p:cNvSpPr>
          <p:nvPr/>
        </p:nvSpPr>
        <p:spPr>
          <a:xfrm>
            <a:off x="6217085" y="1834976"/>
            <a:ext cx="5136715"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Our expectations of you:</a:t>
            </a:r>
          </a:p>
          <a:p>
            <a:pPr marL="0" indent="0">
              <a:buNone/>
            </a:pPr>
            <a:endParaRPr lang="en-US" dirty="0">
              <a:latin typeface="+mj-lt"/>
            </a:endParaRPr>
          </a:p>
          <a:p>
            <a:pPr lvl="1"/>
            <a:r>
              <a:rPr lang="en-US" dirty="0">
                <a:latin typeface="+mj-lt"/>
              </a:rPr>
              <a:t>You will come to class </a:t>
            </a:r>
          </a:p>
          <a:p>
            <a:pPr lvl="1"/>
            <a:r>
              <a:rPr lang="en-US" dirty="0">
                <a:latin typeface="+mj-lt"/>
              </a:rPr>
              <a:t>You will be prepared for lecture and laboratory </a:t>
            </a:r>
          </a:p>
          <a:p>
            <a:pPr lvl="1"/>
            <a:r>
              <a:rPr lang="en-US" dirty="0">
                <a:latin typeface="+mj-lt"/>
              </a:rPr>
              <a:t>You will not interfere with each other’s learning</a:t>
            </a:r>
          </a:p>
          <a:p>
            <a:pPr lvl="1"/>
            <a:r>
              <a:rPr lang="en-US" dirty="0">
                <a:latin typeface="+mj-lt"/>
              </a:rPr>
              <a:t>You will invest the very best of yourself</a:t>
            </a:r>
          </a:p>
          <a:p>
            <a:pPr lvl="1"/>
            <a:r>
              <a:rPr lang="en-US" dirty="0">
                <a:latin typeface="+mj-lt"/>
              </a:rPr>
              <a:t>You will be honest with your peers and the teaching faculty</a:t>
            </a:r>
          </a:p>
        </p:txBody>
      </p:sp>
    </p:spTree>
    <p:extLst>
      <p:ext uri="{BB962C8B-B14F-4D97-AF65-F5344CB8AC3E}">
        <p14:creationId xmlns:p14="http://schemas.microsoft.com/office/powerpoint/2010/main" val="146378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64953"/>
            <a:ext cx="9381565" cy="4927922"/>
          </a:xfrm>
        </p:spPr>
        <p:txBody>
          <a:bodyPr>
            <a:normAutofit/>
          </a:bodyPr>
          <a:lstStyle/>
          <a:p>
            <a:r>
              <a:rPr lang="en-US" dirty="0">
                <a:latin typeface="+mj-lt"/>
              </a:rPr>
              <a:t>Lectures meet Tuesday and Thursday 11-12p</a:t>
            </a:r>
          </a:p>
          <a:p>
            <a:pPr lvl="1"/>
            <a:r>
              <a:rPr lang="en-US" dirty="0">
                <a:latin typeface="+mj-lt"/>
                <a:ea typeface="Wingdings"/>
                <a:cs typeface="Wingdings"/>
                <a:sym typeface="Wingdings"/>
              </a:rPr>
              <a:t>Class divided into two laboratory sections: T/R &amp; W/F 1-5p</a:t>
            </a:r>
          </a:p>
          <a:p>
            <a:pPr lvl="1"/>
            <a:endParaRPr lang="en-US" dirty="0">
              <a:latin typeface="+mj-lt"/>
              <a:ea typeface="Wingdings"/>
              <a:cs typeface="Wingdings"/>
              <a:sym typeface="Wingdings"/>
            </a:endParaRPr>
          </a:p>
          <a:p>
            <a:r>
              <a:rPr lang="en-US" dirty="0">
                <a:latin typeface="+mj-lt"/>
                <a:ea typeface="Wingdings"/>
                <a:cs typeface="Wingdings"/>
                <a:sym typeface="Wingdings"/>
              </a:rPr>
              <a:t>You will work in pairs throughout the semester</a:t>
            </a:r>
          </a:p>
          <a:p>
            <a:pPr lvl="1"/>
            <a:r>
              <a:rPr lang="en-US" dirty="0">
                <a:latin typeface="+mj-lt"/>
                <a:ea typeface="Wingdings"/>
                <a:cs typeface="Wingdings"/>
                <a:sym typeface="Wingdings"/>
              </a:rPr>
              <a:t>Collaboration with integrity is key!</a:t>
            </a:r>
          </a:p>
          <a:p>
            <a:pPr lvl="1"/>
            <a:endParaRPr lang="en-US" dirty="0">
              <a:latin typeface="+mj-lt"/>
              <a:ea typeface="Wingdings"/>
              <a:cs typeface="Wingdings"/>
              <a:sym typeface="Wingdings"/>
            </a:endParaRPr>
          </a:p>
          <a:p>
            <a:r>
              <a:rPr lang="en-US" dirty="0">
                <a:latin typeface="+mj-lt"/>
              </a:rPr>
              <a:t>Attendance is expected, in both lecture and laboratory</a:t>
            </a:r>
          </a:p>
          <a:p>
            <a:endParaRPr lang="en-US" dirty="0">
              <a:latin typeface="+mj-lt"/>
            </a:endParaRPr>
          </a:p>
          <a:p>
            <a:r>
              <a:rPr lang="en-US" dirty="0">
                <a:latin typeface="+mj-lt"/>
              </a:rPr>
              <a:t>Participation is required</a:t>
            </a:r>
          </a:p>
          <a:p>
            <a:pPr lvl="1"/>
            <a:r>
              <a:rPr lang="en-US" dirty="0">
                <a:latin typeface="+mj-lt"/>
              </a:rPr>
              <a:t>Laboratory exercises are completed with your partner</a:t>
            </a:r>
          </a:p>
          <a:p>
            <a:pPr lvl="1"/>
            <a:r>
              <a:rPr lang="en-US" dirty="0">
                <a:latin typeface="+mj-lt"/>
              </a:rPr>
              <a:t>Some homework and assignments are completed with your partner</a:t>
            </a:r>
          </a:p>
        </p:txBody>
      </p:sp>
      <p:sp>
        <p:nvSpPr>
          <p:cNvPr id="4" name="Title 1">
            <a:extLst>
              <a:ext uri="{FF2B5EF4-FFF2-40B4-BE49-F238E27FC236}">
                <a16:creationId xmlns:a16="http://schemas.microsoft.com/office/drawing/2014/main" id="{1DA3C80B-E33B-494B-9D93-4944C208D0B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Schedule and final notes</a:t>
            </a:r>
          </a:p>
        </p:txBody>
      </p:sp>
    </p:spTree>
    <p:extLst>
      <p:ext uri="{BB962C8B-B14F-4D97-AF65-F5344CB8AC3E}">
        <p14:creationId xmlns:p14="http://schemas.microsoft.com/office/powerpoint/2010/main" val="268488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from previous 109ers</a:t>
            </a:r>
          </a:p>
        </p:txBody>
      </p:sp>
      <p:sp>
        <p:nvSpPr>
          <p:cNvPr id="3" name="Content Placeholder 2"/>
          <p:cNvSpPr>
            <a:spLocks noGrp="1"/>
          </p:cNvSpPr>
          <p:nvPr>
            <p:ph idx="1"/>
          </p:nvPr>
        </p:nvSpPr>
        <p:spPr>
          <a:xfrm>
            <a:off x="1981200" y="1600201"/>
            <a:ext cx="8229600" cy="730737"/>
          </a:xfrm>
        </p:spPr>
        <p:txBody>
          <a:bodyPr/>
          <a:lstStyle/>
          <a:p>
            <a:pPr marL="0" indent="0">
              <a:buNone/>
            </a:pPr>
            <a:r>
              <a:rPr lang="en-US" dirty="0"/>
              <a:t>Words of wisdom…</a:t>
            </a:r>
          </a:p>
        </p:txBody>
      </p:sp>
      <p:pic>
        <p:nvPicPr>
          <p:cNvPr id="4" name="Picture 3" descr="Screen Shot 2015-09-09 at 3.5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869" y="4034928"/>
            <a:ext cx="2590800" cy="469900"/>
          </a:xfrm>
          <a:prstGeom prst="rect">
            <a:avLst/>
          </a:prstGeom>
        </p:spPr>
      </p:pic>
      <p:pic>
        <p:nvPicPr>
          <p:cNvPr id="5" name="Picture 4" descr="Screen Shot 2015-09-09 at 3.5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069" y="4851013"/>
            <a:ext cx="6299200" cy="635000"/>
          </a:xfrm>
          <a:prstGeom prst="rect">
            <a:avLst/>
          </a:prstGeom>
        </p:spPr>
      </p:pic>
      <p:pic>
        <p:nvPicPr>
          <p:cNvPr id="6" name="Picture 5" descr="Screen Shot 2015-09-09 at 3.55.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33143"/>
            <a:ext cx="5410200" cy="355600"/>
          </a:xfrm>
          <a:prstGeom prst="rect">
            <a:avLst/>
          </a:prstGeom>
        </p:spPr>
      </p:pic>
      <p:pic>
        <p:nvPicPr>
          <p:cNvPr id="7" name="Picture 6" descr="Screen Shot 2015-09-09 at 3.09.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443" y="1986285"/>
            <a:ext cx="3911600" cy="520700"/>
          </a:xfrm>
          <a:prstGeom prst="rect">
            <a:avLst/>
          </a:prstGeom>
        </p:spPr>
      </p:pic>
      <p:pic>
        <p:nvPicPr>
          <p:cNvPr id="8" name="Picture 7" descr="Screen Shot 2015-09-09 at 3.22.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517058"/>
            <a:ext cx="4838700" cy="469900"/>
          </a:xfrm>
          <a:prstGeom prst="rect">
            <a:avLst/>
          </a:prstGeom>
        </p:spPr>
      </p:pic>
      <p:pic>
        <p:nvPicPr>
          <p:cNvPr id="9" name="Picture 8">
            <a:extLst>
              <a:ext uri="{FF2B5EF4-FFF2-40B4-BE49-F238E27FC236}">
                <a16:creationId xmlns:a16="http://schemas.microsoft.com/office/drawing/2014/main" id="{597E19D0-C90B-464B-9119-AB0340129228}"/>
              </a:ext>
            </a:extLst>
          </p:cNvPr>
          <p:cNvPicPr>
            <a:picLocks noChangeAspect="1"/>
          </p:cNvPicPr>
          <p:nvPr/>
        </p:nvPicPr>
        <p:blipFill>
          <a:blip r:embed="rId7"/>
          <a:stretch>
            <a:fillRect/>
          </a:stretch>
        </p:blipFill>
        <p:spPr>
          <a:xfrm>
            <a:off x="2203450" y="5832475"/>
            <a:ext cx="7785100" cy="660400"/>
          </a:xfrm>
          <a:prstGeom prst="rect">
            <a:avLst/>
          </a:prstGeom>
        </p:spPr>
      </p:pic>
    </p:spTree>
    <p:extLst>
      <p:ext uri="{BB962C8B-B14F-4D97-AF65-F5344CB8AC3E}">
        <p14:creationId xmlns:p14="http://schemas.microsoft.com/office/powerpoint/2010/main" val="2151616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D940-76FB-324A-8A81-90F97888994F}"/>
              </a:ext>
            </a:extLst>
          </p:cNvPr>
          <p:cNvSpPr>
            <a:spLocks noGrp="1"/>
          </p:cNvSpPr>
          <p:nvPr>
            <p:ph type="title"/>
          </p:nvPr>
        </p:nvSpPr>
        <p:spPr/>
        <p:txBody>
          <a:bodyPr/>
          <a:lstStyle/>
          <a:p>
            <a:r>
              <a:rPr lang="en-US" dirty="0"/>
              <a:t>Brief introduction to 20.109</a:t>
            </a:r>
          </a:p>
        </p:txBody>
      </p:sp>
      <p:sp>
        <p:nvSpPr>
          <p:cNvPr id="3" name="Content Placeholder 2">
            <a:extLst>
              <a:ext uri="{FF2B5EF4-FFF2-40B4-BE49-F238E27FC236}">
                <a16:creationId xmlns:a16="http://schemas.microsoft.com/office/drawing/2014/main" id="{16FAA3E0-D051-2C4A-9EF3-689F8CD3CAE0}"/>
              </a:ext>
            </a:extLst>
          </p:cNvPr>
          <p:cNvSpPr>
            <a:spLocks noGrp="1"/>
          </p:cNvSpPr>
          <p:nvPr>
            <p:ph idx="1"/>
          </p:nvPr>
        </p:nvSpPr>
        <p:spPr/>
        <p:txBody>
          <a:bodyPr/>
          <a:lstStyle/>
          <a:p>
            <a:r>
              <a:rPr lang="en-US" dirty="0">
                <a:latin typeface="+mj-lt"/>
              </a:rPr>
              <a:t>Core mission</a:t>
            </a:r>
          </a:p>
          <a:p>
            <a:pPr lvl="1"/>
            <a:r>
              <a:rPr lang="en-US" dirty="0">
                <a:latin typeface="+mj-lt"/>
              </a:rPr>
              <a:t>Building a better bioengineer</a:t>
            </a:r>
          </a:p>
          <a:p>
            <a:r>
              <a:rPr lang="en-US" dirty="0">
                <a:latin typeface="+mj-lt"/>
              </a:rPr>
              <a:t>Meet the Sp22 team</a:t>
            </a:r>
          </a:p>
          <a:p>
            <a:r>
              <a:rPr lang="en-US" dirty="0">
                <a:latin typeface="+mj-lt"/>
              </a:rPr>
              <a:t>Experimental overviews</a:t>
            </a:r>
          </a:p>
          <a:p>
            <a:pPr lvl="1"/>
            <a:r>
              <a:rPr lang="en-US" dirty="0">
                <a:latin typeface="+mj-lt"/>
              </a:rPr>
              <a:t>Module 1: Drug discovery</a:t>
            </a:r>
          </a:p>
          <a:p>
            <a:pPr lvl="1"/>
            <a:r>
              <a:rPr lang="en-US" dirty="0">
                <a:latin typeface="+mj-lt"/>
              </a:rPr>
              <a:t>Module 2: Metabolic engineering</a:t>
            </a:r>
          </a:p>
          <a:p>
            <a:pPr lvl="1"/>
            <a:r>
              <a:rPr lang="en-US" dirty="0">
                <a:latin typeface="+mj-lt"/>
              </a:rPr>
              <a:t>Module 3: Research design</a:t>
            </a:r>
          </a:p>
          <a:p>
            <a:r>
              <a:rPr lang="en-US" dirty="0">
                <a:latin typeface="+mj-lt"/>
              </a:rPr>
              <a:t>Logistics</a:t>
            </a:r>
          </a:p>
        </p:txBody>
      </p:sp>
      <p:pic>
        <p:nvPicPr>
          <p:cNvPr id="4" name="Picture 3" descr="Screen Shot 2015-09-09 at 1.00.19 PM.png">
            <a:extLst>
              <a:ext uri="{FF2B5EF4-FFF2-40B4-BE49-F238E27FC236}">
                <a16:creationId xmlns:a16="http://schemas.microsoft.com/office/drawing/2014/main" id="{2887DDBE-4A91-2E4D-8884-6312961C3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003" y="2412134"/>
            <a:ext cx="4053438" cy="2033732"/>
          </a:xfrm>
          <a:prstGeom prst="rect">
            <a:avLst/>
          </a:prstGeom>
        </p:spPr>
      </p:pic>
    </p:spTree>
    <p:extLst>
      <p:ext uri="{BB962C8B-B14F-4D97-AF65-F5344CB8AC3E}">
        <p14:creationId xmlns:p14="http://schemas.microsoft.com/office/powerpoint/2010/main" val="135710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1D0-1824-AF45-B2CF-F85763FC0C0B}"/>
              </a:ext>
            </a:extLst>
          </p:cNvPr>
          <p:cNvSpPr>
            <a:spLocks noGrp="1"/>
          </p:cNvSpPr>
          <p:nvPr>
            <p:ph type="title"/>
          </p:nvPr>
        </p:nvSpPr>
        <p:spPr/>
        <p:txBody>
          <a:bodyPr/>
          <a:lstStyle/>
          <a:p>
            <a:r>
              <a:rPr lang="en-US" dirty="0"/>
              <a:t>Our core mission is building bioengineers</a:t>
            </a:r>
          </a:p>
        </p:txBody>
      </p:sp>
      <p:sp>
        <p:nvSpPr>
          <p:cNvPr id="3" name="Content Placeholder 2">
            <a:extLst>
              <a:ext uri="{FF2B5EF4-FFF2-40B4-BE49-F238E27FC236}">
                <a16:creationId xmlns:a16="http://schemas.microsoft.com/office/drawing/2014/main" id="{DA496E08-E24E-B343-A101-0A51483F9D1E}"/>
              </a:ext>
            </a:extLst>
          </p:cNvPr>
          <p:cNvSpPr>
            <a:spLocks noGrp="1"/>
          </p:cNvSpPr>
          <p:nvPr>
            <p:ph idx="1"/>
          </p:nvPr>
        </p:nvSpPr>
        <p:spPr/>
        <p:txBody>
          <a:bodyPr/>
          <a:lstStyle/>
          <a:p>
            <a:r>
              <a:rPr lang="en-US" dirty="0"/>
              <a:t>To prepare students to </a:t>
            </a:r>
            <a:r>
              <a:rPr lang="en-US" b="1" dirty="0">
                <a:solidFill>
                  <a:srgbClr val="0070C0"/>
                </a:solidFill>
              </a:rPr>
              <a:t>be the future </a:t>
            </a:r>
            <a:r>
              <a:rPr lang="en-US" dirty="0"/>
              <a:t>of Biological Engineering</a:t>
            </a:r>
          </a:p>
          <a:p>
            <a:endParaRPr lang="en-US" dirty="0"/>
          </a:p>
          <a:p>
            <a:r>
              <a:rPr lang="en-US" dirty="0"/>
              <a:t>To teach </a:t>
            </a:r>
            <a:r>
              <a:rPr lang="en-US" b="1" dirty="0">
                <a:solidFill>
                  <a:srgbClr val="0070C0"/>
                </a:solidFill>
              </a:rPr>
              <a:t>cutting edge research skill </a:t>
            </a:r>
            <a:r>
              <a:rPr lang="en-US" dirty="0"/>
              <a:t>and technology through an </a:t>
            </a:r>
            <a:r>
              <a:rPr lang="en-US" b="1" dirty="0">
                <a:solidFill>
                  <a:srgbClr val="0070C0"/>
                </a:solidFill>
              </a:rPr>
              <a:t>authentic research experience</a:t>
            </a:r>
          </a:p>
          <a:p>
            <a:endParaRPr lang="en-US" dirty="0"/>
          </a:p>
          <a:p>
            <a:r>
              <a:rPr lang="en-US" dirty="0"/>
              <a:t>To inspire </a:t>
            </a:r>
            <a:r>
              <a:rPr lang="en-US" b="1" dirty="0">
                <a:solidFill>
                  <a:srgbClr val="0070C0"/>
                </a:solidFill>
              </a:rPr>
              <a:t>rigorous data analysis</a:t>
            </a:r>
            <a:r>
              <a:rPr lang="en-US" b="1" dirty="0"/>
              <a:t> </a:t>
            </a:r>
            <a:r>
              <a:rPr lang="en-US" dirty="0"/>
              <a:t>and its </a:t>
            </a:r>
            <a:r>
              <a:rPr lang="en-US" b="1" dirty="0">
                <a:solidFill>
                  <a:srgbClr val="0070C0"/>
                </a:solidFill>
              </a:rPr>
              <a:t>thoughtful communication</a:t>
            </a:r>
          </a:p>
          <a:p>
            <a:endParaRPr lang="en-US" dirty="0"/>
          </a:p>
        </p:txBody>
      </p:sp>
    </p:spTree>
    <p:extLst>
      <p:ext uri="{BB962C8B-B14F-4D97-AF65-F5344CB8AC3E}">
        <p14:creationId xmlns:p14="http://schemas.microsoft.com/office/powerpoint/2010/main" val="221221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latin typeface="+mj-lt"/>
              </a:rPr>
              <a:t>“Story is the number one way we learn from past experiences, to be better people, and share in experiences.  Yet as scientists we feel the need to separate ourselves from this proven method of communication…</a:t>
            </a:r>
          </a:p>
          <a:p>
            <a:pPr marL="0" indent="0">
              <a:buNone/>
            </a:pPr>
            <a:r>
              <a:rPr lang="en-US" dirty="0">
                <a:latin typeface="+mj-lt"/>
              </a:rPr>
              <a:t>…encourage the use of narrative in science, but with caution.  I would argue that narrative is imperative for science communication.  Data already incorporates a narrative; we just need to find ways to bring it to light.”</a:t>
            </a:r>
          </a:p>
        </p:txBody>
      </p:sp>
      <p:sp>
        <p:nvSpPr>
          <p:cNvPr id="4" name="Title 1">
            <a:extLst>
              <a:ext uri="{FF2B5EF4-FFF2-40B4-BE49-F238E27FC236}">
                <a16:creationId xmlns:a16="http://schemas.microsoft.com/office/drawing/2014/main" id="{557BFFA4-15DD-6049-AA89-96FA0C173BC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Scientists should tell more stories</a:t>
            </a:r>
          </a:p>
        </p:txBody>
      </p:sp>
      <p:sp>
        <p:nvSpPr>
          <p:cNvPr id="5" name="Content Placeholder 2">
            <a:extLst>
              <a:ext uri="{FF2B5EF4-FFF2-40B4-BE49-F238E27FC236}">
                <a16:creationId xmlns:a16="http://schemas.microsoft.com/office/drawing/2014/main" id="{6FDBFF54-3863-504B-B8B8-A1240E83C790}"/>
              </a:ext>
            </a:extLst>
          </p:cNvPr>
          <p:cNvSpPr txBox="1">
            <a:spLocks/>
          </p:cNvSpPr>
          <p:nvPr/>
        </p:nvSpPr>
        <p:spPr>
          <a:xfrm>
            <a:off x="5530644" y="6404504"/>
            <a:ext cx="6661355" cy="453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a:t>http://nrelscience.org/2013/09/26/why-scientists-should-tell-more-stories/</a:t>
            </a:r>
            <a:endParaRPr lang="en-US" sz="1600" dirty="0"/>
          </a:p>
        </p:txBody>
      </p:sp>
      <p:pic>
        <p:nvPicPr>
          <p:cNvPr id="6" name="Picture 5" descr="Text&#10;&#10;Description automatically generated">
            <a:extLst>
              <a:ext uri="{FF2B5EF4-FFF2-40B4-BE49-F238E27FC236}">
                <a16:creationId xmlns:a16="http://schemas.microsoft.com/office/drawing/2014/main" id="{93C956D3-5183-994A-80E4-80FF44F36B8D}"/>
              </a:ext>
            </a:extLst>
          </p:cNvPr>
          <p:cNvPicPr>
            <a:picLocks noChangeAspect="1"/>
          </p:cNvPicPr>
          <p:nvPr/>
        </p:nvPicPr>
        <p:blipFill>
          <a:blip r:embed="rId3"/>
          <a:stretch>
            <a:fillRect/>
          </a:stretch>
        </p:blipFill>
        <p:spPr>
          <a:xfrm>
            <a:off x="685800" y="5702300"/>
            <a:ext cx="5003800" cy="1155700"/>
          </a:xfrm>
          <a:prstGeom prst="rect">
            <a:avLst/>
          </a:prstGeom>
        </p:spPr>
      </p:pic>
    </p:spTree>
    <p:extLst>
      <p:ext uri="{BB962C8B-B14F-4D97-AF65-F5344CB8AC3E}">
        <p14:creationId xmlns:p14="http://schemas.microsoft.com/office/powerpoint/2010/main" val="196166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E9A5-2D83-3F4C-ADB0-9F13569F06DA}"/>
              </a:ext>
            </a:extLst>
          </p:cNvPr>
          <p:cNvSpPr>
            <a:spLocks noGrp="1"/>
          </p:cNvSpPr>
          <p:nvPr>
            <p:ph type="title"/>
          </p:nvPr>
        </p:nvSpPr>
        <p:spPr/>
        <p:txBody>
          <a:bodyPr/>
          <a:lstStyle/>
          <a:p>
            <a:r>
              <a:rPr lang="en-US" dirty="0"/>
              <a:t>Meet the 20.109 Sp22 teaching team</a:t>
            </a:r>
          </a:p>
        </p:txBody>
      </p:sp>
      <p:sp>
        <p:nvSpPr>
          <p:cNvPr id="3" name="Content Placeholder 2">
            <a:extLst>
              <a:ext uri="{FF2B5EF4-FFF2-40B4-BE49-F238E27FC236}">
                <a16:creationId xmlns:a16="http://schemas.microsoft.com/office/drawing/2014/main" id="{5F06CA4E-BB98-A24C-87CD-D9953EEB63CF}"/>
              </a:ext>
            </a:extLst>
          </p:cNvPr>
          <p:cNvSpPr>
            <a:spLocks noGrp="1"/>
          </p:cNvSpPr>
          <p:nvPr>
            <p:ph idx="1"/>
          </p:nvPr>
        </p:nvSpPr>
        <p:spPr>
          <a:xfrm>
            <a:off x="838200" y="1825625"/>
            <a:ext cx="5031259" cy="4351338"/>
          </a:xfrm>
        </p:spPr>
        <p:txBody>
          <a:bodyPr/>
          <a:lstStyle/>
          <a:p>
            <a:r>
              <a:rPr lang="en-US" dirty="0">
                <a:latin typeface="+mj-lt"/>
              </a:rPr>
              <a:t>Lecture / Laboratory Instructors</a:t>
            </a:r>
          </a:p>
          <a:p>
            <a:pPr lvl="1"/>
            <a:r>
              <a:rPr lang="en-US" dirty="0">
                <a:latin typeface="+mj-lt"/>
              </a:rPr>
              <a:t>Prof. Angela Koehler (M1)</a:t>
            </a:r>
          </a:p>
          <a:p>
            <a:pPr lvl="1"/>
            <a:r>
              <a:rPr lang="en-US" dirty="0">
                <a:latin typeface="+mj-lt"/>
              </a:rPr>
              <a:t>Dr. Noreen Lyell (M2)</a:t>
            </a:r>
          </a:p>
          <a:p>
            <a:pPr lvl="1"/>
            <a:r>
              <a:rPr lang="en-US" dirty="0">
                <a:latin typeface="+mj-lt"/>
              </a:rPr>
              <a:t>Dr. Becky Meyer (T/R)</a:t>
            </a:r>
          </a:p>
          <a:p>
            <a:pPr lvl="1"/>
            <a:r>
              <a:rPr lang="en-US" dirty="0">
                <a:latin typeface="+mj-lt"/>
              </a:rPr>
              <a:t>Jamie Zhan (W/F)</a:t>
            </a:r>
          </a:p>
          <a:p>
            <a:r>
              <a:rPr lang="en-US" dirty="0">
                <a:latin typeface="+mj-lt"/>
              </a:rPr>
              <a:t>Communication Instructors</a:t>
            </a:r>
          </a:p>
          <a:p>
            <a:pPr lvl="1"/>
            <a:r>
              <a:rPr lang="en-US" dirty="0">
                <a:latin typeface="+mj-lt"/>
              </a:rPr>
              <a:t>Dr. </a:t>
            </a:r>
            <a:r>
              <a:rPr lang="en-US" dirty="0" err="1">
                <a:latin typeface="+mj-lt"/>
              </a:rPr>
              <a:t>Prerna</a:t>
            </a:r>
            <a:r>
              <a:rPr lang="en-US" dirty="0">
                <a:latin typeface="+mj-lt"/>
              </a:rPr>
              <a:t> Bhargava</a:t>
            </a:r>
          </a:p>
          <a:p>
            <a:pPr lvl="1"/>
            <a:r>
              <a:rPr lang="en-US" dirty="0">
                <a:latin typeface="+mj-lt"/>
              </a:rPr>
              <a:t>Dr. Sean Clarke</a:t>
            </a:r>
          </a:p>
        </p:txBody>
      </p:sp>
      <p:sp>
        <p:nvSpPr>
          <p:cNvPr id="4" name="Content Placeholder 2">
            <a:extLst>
              <a:ext uri="{FF2B5EF4-FFF2-40B4-BE49-F238E27FC236}">
                <a16:creationId xmlns:a16="http://schemas.microsoft.com/office/drawing/2014/main" id="{0995022D-1A96-4D45-BC19-A14EA744A05D}"/>
              </a:ext>
            </a:extLst>
          </p:cNvPr>
          <p:cNvSpPr txBox="1">
            <a:spLocks/>
          </p:cNvSpPr>
          <p:nvPr/>
        </p:nvSpPr>
        <p:spPr>
          <a:xfrm>
            <a:off x="6563514" y="1829741"/>
            <a:ext cx="50312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Teaching assistants</a:t>
            </a:r>
          </a:p>
          <a:p>
            <a:pPr lvl="1"/>
            <a:r>
              <a:rPr lang="en-US" dirty="0">
                <a:latin typeface="+mj-lt"/>
              </a:rPr>
              <a:t>Christine Zheng (T/R)</a:t>
            </a:r>
          </a:p>
          <a:p>
            <a:pPr lvl="1"/>
            <a:r>
              <a:rPr lang="en-US" dirty="0">
                <a:latin typeface="+mj-lt"/>
              </a:rPr>
              <a:t>Tyler Dao (W/F)</a:t>
            </a:r>
          </a:p>
        </p:txBody>
      </p:sp>
      <p:pic>
        <p:nvPicPr>
          <p:cNvPr id="5" name="Picture 4">
            <a:extLst>
              <a:ext uri="{FF2B5EF4-FFF2-40B4-BE49-F238E27FC236}">
                <a16:creationId xmlns:a16="http://schemas.microsoft.com/office/drawing/2014/main" id="{69B5D417-63D2-3A46-8077-380939891393}"/>
              </a:ext>
            </a:extLst>
          </p:cNvPr>
          <p:cNvPicPr>
            <a:picLocks noChangeAspect="1"/>
          </p:cNvPicPr>
          <p:nvPr/>
        </p:nvPicPr>
        <p:blipFill>
          <a:blip r:embed="rId2"/>
          <a:stretch>
            <a:fillRect/>
          </a:stretch>
        </p:blipFill>
        <p:spPr>
          <a:xfrm>
            <a:off x="6427304" y="3617652"/>
            <a:ext cx="3831826" cy="1834110"/>
          </a:xfrm>
          <a:prstGeom prst="rect">
            <a:avLst/>
          </a:prstGeom>
        </p:spPr>
      </p:pic>
    </p:spTree>
    <p:extLst>
      <p:ext uri="{BB962C8B-B14F-4D97-AF65-F5344CB8AC3E}">
        <p14:creationId xmlns:p14="http://schemas.microsoft.com/office/powerpoint/2010/main" val="110497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25A9-14F4-B048-8FD4-7BED53DEBF4D}"/>
              </a:ext>
            </a:extLst>
          </p:cNvPr>
          <p:cNvSpPr>
            <a:spLocks noGrp="1"/>
          </p:cNvSpPr>
          <p:nvPr>
            <p:ph type="title"/>
          </p:nvPr>
        </p:nvSpPr>
        <p:spPr/>
        <p:txBody>
          <a:bodyPr/>
          <a:lstStyle/>
          <a:p>
            <a:r>
              <a:rPr lang="en-US" dirty="0"/>
              <a:t>Mod1: drug discovery </a:t>
            </a:r>
          </a:p>
        </p:txBody>
      </p:sp>
      <p:sp>
        <p:nvSpPr>
          <p:cNvPr id="3" name="Content Placeholder 2">
            <a:extLst>
              <a:ext uri="{FF2B5EF4-FFF2-40B4-BE49-F238E27FC236}">
                <a16:creationId xmlns:a16="http://schemas.microsoft.com/office/drawing/2014/main" id="{7F38393B-1063-F345-B851-4DFFA589245F}"/>
              </a:ext>
            </a:extLst>
          </p:cNvPr>
          <p:cNvSpPr>
            <a:spLocks noGrp="1"/>
          </p:cNvSpPr>
          <p:nvPr>
            <p:ph idx="1"/>
          </p:nvPr>
        </p:nvSpPr>
        <p:spPr>
          <a:xfrm>
            <a:off x="838200" y="1825625"/>
            <a:ext cx="10515600" cy="3080007"/>
          </a:xfrm>
        </p:spPr>
        <p:txBody>
          <a:bodyPr/>
          <a:lstStyle/>
          <a:p>
            <a:r>
              <a:rPr lang="en-US" dirty="0">
                <a:latin typeface="+mj-lt"/>
              </a:rPr>
              <a:t>Research goal: Identify &amp; characterize small molecule binders to a protein drug target</a:t>
            </a:r>
          </a:p>
          <a:p>
            <a:r>
              <a:rPr lang="en-US" dirty="0">
                <a:latin typeface="+mj-lt"/>
              </a:rPr>
              <a:t>Laboratory skills</a:t>
            </a:r>
          </a:p>
          <a:p>
            <a:pPr lvl="1"/>
            <a:r>
              <a:rPr lang="en-US" dirty="0">
                <a:latin typeface="+mj-lt"/>
              </a:rPr>
              <a:t>Recombinant protein expression and purification</a:t>
            </a:r>
          </a:p>
          <a:p>
            <a:pPr lvl="1"/>
            <a:r>
              <a:rPr lang="en-US" dirty="0">
                <a:latin typeface="+mj-lt"/>
              </a:rPr>
              <a:t>Cell culture and cell staining</a:t>
            </a:r>
          </a:p>
          <a:p>
            <a:pPr lvl="1"/>
            <a:r>
              <a:rPr lang="en-US" dirty="0">
                <a:latin typeface="+mj-lt"/>
              </a:rPr>
              <a:t>Assays to study binding interactions in vitro and in cells</a:t>
            </a:r>
          </a:p>
          <a:p>
            <a:endParaRPr lang="en-US" dirty="0">
              <a:latin typeface="+mj-lt"/>
            </a:endParaRPr>
          </a:p>
        </p:txBody>
      </p:sp>
      <p:pic>
        <p:nvPicPr>
          <p:cNvPr id="4" name="Picture 2">
            <a:extLst>
              <a:ext uri="{FF2B5EF4-FFF2-40B4-BE49-F238E27FC236}">
                <a16:creationId xmlns:a16="http://schemas.microsoft.com/office/drawing/2014/main" id="{4BF8490D-B89A-9B46-AA3B-17AA627A0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65" r="8586"/>
          <a:stretch/>
        </p:blipFill>
        <p:spPr bwMode="auto">
          <a:xfrm>
            <a:off x="333439" y="4278033"/>
            <a:ext cx="909099" cy="22358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1A14FDF6-D15B-6D40-B643-690CFAE62369}"/>
              </a:ext>
            </a:extLst>
          </p:cNvPr>
          <p:cNvSpPr/>
          <p:nvPr/>
        </p:nvSpPr>
        <p:spPr>
          <a:xfrm>
            <a:off x="1477294" y="5018238"/>
            <a:ext cx="383059" cy="900626"/>
          </a:xfrm>
          <a:prstGeom prst="rightArrow">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97EBBE04-0E92-8E44-84A1-1A9E5D4BD223}"/>
              </a:ext>
            </a:extLst>
          </p:cNvPr>
          <p:cNvSpPr/>
          <p:nvPr/>
        </p:nvSpPr>
        <p:spPr>
          <a:xfrm>
            <a:off x="6816600" y="5043427"/>
            <a:ext cx="383059" cy="900626"/>
          </a:xfrm>
          <a:prstGeom prst="rightArrow">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87813E-5AFC-F745-8C7A-035D4EF2B9D2}"/>
              </a:ext>
            </a:extLst>
          </p:cNvPr>
          <p:cNvPicPr>
            <a:picLocks noChangeAspect="1"/>
          </p:cNvPicPr>
          <p:nvPr/>
        </p:nvPicPr>
        <p:blipFill>
          <a:blip r:embed="rId3"/>
          <a:stretch>
            <a:fillRect/>
          </a:stretch>
        </p:blipFill>
        <p:spPr>
          <a:xfrm>
            <a:off x="4806836" y="4610382"/>
            <a:ext cx="1767875" cy="1797023"/>
          </a:xfrm>
          <a:prstGeom prst="rect">
            <a:avLst/>
          </a:prstGeom>
        </p:spPr>
      </p:pic>
      <p:pic>
        <p:nvPicPr>
          <p:cNvPr id="8" name="Picture 4">
            <a:extLst>
              <a:ext uri="{FF2B5EF4-FFF2-40B4-BE49-F238E27FC236}">
                <a16:creationId xmlns:a16="http://schemas.microsoft.com/office/drawing/2014/main" id="{F1109D4B-E5A8-7C4F-8822-5813787D52DC}"/>
              </a:ext>
            </a:extLst>
          </p:cNvPr>
          <p:cNvPicPr>
            <a:picLocks noChangeAspect="1" noChangeArrowheads="1"/>
          </p:cNvPicPr>
          <p:nvPr/>
        </p:nvPicPr>
        <p:blipFill>
          <a:blip r:embed="rId4"/>
          <a:srcRect/>
          <a:stretch>
            <a:fillRect/>
          </a:stretch>
        </p:blipFill>
        <p:spPr bwMode="auto">
          <a:xfrm>
            <a:off x="2032117" y="6082122"/>
            <a:ext cx="1758113" cy="398017"/>
          </a:xfrm>
          <a:prstGeom prst="rect">
            <a:avLst/>
          </a:prstGeom>
          <a:noFill/>
          <a:ln w="9525">
            <a:noFill/>
            <a:miter lim="800000"/>
            <a:headEnd/>
            <a:tailEnd/>
          </a:ln>
        </p:spPr>
      </p:pic>
      <p:sp>
        <p:nvSpPr>
          <p:cNvPr id="9" name="Oval 5">
            <a:extLst>
              <a:ext uri="{FF2B5EF4-FFF2-40B4-BE49-F238E27FC236}">
                <a16:creationId xmlns:a16="http://schemas.microsoft.com/office/drawing/2014/main" id="{DFE72F46-C443-8447-906E-C951D7320EAD}"/>
              </a:ext>
            </a:extLst>
          </p:cNvPr>
          <p:cNvSpPr>
            <a:spLocks noChangeAspect="1" noChangeArrowheads="1"/>
          </p:cNvSpPr>
          <p:nvPr/>
        </p:nvSpPr>
        <p:spPr bwMode="auto">
          <a:xfrm>
            <a:off x="2730656" y="6199594"/>
            <a:ext cx="128588" cy="65087"/>
          </a:xfrm>
          <a:prstGeom prst="ellipse">
            <a:avLst/>
          </a:prstGeom>
          <a:solidFill>
            <a:srgbClr val="CC0000"/>
          </a:solidFill>
          <a:ln w="9525">
            <a:solidFill>
              <a:schemeClr val="tx1"/>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sp>
        <p:nvSpPr>
          <p:cNvPr id="10" name="Line 6">
            <a:extLst>
              <a:ext uri="{FF2B5EF4-FFF2-40B4-BE49-F238E27FC236}">
                <a16:creationId xmlns:a16="http://schemas.microsoft.com/office/drawing/2014/main" id="{1CA031D2-05DD-3341-8551-9CE77E785E3E}"/>
              </a:ext>
            </a:extLst>
          </p:cNvPr>
          <p:cNvSpPr>
            <a:spLocks noChangeShapeType="1"/>
          </p:cNvSpPr>
          <p:nvPr/>
        </p:nvSpPr>
        <p:spPr bwMode="auto">
          <a:xfrm>
            <a:off x="2806856" y="5970994"/>
            <a:ext cx="0" cy="228600"/>
          </a:xfrm>
          <a:prstGeom prst="line">
            <a:avLst/>
          </a:prstGeom>
          <a:noFill/>
          <a:ln w="12700">
            <a:solidFill>
              <a:schemeClr val="tx1"/>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pic>
        <p:nvPicPr>
          <p:cNvPr id="11" name="Picture 7">
            <a:extLst>
              <a:ext uri="{FF2B5EF4-FFF2-40B4-BE49-F238E27FC236}">
                <a16:creationId xmlns:a16="http://schemas.microsoft.com/office/drawing/2014/main" id="{E67768F6-C41D-D94E-B654-A07E97C45BA7}"/>
              </a:ext>
            </a:extLst>
          </p:cNvPr>
          <p:cNvPicPr>
            <a:picLocks noChangeAspect="1" noChangeArrowheads="1"/>
          </p:cNvPicPr>
          <p:nvPr/>
        </p:nvPicPr>
        <p:blipFill>
          <a:blip r:embed="rId5"/>
          <a:srcRect/>
          <a:stretch>
            <a:fillRect/>
          </a:stretch>
        </p:blipFill>
        <p:spPr bwMode="auto">
          <a:xfrm>
            <a:off x="2730656" y="5796369"/>
            <a:ext cx="304800" cy="174625"/>
          </a:xfrm>
          <a:prstGeom prst="rect">
            <a:avLst/>
          </a:prstGeom>
          <a:noFill/>
          <a:ln w="9525">
            <a:noFill/>
            <a:miter lim="800000"/>
            <a:headEnd/>
            <a:tailEnd/>
          </a:ln>
        </p:spPr>
      </p:pic>
      <p:sp>
        <p:nvSpPr>
          <p:cNvPr id="12" name="Freeform 10">
            <a:extLst>
              <a:ext uri="{FF2B5EF4-FFF2-40B4-BE49-F238E27FC236}">
                <a16:creationId xmlns:a16="http://schemas.microsoft.com/office/drawing/2014/main" id="{80AB9FFA-0424-2649-AB60-6830F0460649}"/>
              </a:ext>
            </a:extLst>
          </p:cNvPr>
          <p:cNvSpPr>
            <a:spLocks noChangeAspect="1"/>
          </p:cNvSpPr>
          <p:nvPr/>
        </p:nvSpPr>
        <p:spPr bwMode="auto">
          <a:xfrm>
            <a:off x="2260756" y="5230842"/>
            <a:ext cx="963613" cy="808413"/>
          </a:xfrm>
          <a:custGeom>
            <a:avLst/>
            <a:gdLst>
              <a:gd name="T0" fmla="*/ 2147483647 w 727"/>
              <a:gd name="T1" fmla="*/ 2147483647 h 579"/>
              <a:gd name="T2" fmla="*/ 2147483647 w 727"/>
              <a:gd name="T3" fmla="*/ 2147483647 h 579"/>
              <a:gd name="T4" fmla="*/ 2147483647 w 727"/>
              <a:gd name="T5" fmla="*/ 2147483647 h 579"/>
              <a:gd name="T6" fmla="*/ 2147483647 w 727"/>
              <a:gd name="T7" fmla="*/ 2147483647 h 579"/>
              <a:gd name="T8" fmla="*/ 2147483647 w 727"/>
              <a:gd name="T9" fmla="*/ 2147483647 h 579"/>
              <a:gd name="T10" fmla="*/ 2147483647 w 727"/>
              <a:gd name="T11" fmla="*/ 2147483647 h 579"/>
              <a:gd name="T12" fmla="*/ 2147483647 w 727"/>
              <a:gd name="T13" fmla="*/ 2147483647 h 579"/>
              <a:gd name="T14" fmla="*/ 2147483647 w 727"/>
              <a:gd name="T15" fmla="*/ 2147483647 h 579"/>
              <a:gd name="T16" fmla="*/ 2147483647 w 727"/>
              <a:gd name="T17" fmla="*/ 2147483647 h 579"/>
              <a:gd name="T18" fmla="*/ 2147483647 w 727"/>
              <a:gd name="T19" fmla="*/ 2147483647 h 579"/>
              <a:gd name="T20" fmla="*/ 2147483647 w 727"/>
              <a:gd name="T21" fmla="*/ 2147483647 h 579"/>
              <a:gd name="T22" fmla="*/ 2147483647 w 727"/>
              <a:gd name="T23" fmla="*/ 2147483647 h 579"/>
              <a:gd name="T24" fmla="*/ 2147483647 w 727"/>
              <a:gd name="T25" fmla="*/ 2147483647 h 579"/>
              <a:gd name="T26" fmla="*/ 2147483647 w 727"/>
              <a:gd name="T27" fmla="*/ 2147483647 h 579"/>
              <a:gd name="T28" fmla="*/ 2147483647 w 727"/>
              <a:gd name="T29" fmla="*/ 2147483647 h 579"/>
              <a:gd name="T30" fmla="*/ 2147483647 w 727"/>
              <a:gd name="T31" fmla="*/ 2147483647 h 5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7"/>
              <a:gd name="T49" fmla="*/ 0 h 579"/>
              <a:gd name="T50" fmla="*/ 727 w 727"/>
              <a:gd name="T51" fmla="*/ 579 h 5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chemeClr val="accent4">
                  <a:lumMod val="20000"/>
                  <a:lumOff val="80000"/>
                </a:schemeClr>
              </a:gs>
              <a:gs pos="100000">
                <a:srgbClr val="BF90C7"/>
              </a:gs>
            </a:gsLst>
            <a:path path="rect">
              <a:fillToRect l="50000" t="50000" r="50000" b="50000"/>
            </a:path>
          </a:gradFill>
          <a:ln w="9525">
            <a:solidFill>
              <a:schemeClr val="accent4">
                <a:lumMod val="60000"/>
                <a:lumOff val="40000"/>
              </a:schemeClr>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sp>
        <p:nvSpPr>
          <p:cNvPr id="13" name="TextBox 12">
            <a:extLst>
              <a:ext uri="{FF2B5EF4-FFF2-40B4-BE49-F238E27FC236}">
                <a16:creationId xmlns:a16="http://schemas.microsoft.com/office/drawing/2014/main" id="{94B1E829-FC63-B14E-83BA-7A275C5A7FFC}"/>
              </a:ext>
            </a:extLst>
          </p:cNvPr>
          <p:cNvSpPr txBox="1"/>
          <p:nvPr/>
        </p:nvSpPr>
        <p:spPr>
          <a:xfrm>
            <a:off x="2443760" y="5460816"/>
            <a:ext cx="614272" cy="246221"/>
          </a:xfrm>
          <a:prstGeom prst="rect">
            <a:avLst/>
          </a:prstGeom>
          <a:noFill/>
        </p:spPr>
        <p:txBody>
          <a:bodyPr wrap="none" rtlCol="0">
            <a:spAutoFit/>
          </a:bodyPr>
          <a:lstStyle/>
          <a:p>
            <a:pPr algn="ctr"/>
            <a:r>
              <a:rPr lang="en-US" sz="1000" b="1" dirty="0">
                <a:latin typeface="Avenir Book" charset="0"/>
                <a:ea typeface="Avenir Book" charset="0"/>
                <a:cs typeface="Avenir Book" charset="0"/>
              </a:rPr>
              <a:t>TDP-43</a:t>
            </a:r>
          </a:p>
        </p:txBody>
      </p:sp>
      <p:cxnSp>
        <p:nvCxnSpPr>
          <p:cNvPr id="14" name="Straight Connector 13">
            <a:extLst>
              <a:ext uri="{FF2B5EF4-FFF2-40B4-BE49-F238E27FC236}">
                <a16:creationId xmlns:a16="http://schemas.microsoft.com/office/drawing/2014/main" id="{825A93AC-4244-4A45-90B5-29241568641F}"/>
              </a:ext>
            </a:extLst>
          </p:cNvPr>
          <p:cNvCxnSpPr/>
          <p:nvPr/>
        </p:nvCxnSpPr>
        <p:spPr>
          <a:xfrm flipV="1">
            <a:off x="3173569" y="5395943"/>
            <a:ext cx="232482" cy="1553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4A9F250D-1945-0342-AECD-B225DD2F1B55}"/>
              </a:ext>
            </a:extLst>
          </p:cNvPr>
          <p:cNvSpPr/>
          <p:nvPr/>
        </p:nvSpPr>
        <p:spPr>
          <a:xfrm>
            <a:off x="3202496" y="5221235"/>
            <a:ext cx="963612" cy="330085"/>
          </a:xfrm>
          <a:prstGeom prst="ellipse">
            <a:avLst/>
          </a:prstGeom>
          <a:gradFill flip="none" rotWithShape="1">
            <a:gsLst>
              <a:gs pos="0">
                <a:schemeClr val="bg2">
                  <a:lumMod val="20000"/>
                  <a:lumOff val="80000"/>
                </a:schemeClr>
              </a:gs>
              <a:gs pos="0">
                <a:schemeClr val="bg1">
                  <a:lumMod val="95000"/>
                </a:schemeClr>
              </a:gs>
              <a:gs pos="100000">
                <a:srgbClr val="F0BFB0"/>
              </a:gs>
            </a:gsLst>
            <a:path path="circle">
              <a:fillToRect l="50000" t="50000" r="50000" b="50000"/>
            </a:path>
            <a:tileRect/>
          </a:gradFill>
          <a:ln>
            <a:solidFill>
              <a:srgbClr val="FEC3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Arial" charset="0"/>
              <a:ea typeface="Arial" charset="0"/>
              <a:cs typeface="Arial" charset="0"/>
            </a:endParaRPr>
          </a:p>
        </p:txBody>
      </p:sp>
      <p:sp>
        <p:nvSpPr>
          <p:cNvPr id="16" name="Text Box 13">
            <a:extLst>
              <a:ext uri="{FF2B5EF4-FFF2-40B4-BE49-F238E27FC236}">
                <a16:creationId xmlns:a16="http://schemas.microsoft.com/office/drawing/2014/main" id="{F5C92B3F-D5B9-4140-9430-5F939AC38A2C}"/>
              </a:ext>
            </a:extLst>
          </p:cNvPr>
          <p:cNvSpPr txBox="1">
            <a:spLocks noChangeArrowheads="1"/>
          </p:cNvSpPr>
          <p:nvPr/>
        </p:nvSpPr>
        <p:spPr bwMode="auto">
          <a:xfrm>
            <a:off x="3290745" y="5276714"/>
            <a:ext cx="849312" cy="2616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100" b="1" dirty="0">
                <a:latin typeface="Avenir Book" charset="0"/>
                <a:ea typeface="Avenir Book" charset="0"/>
                <a:cs typeface="Avenir Book" charset="0"/>
              </a:rPr>
              <a:t>SNAP-Tag</a:t>
            </a:r>
          </a:p>
        </p:txBody>
      </p:sp>
      <p:pic>
        <p:nvPicPr>
          <p:cNvPr id="17" name="Picture 16">
            <a:extLst>
              <a:ext uri="{FF2B5EF4-FFF2-40B4-BE49-F238E27FC236}">
                <a16:creationId xmlns:a16="http://schemas.microsoft.com/office/drawing/2014/main" id="{CE990431-728F-554D-9450-C7CC6F14E5BD}"/>
              </a:ext>
            </a:extLst>
          </p:cNvPr>
          <p:cNvPicPr>
            <a:picLocks noChangeAspect="1"/>
          </p:cNvPicPr>
          <p:nvPr/>
        </p:nvPicPr>
        <p:blipFill rotWithShape="1">
          <a:blip r:embed="rId6"/>
          <a:srcRect l="17970" t="34882" r="53003" b="19108"/>
          <a:stretch/>
        </p:blipFill>
        <p:spPr>
          <a:xfrm>
            <a:off x="3421999" y="4464698"/>
            <a:ext cx="1326071" cy="676812"/>
          </a:xfrm>
          <a:prstGeom prst="rect">
            <a:avLst/>
          </a:prstGeom>
        </p:spPr>
      </p:pic>
      <p:sp>
        <p:nvSpPr>
          <p:cNvPr id="18" name="Text Box 13">
            <a:extLst>
              <a:ext uri="{FF2B5EF4-FFF2-40B4-BE49-F238E27FC236}">
                <a16:creationId xmlns:a16="http://schemas.microsoft.com/office/drawing/2014/main" id="{5D4C46BE-9DFC-9143-8B2E-6253F6F3648A}"/>
              </a:ext>
            </a:extLst>
          </p:cNvPr>
          <p:cNvSpPr txBox="1">
            <a:spLocks noChangeArrowheads="1"/>
          </p:cNvSpPr>
          <p:nvPr/>
        </p:nvSpPr>
        <p:spPr bwMode="auto">
          <a:xfrm>
            <a:off x="2666752" y="4421831"/>
            <a:ext cx="1473305" cy="2308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900" b="1" dirty="0">
                <a:latin typeface="Avenir Book" charset="0"/>
                <a:ea typeface="Avenir Book" charset="0"/>
                <a:cs typeface="Avenir Book" charset="0"/>
              </a:rPr>
              <a:t>Tag-Reactive Dye</a:t>
            </a:r>
          </a:p>
        </p:txBody>
      </p:sp>
      <p:sp>
        <p:nvSpPr>
          <p:cNvPr id="19" name="Oval 18">
            <a:extLst>
              <a:ext uri="{FF2B5EF4-FFF2-40B4-BE49-F238E27FC236}">
                <a16:creationId xmlns:a16="http://schemas.microsoft.com/office/drawing/2014/main" id="{8D2A21C3-B6C3-4446-9963-9A5AEAA9E660}"/>
              </a:ext>
            </a:extLst>
          </p:cNvPr>
          <p:cNvSpPr/>
          <p:nvPr/>
        </p:nvSpPr>
        <p:spPr bwMode="auto">
          <a:xfrm>
            <a:off x="4290877" y="4711652"/>
            <a:ext cx="239283" cy="193591"/>
          </a:xfrm>
          <a:prstGeom prst="ellipse">
            <a:avLst/>
          </a:prstGeom>
          <a:solidFill>
            <a:srgbClr val="FF0000"/>
          </a:solidFill>
          <a:ln w="25400" cap="flat" cmpd="sng" algn="ctr">
            <a:solidFill>
              <a:srgbClr val="FF8027"/>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0" name="Picture 19">
            <a:extLst>
              <a:ext uri="{FF2B5EF4-FFF2-40B4-BE49-F238E27FC236}">
                <a16:creationId xmlns:a16="http://schemas.microsoft.com/office/drawing/2014/main" id="{A2FB06C6-9DDD-CD43-940E-CD04FA7F3058}"/>
              </a:ext>
            </a:extLst>
          </p:cNvPr>
          <p:cNvPicPr>
            <a:picLocks noChangeAspect="1"/>
          </p:cNvPicPr>
          <p:nvPr/>
        </p:nvPicPr>
        <p:blipFill>
          <a:blip r:embed="rId7"/>
          <a:stretch>
            <a:fillRect/>
          </a:stretch>
        </p:blipFill>
        <p:spPr>
          <a:xfrm>
            <a:off x="10128456" y="4580074"/>
            <a:ext cx="1827331" cy="1827331"/>
          </a:xfrm>
          <a:prstGeom prst="rect">
            <a:avLst/>
          </a:prstGeom>
        </p:spPr>
      </p:pic>
      <p:pic>
        <p:nvPicPr>
          <p:cNvPr id="21" name="Picture 20">
            <a:extLst>
              <a:ext uri="{FF2B5EF4-FFF2-40B4-BE49-F238E27FC236}">
                <a16:creationId xmlns:a16="http://schemas.microsoft.com/office/drawing/2014/main" id="{A4FB0BDE-617D-6C4B-BA2B-105EED6543C3}"/>
              </a:ext>
            </a:extLst>
          </p:cNvPr>
          <p:cNvPicPr>
            <a:picLocks noChangeAspect="1"/>
          </p:cNvPicPr>
          <p:nvPr/>
        </p:nvPicPr>
        <p:blipFill rotWithShape="1">
          <a:blip r:embed="rId8"/>
          <a:srcRect t="2343" r="49468" b="68625"/>
          <a:stretch/>
        </p:blipFill>
        <p:spPr>
          <a:xfrm>
            <a:off x="7337733" y="4574426"/>
            <a:ext cx="2783777" cy="2015441"/>
          </a:xfrm>
          <a:prstGeom prst="rect">
            <a:avLst/>
          </a:prstGeom>
        </p:spPr>
      </p:pic>
      <p:sp>
        <p:nvSpPr>
          <p:cNvPr id="22" name="TextBox 21">
            <a:extLst>
              <a:ext uri="{FF2B5EF4-FFF2-40B4-BE49-F238E27FC236}">
                <a16:creationId xmlns:a16="http://schemas.microsoft.com/office/drawing/2014/main" id="{1A277FFB-39BF-0A4D-BBC6-A520D025C5F4}"/>
              </a:ext>
            </a:extLst>
          </p:cNvPr>
          <p:cNvSpPr txBox="1"/>
          <p:nvPr/>
        </p:nvSpPr>
        <p:spPr>
          <a:xfrm>
            <a:off x="8094458" y="4648906"/>
            <a:ext cx="553357" cy="369332"/>
          </a:xfrm>
          <a:prstGeom prst="rect">
            <a:avLst/>
          </a:prstGeom>
          <a:solidFill>
            <a:schemeClr val="bg1"/>
          </a:solidFill>
        </p:spPr>
        <p:txBody>
          <a:bodyPr wrap="none" rtlCol="0">
            <a:spAutoFit/>
          </a:bodyPr>
          <a:lstStyle/>
          <a:p>
            <a:r>
              <a:rPr lang="en-US" sz="600" dirty="0"/>
              <a:t>Control</a:t>
            </a:r>
          </a:p>
          <a:p>
            <a:r>
              <a:rPr lang="en-US" sz="600" dirty="0"/>
              <a:t>Protein</a:t>
            </a:r>
          </a:p>
          <a:p>
            <a:r>
              <a:rPr lang="en-US" sz="600" dirty="0" err="1"/>
              <a:t>Protein+SM</a:t>
            </a:r>
            <a:endParaRPr lang="en-US" sz="600" dirty="0"/>
          </a:p>
        </p:txBody>
      </p:sp>
    </p:spTree>
    <p:extLst>
      <p:ext uri="{BB962C8B-B14F-4D97-AF65-F5344CB8AC3E}">
        <p14:creationId xmlns:p14="http://schemas.microsoft.com/office/powerpoint/2010/main" val="33194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91A8-F51C-834F-A00A-57270298781A}"/>
              </a:ext>
            </a:extLst>
          </p:cNvPr>
          <p:cNvSpPr>
            <a:spLocks noGrp="1"/>
          </p:cNvSpPr>
          <p:nvPr>
            <p:ph type="title"/>
          </p:nvPr>
        </p:nvSpPr>
        <p:spPr/>
        <p:txBody>
          <a:bodyPr/>
          <a:lstStyle/>
          <a:p>
            <a:r>
              <a:rPr lang="en-US" dirty="0"/>
              <a:t>Mod2: metabolic engineering</a:t>
            </a:r>
          </a:p>
        </p:txBody>
      </p:sp>
      <p:sp>
        <p:nvSpPr>
          <p:cNvPr id="3" name="Content Placeholder 2">
            <a:extLst>
              <a:ext uri="{FF2B5EF4-FFF2-40B4-BE49-F238E27FC236}">
                <a16:creationId xmlns:a16="http://schemas.microsoft.com/office/drawing/2014/main" id="{537AC80B-B3A6-6347-99BF-800953DCA01E}"/>
              </a:ext>
            </a:extLst>
          </p:cNvPr>
          <p:cNvSpPr>
            <a:spLocks noGrp="1"/>
          </p:cNvSpPr>
          <p:nvPr>
            <p:ph idx="1"/>
          </p:nvPr>
        </p:nvSpPr>
        <p:spPr>
          <a:xfrm>
            <a:off x="838200" y="1825625"/>
            <a:ext cx="5908589" cy="4351338"/>
          </a:xfrm>
        </p:spPr>
        <p:txBody>
          <a:bodyPr/>
          <a:lstStyle/>
          <a:p>
            <a:r>
              <a:rPr lang="en-US" dirty="0">
                <a:latin typeface="+mj-lt"/>
              </a:rPr>
              <a:t>Experimental goals:</a:t>
            </a:r>
          </a:p>
          <a:p>
            <a:pPr lvl="1"/>
            <a:r>
              <a:rPr lang="en-US" dirty="0">
                <a:latin typeface="+mj-lt"/>
              </a:rPr>
              <a:t>Alter bacterial genetic circuitry using </a:t>
            </a:r>
            <a:r>
              <a:rPr lang="en-US" dirty="0" err="1">
                <a:latin typeface="+mj-lt"/>
              </a:rPr>
              <a:t>CRISPRi</a:t>
            </a:r>
            <a:r>
              <a:rPr lang="en-US" dirty="0">
                <a:latin typeface="+mj-lt"/>
              </a:rPr>
              <a:t> system                                                     to increase yield of specific fermentation products</a:t>
            </a:r>
          </a:p>
          <a:p>
            <a:pPr lvl="1"/>
            <a:r>
              <a:rPr lang="en-US" dirty="0">
                <a:latin typeface="+mj-lt"/>
              </a:rPr>
              <a:t>Complete colorimetric assay to measure effects of targeted </a:t>
            </a:r>
            <a:r>
              <a:rPr lang="en-US" dirty="0" err="1">
                <a:latin typeface="+mj-lt"/>
              </a:rPr>
              <a:t>CRISPRi</a:t>
            </a:r>
            <a:r>
              <a:rPr lang="en-US" dirty="0">
                <a:latin typeface="+mj-lt"/>
              </a:rPr>
              <a:t> system</a:t>
            </a:r>
          </a:p>
          <a:p>
            <a:r>
              <a:rPr lang="en-US" dirty="0">
                <a:latin typeface="+mj-lt"/>
              </a:rPr>
              <a:t>Laboratory skills:</a:t>
            </a:r>
          </a:p>
          <a:p>
            <a:pPr lvl="1"/>
            <a:r>
              <a:rPr lang="en-US" dirty="0">
                <a:latin typeface="+mj-lt"/>
              </a:rPr>
              <a:t>Bacterial culturing</a:t>
            </a:r>
          </a:p>
          <a:p>
            <a:pPr lvl="1"/>
            <a:r>
              <a:rPr lang="en-US" dirty="0">
                <a:latin typeface="+mj-lt"/>
              </a:rPr>
              <a:t>Molecular biology techniques</a:t>
            </a:r>
          </a:p>
          <a:p>
            <a:pPr lvl="1"/>
            <a:r>
              <a:rPr lang="en-US" dirty="0">
                <a:latin typeface="+mj-lt"/>
              </a:rPr>
              <a:t>Data analysis</a:t>
            </a:r>
          </a:p>
          <a:p>
            <a:endParaRPr lang="en-US" dirty="0">
              <a:latin typeface="+mj-lt"/>
            </a:endParaRPr>
          </a:p>
        </p:txBody>
      </p:sp>
      <p:pic>
        <p:nvPicPr>
          <p:cNvPr id="4" name="Picture 3" descr="Screen Shot 2016-09-07 at 11.56.16 AM.png">
            <a:extLst>
              <a:ext uri="{FF2B5EF4-FFF2-40B4-BE49-F238E27FC236}">
                <a16:creationId xmlns:a16="http://schemas.microsoft.com/office/drawing/2014/main" id="{182EA7FD-9274-6845-A8D5-4C1C0D41D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362" y="2127904"/>
            <a:ext cx="4339542" cy="2837683"/>
          </a:xfrm>
          <a:prstGeom prst="rect">
            <a:avLst/>
          </a:prstGeom>
          <a:ln>
            <a:solidFill>
              <a:schemeClr val="tx1"/>
            </a:solidFill>
          </a:ln>
        </p:spPr>
      </p:pic>
    </p:spTree>
    <p:extLst>
      <p:ext uri="{BB962C8B-B14F-4D97-AF65-F5344CB8AC3E}">
        <p14:creationId xmlns:p14="http://schemas.microsoft.com/office/powerpoint/2010/main" val="320634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B441-A238-2445-914F-BA99DAAC245A}"/>
              </a:ext>
            </a:extLst>
          </p:cNvPr>
          <p:cNvSpPr>
            <a:spLocks noGrp="1"/>
          </p:cNvSpPr>
          <p:nvPr>
            <p:ph type="title"/>
          </p:nvPr>
        </p:nvSpPr>
        <p:spPr/>
        <p:txBody>
          <a:bodyPr/>
          <a:lstStyle/>
          <a:p>
            <a:r>
              <a:rPr lang="en-US" dirty="0"/>
              <a:t>Mod3: Research design</a:t>
            </a:r>
          </a:p>
        </p:txBody>
      </p:sp>
      <p:pic>
        <p:nvPicPr>
          <p:cNvPr id="5" name="Content Placeholder 4" descr="A picture containing diagram&#10;&#10;Description automatically generated">
            <a:extLst>
              <a:ext uri="{FF2B5EF4-FFF2-40B4-BE49-F238E27FC236}">
                <a16:creationId xmlns:a16="http://schemas.microsoft.com/office/drawing/2014/main" id="{1C01D1D5-16D4-9E46-AEA3-38D93A53A927}"/>
              </a:ext>
            </a:extLst>
          </p:cNvPr>
          <p:cNvPicPr>
            <a:picLocks noGrp="1" noChangeAspect="1"/>
          </p:cNvPicPr>
          <p:nvPr>
            <p:ph idx="1"/>
          </p:nvPr>
        </p:nvPicPr>
        <p:blipFill>
          <a:blip r:embed="rId2"/>
          <a:stretch>
            <a:fillRect/>
          </a:stretch>
        </p:blipFill>
        <p:spPr>
          <a:xfrm>
            <a:off x="1452178" y="1825625"/>
            <a:ext cx="9287643" cy="4351338"/>
          </a:xfrm>
        </p:spPr>
      </p:pic>
    </p:spTree>
    <p:extLst>
      <p:ext uri="{BB962C8B-B14F-4D97-AF65-F5344CB8AC3E}">
        <p14:creationId xmlns:p14="http://schemas.microsoft.com/office/powerpoint/2010/main" val="3345848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4993</TotalTime>
  <Words>672</Words>
  <Application>Microsoft Macintosh PowerPoint</Application>
  <PresentationFormat>Widescreen</PresentationFormat>
  <Paragraphs>125</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Book</vt:lpstr>
      <vt:lpstr>Calibri</vt:lpstr>
      <vt:lpstr>Calibri Light</vt:lpstr>
      <vt:lpstr>Gill Sans</vt:lpstr>
      <vt:lpstr>Office Theme</vt:lpstr>
      <vt:lpstr>to 20.109!</vt:lpstr>
      <vt:lpstr>Insight from previous 109ers</vt:lpstr>
      <vt:lpstr>Brief introduction to 20.109</vt:lpstr>
      <vt:lpstr>Our core mission is building bioengineers</vt:lpstr>
      <vt:lpstr>PowerPoint Presentation</vt:lpstr>
      <vt:lpstr>Meet the 20.109 Sp22 teaching team</vt:lpstr>
      <vt:lpstr>Mod1: drug discovery </vt:lpstr>
      <vt:lpstr>Mod2: metabolic engineering</vt:lpstr>
      <vt:lpstr>Mod3: Research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 in 20.109…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20.109!</dc:title>
  <dc:creator>Noreen L Lyell</dc:creator>
  <cp:lastModifiedBy>Noreen L Lyell</cp:lastModifiedBy>
  <cp:revision>61</cp:revision>
  <cp:lastPrinted>2022-02-01T14:12:39Z</cp:lastPrinted>
  <dcterms:created xsi:type="dcterms:W3CDTF">2020-02-03T18:40:57Z</dcterms:created>
  <dcterms:modified xsi:type="dcterms:W3CDTF">2022-02-02T12:32:25Z</dcterms:modified>
</cp:coreProperties>
</file>