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iz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69" r:id="rId2"/>
    <p:sldId id="411" r:id="rId3"/>
    <p:sldId id="370" r:id="rId4"/>
    <p:sldId id="379" r:id="rId5"/>
    <p:sldId id="431" r:id="rId6"/>
    <p:sldId id="430" r:id="rId7"/>
    <p:sldId id="429" r:id="rId8"/>
    <p:sldId id="381" r:id="rId9"/>
    <p:sldId id="382" r:id="rId10"/>
    <p:sldId id="386" r:id="rId11"/>
    <p:sldId id="388" r:id="rId12"/>
    <p:sldId id="383" r:id="rId13"/>
    <p:sldId id="427" r:id="rId14"/>
    <p:sldId id="426" r:id="rId15"/>
    <p:sldId id="3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lby Pursley" initials="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029"/>
    <a:srgbClr val="EFE8C3"/>
    <a:srgbClr val="FF6666"/>
    <a:srgbClr val="FF8027"/>
    <a:srgbClr val="7F9E3A"/>
    <a:srgbClr val="9FC54A"/>
    <a:srgbClr val="F6C3FD"/>
    <a:srgbClr val="B2A936"/>
    <a:srgbClr val="FEC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1"/>
    <p:restoredTop sz="85579" autoAdjust="0"/>
  </p:normalViewPr>
  <p:slideViewPr>
    <p:cSldViewPr snapToGrid="0" snapToObjects="1">
      <p:cViewPr varScale="1">
        <p:scale>
          <a:sx n="151" d="100"/>
          <a:sy n="151" d="100"/>
        </p:scale>
        <p:origin x="12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37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D0230-4CE9-EA44-8993-84AC1D263AF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46FB9-2576-2249-B8CD-FA45537EB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0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7EFB0-5823-FD49-B134-E3891A863056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D4D3-0704-A149-86CD-B6B4BA46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2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aseline="0" dirty="0"/>
              <a:t>NEW IMAGE</a:t>
            </a:r>
          </a:p>
        </p:txBody>
      </p:sp>
    </p:spTree>
    <p:extLst>
      <p:ext uri="{BB962C8B-B14F-4D97-AF65-F5344CB8AC3E}">
        <p14:creationId xmlns:p14="http://schemas.microsoft.com/office/powerpoint/2010/main" val="615699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37899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aseline="0" dirty="0"/>
              <a:t>Can have more data from other teams but please explain why</a:t>
            </a:r>
          </a:p>
          <a:p>
            <a:endParaRPr lang="en-US" sz="1600" baseline="0" dirty="0"/>
          </a:p>
          <a:p>
            <a:r>
              <a:rPr lang="en-US" sz="1600" baseline="0" dirty="0"/>
              <a:t>Small Molecule Name = at least use </a:t>
            </a:r>
            <a:r>
              <a:rPr lang="en-US" sz="1600" baseline="0" dirty="0" err="1"/>
              <a:t>ChemID</a:t>
            </a:r>
            <a:r>
              <a:rPr lang="en-US" sz="1600" baseline="0" dirty="0"/>
              <a:t>, feel free give your molecule a fancy name, so long as the </a:t>
            </a:r>
            <a:r>
              <a:rPr lang="en-US" sz="1600" baseline="0" dirty="0" err="1"/>
              <a:t>ChemID</a:t>
            </a:r>
            <a:r>
              <a:rPr lang="en-US" sz="1600" baseline="0" dirty="0"/>
              <a:t> is also included in the text or a figure. Also, feel free to include a chemical structure in your figures</a:t>
            </a:r>
          </a:p>
        </p:txBody>
      </p:sp>
    </p:spTree>
    <p:extLst>
      <p:ext uri="{BB962C8B-B14F-4D97-AF65-F5344CB8AC3E}">
        <p14:creationId xmlns:p14="http://schemas.microsoft.com/office/powerpoint/2010/main" val="76699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11464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aseline="0" dirty="0"/>
              <a:t>The data is what the data is </a:t>
            </a:r>
          </a:p>
        </p:txBody>
      </p:sp>
    </p:spTree>
    <p:extLst>
      <p:ext uri="{BB962C8B-B14F-4D97-AF65-F5344CB8AC3E}">
        <p14:creationId xmlns:p14="http://schemas.microsoft.com/office/powerpoint/2010/main" val="82825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aseline="0" dirty="0"/>
              <a:t>The data is what the data is </a:t>
            </a:r>
          </a:p>
        </p:txBody>
      </p:sp>
    </p:spTree>
    <p:extLst>
      <p:ext uri="{BB962C8B-B14F-4D97-AF65-F5344CB8AC3E}">
        <p14:creationId xmlns:p14="http://schemas.microsoft.com/office/powerpoint/2010/main" val="1327474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39198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aseline="0" dirty="0"/>
              <a:t>Visual journey build slide</a:t>
            </a:r>
          </a:p>
        </p:txBody>
      </p:sp>
    </p:spTree>
    <p:extLst>
      <p:ext uri="{BB962C8B-B14F-4D97-AF65-F5344CB8AC3E}">
        <p14:creationId xmlns:p14="http://schemas.microsoft.com/office/powerpoint/2010/main" val="399118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="1" baseline="0" dirty="0"/>
          </a:p>
        </p:txBody>
      </p:sp>
    </p:spTree>
    <p:extLst>
      <p:ext uri="{BB962C8B-B14F-4D97-AF65-F5344CB8AC3E}">
        <p14:creationId xmlns:p14="http://schemas.microsoft.com/office/powerpoint/2010/main" val="313656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158434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233812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118318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aseline="0" dirty="0"/>
              <a:t>Individuality</a:t>
            </a:r>
          </a:p>
        </p:txBody>
      </p:sp>
    </p:spTree>
    <p:extLst>
      <p:ext uri="{BB962C8B-B14F-4D97-AF65-F5344CB8AC3E}">
        <p14:creationId xmlns:p14="http://schemas.microsoft.com/office/powerpoint/2010/main" val="205135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147789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SCHEMES - Do not include minor technical details that are not necessary to understand the goal of the experiment. Avoid clutter.</a:t>
            </a:r>
          </a:p>
          <a:p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23407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049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9296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303610"/>
            <a:ext cx="2058293" cy="65543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303610"/>
            <a:ext cx="6067723" cy="65543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2621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234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40" indent="0">
              <a:buNone/>
              <a:defRPr sz="1266"/>
            </a:lvl2pPr>
            <a:lvl3pPr marL="642882" indent="0">
              <a:buNone/>
              <a:defRPr sz="1125"/>
            </a:lvl3pPr>
            <a:lvl4pPr marL="964323" indent="0">
              <a:buNone/>
              <a:defRPr sz="984"/>
            </a:lvl4pPr>
            <a:lvl5pPr marL="1285763" indent="0">
              <a:buNone/>
              <a:defRPr sz="984"/>
            </a:lvl5pPr>
            <a:lvl6pPr marL="1607205" indent="0">
              <a:buNone/>
              <a:defRPr sz="984"/>
            </a:lvl6pPr>
            <a:lvl7pPr marL="1928645" indent="0">
              <a:buNone/>
              <a:defRPr sz="984"/>
            </a:lvl7pPr>
            <a:lvl8pPr marL="2250086" indent="0">
              <a:buNone/>
              <a:defRPr sz="984"/>
            </a:lvl8pPr>
            <a:lvl9pPr marL="2571527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80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982392"/>
            <a:ext cx="4063008" cy="487560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82392"/>
            <a:ext cx="4063008" cy="487560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771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0" indent="0">
              <a:buNone/>
              <a:defRPr sz="1406" b="1"/>
            </a:lvl2pPr>
            <a:lvl3pPr marL="642882" indent="0">
              <a:buNone/>
              <a:defRPr sz="1266" b="1"/>
            </a:lvl3pPr>
            <a:lvl4pPr marL="964323" indent="0">
              <a:buNone/>
              <a:defRPr sz="1125" b="1"/>
            </a:lvl4pPr>
            <a:lvl5pPr marL="1285763" indent="0">
              <a:buNone/>
              <a:defRPr sz="1125" b="1"/>
            </a:lvl5pPr>
            <a:lvl6pPr marL="1607205" indent="0">
              <a:buNone/>
              <a:defRPr sz="1125" b="1"/>
            </a:lvl6pPr>
            <a:lvl7pPr marL="1928645" indent="0">
              <a:buNone/>
              <a:defRPr sz="1125" b="1"/>
            </a:lvl7pPr>
            <a:lvl8pPr marL="2250086" indent="0">
              <a:buNone/>
              <a:defRPr sz="1125" b="1"/>
            </a:lvl8pPr>
            <a:lvl9pPr marL="2571527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2420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1273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559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224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440" indent="0">
              <a:buNone/>
              <a:defRPr sz="1969"/>
            </a:lvl2pPr>
            <a:lvl3pPr marL="642882" indent="0">
              <a:buNone/>
              <a:defRPr sz="1687"/>
            </a:lvl3pPr>
            <a:lvl4pPr marL="964323" indent="0">
              <a:buNone/>
              <a:defRPr sz="1406"/>
            </a:lvl4pPr>
            <a:lvl5pPr marL="1285763" indent="0">
              <a:buNone/>
              <a:defRPr sz="1406"/>
            </a:lvl5pPr>
            <a:lvl6pPr marL="1607205" indent="0">
              <a:buNone/>
              <a:defRPr sz="1406"/>
            </a:lvl6pPr>
            <a:lvl7pPr marL="1928645" indent="0">
              <a:buNone/>
              <a:defRPr sz="1406"/>
            </a:lvl7pPr>
            <a:lvl8pPr marL="2250086" indent="0">
              <a:buNone/>
              <a:defRPr sz="1406"/>
            </a:lvl8pPr>
            <a:lvl9pPr marL="2571527" indent="0">
              <a:buNone/>
              <a:defRPr sz="1406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40" indent="0">
              <a:buNone/>
              <a:defRPr sz="773"/>
            </a:lvl2pPr>
            <a:lvl3pPr marL="642882" indent="0">
              <a:buNone/>
              <a:defRPr sz="703"/>
            </a:lvl3pPr>
            <a:lvl4pPr marL="964323" indent="0">
              <a:buNone/>
              <a:defRPr sz="633"/>
            </a:lvl4pPr>
            <a:lvl5pPr marL="1285763" indent="0">
              <a:buNone/>
              <a:defRPr sz="633"/>
            </a:lvl5pPr>
            <a:lvl6pPr marL="1607205" indent="0">
              <a:buNone/>
              <a:defRPr sz="633"/>
            </a:lvl6pPr>
            <a:lvl7pPr marL="1928645" indent="0">
              <a:buNone/>
              <a:defRPr sz="633"/>
            </a:lvl7pPr>
            <a:lvl8pPr marL="2250086" indent="0">
              <a:buNone/>
              <a:defRPr sz="633"/>
            </a:lvl8pPr>
            <a:lvl9pPr marL="2571527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497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303610"/>
            <a:ext cx="8233172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7" tIns="50797" rIns="108594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982391"/>
            <a:ext cx="8233172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7" tIns="50797" rIns="108594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61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4465" indent="-4465" algn="l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4465" indent="-4465" algn="l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465" indent="-4465" algn="l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465" indent="-4465" algn="l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465" indent="-4465" algn="l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325905" algn="l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7346" algn="l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8787" algn="l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90228" algn="l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67881" indent="-239977" algn="l" rtl="0" eaLnBrk="0" fontAlgn="base" hangingPunct="0">
        <a:spcBef>
          <a:spcPts val="773"/>
        </a:spcBef>
        <a:spcAft>
          <a:spcPct val="0"/>
        </a:spcAft>
        <a:buClr>
          <a:srgbClr val="00007D"/>
        </a:buClr>
        <a:buSzPct val="75000"/>
        <a:buFont typeface="Wingdings" charset="2"/>
        <a:buChar char="n"/>
        <a:defRPr sz="309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13439" indent="-199795" algn="l" rtl="0" eaLnBrk="0" fontAlgn="base" hangingPunct="0">
        <a:spcBef>
          <a:spcPts val="633"/>
        </a:spcBef>
        <a:spcAft>
          <a:spcPct val="0"/>
        </a:spcAft>
        <a:buClr>
          <a:srgbClr val="9999CC"/>
        </a:buClr>
        <a:buSzPct val="80000"/>
        <a:buFont typeface="Wingdings" charset="2"/>
        <a:buChar char="¨"/>
        <a:defRPr sz="2672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94714" indent="-159613" algn="l" rtl="0" eaLnBrk="0" fontAlgn="base" hangingPunct="0">
        <a:spcBef>
          <a:spcPts val="562"/>
        </a:spcBef>
        <a:spcAft>
          <a:spcPct val="0"/>
        </a:spcAft>
        <a:buClr>
          <a:srgbClr val="00007D"/>
        </a:buClr>
        <a:buSzPct val="64000"/>
        <a:buFont typeface="Wingdings" charset="2"/>
        <a:buChar char="n"/>
        <a:defRPr sz="239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116171" indent="-159613" algn="l" rtl="0" eaLnBrk="0" fontAlgn="base" hangingPunct="0">
        <a:spcBef>
          <a:spcPts val="492"/>
        </a:spcBef>
        <a:spcAft>
          <a:spcPct val="0"/>
        </a:spcAft>
        <a:buClr>
          <a:srgbClr val="9999CC"/>
        </a:buClr>
        <a:buSzPct val="69000"/>
        <a:buFont typeface="Wingdings" charset="2"/>
        <a:buChar char="¨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437629" indent="-159613" algn="l" rtl="0" eaLnBrk="0" fontAlgn="base" hangingPunct="0">
        <a:spcBef>
          <a:spcPts val="492"/>
        </a:spcBef>
        <a:spcAft>
          <a:spcPct val="0"/>
        </a:spcAft>
        <a:buClr>
          <a:srgbClr val="00007D"/>
        </a:buClr>
        <a:buSzPct val="100000"/>
        <a:buFont typeface="Wingdings" charset="2"/>
        <a:buChar char="§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60112" indent="-160721" algn="l" rtl="0" fontAlgn="base">
        <a:spcBef>
          <a:spcPts val="492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081554" indent="-160721" algn="l" rtl="0" fontAlgn="base">
        <a:spcBef>
          <a:spcPts val="492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402994" indent="-160721" algn="l" rtl="0" fontAlgn="base">
        <a:spcBef>
          <a:spcPts val="492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724434" indent="-160721" algn="l" rtl="0" fontAlgn="base">
        <a:spcBef>
          <a:spcPts val="492"/>
        </a:spcBef>
        <a:spcAft>
          <a:spcPct val="0"/>
        </a:spcAft>
        <a:buClr>
          <a:srgbClr val="00007D"/>
        </a:buClr>
        <a:buSzPct val="100000"/>
        <a:buFont typeface="Wingdings" charset="0"/>
        <a:buChar char="§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ehler@mit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iz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tif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277836" y="612999"/>
            <a:ext cx="8588328" cy="10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7" tIns="50797" rIns="108594" bIns="50797" numCol="1" anchor="t" anchorCtr="0" compatLnSpc="1">
            <a:prstTxWarp prst="textNoShape">
              <a:avLst/>
            </a:prstTxWarp>
            <a:noAutofit/>
          </a:bodyPr>
          <a:lstStyle>
            <a:lvl1pPr marL="267881" indent="-239977" algn="l" rtl="0" eaLnBrk="0" fontAlgn="base" hangingPunct="0">
              <a:spcBef>
                <a:spcPts val="773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charset="2"/>
              <a:buChar char="n"/>
              <a:defRPr sz="3094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513439" indent="-199795" algn="l" rtl="0" eaLnBrk="0" fontAlgn="base" hangingPunct="0">
              <a:spcBef>
                <a:spcPts val="633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Wingdings" charset="2"/>
              <a:buChar char="¨"/>
              <a:defRPr sz="2672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794714" indent="-159613" algn="l" rtl="0" eaLnBrk="0" fontAlgn="base" hangingPunct="0">
              <a:spcBef>
                <a:spcPts val="562"/>
              </a:spcBef>
              <a:spcAft>
                <a:spcPct val="0"/>
              </a:spcAft>
              <a:buClr>
                <a:srgbClr val="00007D"/>
              </a:buClr>
              <a:buSzPct val="64000"/>
              <a:buFont typeface="Wingdings" charset="2"/>
              <a:buChar char="n"/>
              <a:defRPr sz="2391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116171" indent="-159613" algn="l" rtl="0" eaLnBrk="0" fontAlgn="base" hangingPunct="0">
              <a:spcBef>
                <a:spcPts val="492"/>
              </a:spcBef>
              <a:spcAft>
                <a:spcPct val="0"/>
              </a:spcAft>
              <a:buClr>
                <a:srgbClr val="9999CC"/>
              </a:buClr>
              <a:buSzPct val="69000"/>
              <a:buFont typeface="Wingdings" charset="2"/>
              <a:buChar char="¨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437629" indent="-159613" algn="l" rtl="0" eaLnBrk="0" fontAlgn="base" hangingPunct="0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2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760112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81554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402994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724434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 defTabSz="914400">
              <a:buClr>
                <a:schemeClr val="bg1"/>
              </a:buClr>
            </a:pPr>
            <a:r>
              <a:rPr lang="en-US" sz="4000" kern="0" dirty="0">
                <a:latin typeface="Avenir Book" charset="0"/>
                <a:ea typeface="Avenir Book" charset="0"/>
                <a:cs typeface="Avenir Book" charset="0"/>
              </a:rPr>
              <a:t>Wrapping Up Module 1</a:t>
            </a:r>
            <a:endParaRPr lang="en-US" sz="1800" kern="0" dirty="0">
              <a:latin typeface="Avenir Book"/>
              <a:cs typeface="Avenir Book"/>
            </a:endParaRPr>
          </a:p>
          <a:p>
            <a:pPr algn="ctr" defTabSz="914400">
              <a:buClr>
                <a:schemeClr val="bg1"/>
              </a:buClr>
            </a:pPr>
            <a:endParaRPr lang="en-US" sz="1800" kern="0" dirty="0">
              <a:latin typeface="Avenir Book"/>
              <a:cs typeface="Avenir Book"/>
            </a:endParaRPr>
          </a:p>
          <a:p>
            <a:pPr algn="ctr" defTabSz="914400">
              <a:buClr>
                <a:schemeClr val="bg1"/>
              </a:buClr>
            </a:pPr>
            <a:endParaRPr lang="en-US" sz="1800" kern="0" dirty="0">
              <a:latin typeface="Avenir Book"/>
              <a:cs typeface="Avenir Book"/>
            </a:endParaRPr>
          </a:p>
          <a:p>
            <a:pPr algn="ctr" defTabSz="914400">
              <a:buClr>
                <a:schemeClr val="bg1"/>
              </a:buClr>
            </a:pPr>
            <a:endParaRPr lang="en-US" sz="1800" kern="0" dirty="0">
              <a:latin typeface="Avenir Book"/>
              <a:cs typeface="Avenir Book"/>
            </a:endParaRPr>
          </a:p>
          <a:p>
            <a:pPr algn="ctr" defTabSz="914400">
              <a:buClr>
                <a:schemeClr val="bg1"/>
              </a:buClr>
            </a:pPr>
            <a:r>
              <a:rPr lang="en-US" sz="1800" kern="0" dirty="0">
                <a:latin typeface="Avenir Book"/>
                <a:cs typeface="Avenir Book"/>
              </a:rPr>
              <a:t>April 22, 2021</a:t>
            </a:r>
          </a:p>
          <a:p>
            <a:pPr algn="ctr" defTabSz="914400">
              <a:buClr>
                <a:schemeClr val="bg1"/>
              </a:buClr>
            </a:pPr>
            <a:endParaRPr lang="en-US" sz="3600" kern="0" dirty="0">
              <a:latin typeface="Avenir Book"/>
              <a:cs typeface="Avenir Boo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4958"/>
            <a:ext cx="9144000" cy="7811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9224"/>
            <a:ext cx="9144000" cy="78114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8D73D45-A99D-3D46-A3DE-F2EB3E89E0A9}"/>
              </a:ext>
            </a:extLst>
          </p:cNvPr>
          <p:cNvSpPr txBox="1">
            <a:spLocks/>
          </p:cNvSpPr>
          <p:nvPr/>
        </p:nvSpPr>
        <p:spPr bwMode="auto">
          <a:xfrm>
            <a:off x="225082" y="5157308"/>
            <a:ext cx="8693836" cy="10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7" tIns="50797" rIns="108594" bIns="50797" numCol="1" anchor="t" anchorCtr="0" compatLnSpc="1">
            <a:prstTxWarp prst="textNoShape">
              <a:avLst/>
            </a:prstTxWarp>
            <a:noAutofit/>
          </a:bodyPr>
          <a:lstStyle>
            <a:lvl1pPr marL="267881" indent="-239977" algn="l" rtl="0" eaLnBrk="0" fontAlgn="base" hangingPunct="0">
              <a:spcBef>
                <a:spcPts val="773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charset="2"/>
              <a:buChar char="n"/>
              <a:defRPr sz="3094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513439" indent="-199795" algn="l" rtl="0" eaLnBrk="0" fontAlgn="base" hangingPunct="0">
              <a:spcBef>
                <a:spcPts val="633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Wingdings" charset="2"/>
              <a:buChar char="¨"/>
              <a:defRPr sz="2672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794714" indent="-159613" algn="l" rtl="0" eaLnBrk="0" fontAlgn="base" hangingPunct="0">
              <a:spcBef>
                <a:spcPts val="562"/>
              </a:spcBef>
              <a:spcAft>
                <a:spcPct val="0"/>
              </a:spcAft>
              <a:buClr>
                <a:srgbClr val="00007D"/>
              </a:buClr>
              <a:buSzPct val="64000"/>
              <a:buFont typeface="Wingdings" charset="2"/>
              <a:buChar char="n"/>
              <a:defRPr sz="2391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116171" indent="-159613" algn="l" rtl="0" eaLnBrk="0" fontAlgn="base" hangingPunct="0">
              <a:spcBef>
                <a:spcPts val="492"/>
              </a:spcBef>
              <a:spcAft>
                <a:spcPct val="0"/>
              </a:spcAft>
              <a:buClr>
                <a:srgbClr val="9999CC"/>
              </a:buClr>
              <a:buSzPct val="69000"/>
              <a:buFont typeface="Wingdings" charset="2"/>
              <a:buChar char="¨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437629" indent="-159613" algn="l" rtl="0" eaLnBrk="0" fontAlgn="base" hangingPunct="0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2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760112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81554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402994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724434" indent="-160721" algn="l" rtl="0" fontAlgn="base">
              <a:spcBef>
                <a:spcPts val="492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charset="0"/>
              <a:buChar char="§"/>
              <a:defRPr sz="1969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 defTabSz="914400">
              <a:buClr>
                <a:schemeClr val="bg1"/>
              </a:buClr>
            </a:pPr>
            <a:r>
              <a:rPr lang="en-US" sz="4000" kern="0" dirty="0">
                <a:latin typeface="Avenir Book" charset="0"/>
                <a:cs typeface="Avenir Book"/>
              </a:rPr>
              <a:t>Data Summary Assignment</a:t>
            </a:r>
            <a:endParaRPr lang="en-US" sz="1800" kern="0" dirty="0">
              <a:latin typeface="Avenir Book"/>
              <a:cs typeface="Avenir Book"/>
            </a:endParaRPr>
          </a:p>
          <a:p>
            <a:pPr algn="ctr" defTabSz="914400">
              <a:buClr>
                <a:schemeClr val="bg1"/>
              </a:buClr>
            </a:pPr>
            <a:endParaRPr lang="en-US" sz="1800" kern="0" dirty="0">
              <a:latin typeface="Avenir Book"/>
              <a:cs typeface="Avenir Book"/>
            </a:endParaRPr>
          </a:p>
          <a:p>
            <a:pPr marL="27904" indent="0" algn="ctr" defTabSz="914400">
              <a:buClr>
                <a:schemeClr val="bg1"/>
              </a:buClr>
              <a:buNone/>
            </a:pPr>
            <a:r>
              <a:rPr lang="en-US" sz="1800" kern="0" dirty="0">
                <a:latin typeface="Avenir Book"/>
                <a:cs typeface="Avenir Book"/>
              </a:rPr>
              <a:t>March 1, 2022</a:t>
            </a:r>
          </a:p>
          <a:p>
            <a:pPr algn="ctr" defTabSz="914400">
              <a:buClr>
                <a:schemeClr val="bg1"/>
              </a:buClr>
            </a:pPr>
            <a:endParaRPr lang="en-US" sz="3600" kern="0" dirty="0">
              <a:latin typeface="Avenir Book"/>
              <a:cs typeface="Avenir 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826AD-9F81-4E42-AE30-BD90D31A4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175" y="1700692"/>
            <a:ext cx="4781649" cy="31893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548733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2067" y="274585"/>
            <a:ext cx="7721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venir Book" charset="0"/>
                <a:ea typeface="Avenir Book" charset="0"/>
                <a:cs typeface="Avenir Book" charset="0"/>
              </a:rPr>
              <a:t>Nice example of a figure: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   </a:t>
            </a:r>
            <a:r>
              <a:rPr lang="en-US" sz="2000" b="1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Please include captions</a:t>
            </a:r>
            <a:endParaRPr lang="en-US" sz="6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4F8837-CC80-DB49-9377-055D6422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60" y="931586"/>
            <a:ext cx="6817319" cy="48313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276D33-14C6-D941-BEF0-B5136EA6F363}"/>
              </a:ext>
            </a:extLst>
          </p:cNvPr>
          <p:cNvCxnSpPr/>
          <p:nvPr/>
        </p:nvCxnSpPr>
        <p:spPr bwMode="auto">
          <a:xfrm flipH="1">
            <a:off x="5706531" y="2667001"/>
            <a:ext cx="254000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B66B82-0CB3-A84E-B159-4934556C0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634" y="6019800"/>
            <a:ext cx="2544233" cy="7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765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Results and Interpretation</a:t>
            </a:r>
          </a:p>
          <a:p>
            <a:pPr algn="ctr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Arial Italic" charset="0"/>
              </a:rPr>
              <a:t>suggested topics or figures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7333" y="1556714"/>
            <a:ext cx="778933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Measuring aggregation of purified TDP-43</a:t>
            </a:r>
          </a:p>
          <a:p>
            <a:endParaRPr lang="en-US" sz="700" b="1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Schematic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Experimental approach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Aggregation +/- small molecule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Figure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Images of TDP43 aggregation assay +/- small molecule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Figure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Graph or table quantifying aggregation of TDP-43 +/- small molecule (duplicates tested) with statistics as discussed in lab;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report your data and data from one other team</a:t>
            </a:r>
          </a:p>
          <a:p>
            <a:endParaRPr lang="en-US" sz="2000" b="1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Visualizing TDP-43 localization in CAD cells</a:t>
            </a:r>
          </a:p>
          <a:p>
            <a:endParaRPr lang="en-US" sz="600" b="1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Schematic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Experimental approach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Cellular localization of TDP-43 +/- small molecule</a:t>
            </a:r>
          </a:p>
          <a:p>
            <a:endParaRPr lang="en-US" sz="600" dirty="0">
              <a:solidFill>
                <a:srgbClr val="92D05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Figure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Images of TDP-43 localization experiment +/- small molecule</a:t>
            </a:r>
          </a:p>
          <a:p>
            <a:endParaRPr lang="en-US" sz="600" dirty="0">
              <a:solidFill>
                <a:srgbClr val="92D05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Figure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Graph or table comparing TDP-43 localization +/- small molecule, again with statistics discussed in lab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589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Implications and Future Work</a:t>
            </a:r>
          </a:p>
          <a:p>
            <a:pPr algn="ctr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Arial Italic" charset="0"/>
              </a:rPr>
              <a:t>Why is your work impactful and what would you do next?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3" y="1703065"/>
            <a:ext cx="77893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What are the main conclusions from key experiments?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How did the main conclusions answer the research question?</a:t>
            </a:r>
          </a:p>
          <a:p>
            <a:endParaRPr lang="en-US" dirty="0">
              <a:solidFill>
                <a:srgbClr val="92D05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Did your results match expectations? If not, can you provide a putative explanation? If yes, can you further test if your hypothesis is correct?</a:t>
            </a:r>
            <a:endParaRPr lang="en-US" b="1" i="1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b="1" i="1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Based on your results, whether they matched your expectation or not, what additional experiments might you suggest as next steps?</a:t>
            </a:r>
          </a:p>
          <a:p>
            <a:endParaRPr lang="en-US" dirty="0">
              <a:solidFill>
                <a:srgbClr val="92D05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What are the limitations of the experimental approach?</a:t>
            </a:r>
          </a:p>
          <a:p>
            <a:endParaRPr lang="en-US" dirty="0">
              <a:solidFill>
                <a:srgbClr val="92D05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How might this method be improved?</a:t>
            </a:r>
          </a:p>
        </p:txBody>
      </p:sp>
    </p:spTree>
    <p:extLst>
      <p:ext uri="{BB962C8B-B14F-4D97-AF65-F5344CB8AC3E}">
        <p14:creationId xmlns:p14="http://schemas.microsoft.com/office/powerpoint/2010/main" val="21390513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A Note on References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619001-289C-114B-8BF3-A143C900ECFB}"/>
              </a:ext>
            </a:extLst>
          </p:cNvPr>
          <p:cNvSpPr/>
          <p:nvPr/>
        </p:nvSpPr>
        <p:spPr>
          <a:xfrm>
            <a:off x="221910" y="1490008"/>
            <a:ext cx="8700175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Please make References a separate section at the end of the article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endParaRPr lang="en-US" sz="2000" dirty="0">
              <a:latin typeface="Avenir Book" panose="02000503020000020003" pitchFamily="2" charset="0"/>
            </a:endParaRPr>
          </a:p>
          <a:p>
            <a:pPr algn="ctr"/>
            <a:endParaRPr lang="en-US" sz="2000" dirty="0">
              <a:latin typeface="Avenir Book" panose="02000503020000020003" pitchFamily="2" charset="0"/>
            </a:endParaRPr>
          </a:p>
          <a:p>
            <a:pPr algn="ctr"/>
            <a:endParaRPr lang="en-US" sz="2000" dirty="0">
              <a:latin typeface="Avenir Book" panose="02000503020000020003" pitchFamily="2" charset="0"/>
            </a:endParaRPr>
          </a:p>
          <a:p>
            <a:pPr algn="ctr"/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suggested format on the wiki: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142983A-27D4-244F-A1C5-9A9627E7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4" y="3791234"/>
            <a:ext cx="8373189" cy="11494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787406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Office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76280-EF59-3146-BC90-432C73453554}"/>
              </a:ext>
            </a:extLst>
          </p:cNvPr>
          <p:cNvSpPr/>
          <p:nvPr/>
        </p:nvSpPr>
        <p:spPr>
          <a:xfrm>
            <a:off x="443825" y="1810897"/>
            <a:ext cx="8256350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Avenir Book" panose="02000503020000020003" pitchFamily="2" charset="0"/>
              </a:rPr>
              <a:t>Simple Questions:</a:t>
            </a:r>
            <a:r>
              <a:rPr lang="en-US" sz="2000" dirty="0">
                <a:latin typeface="Avenir Book" panose="02000503020000020003" pitchFamily="2" charset="0"/>
              </a:rPr>
              <a:t>		 </a:t>
            </a:r>
            <a:r>
              <a:rPr lang="en-US" sz="2000" dirty="0">
                <a:latin typeface="Avenir Book" panose="02000503020000020003" pitchFamily="2" charset="0"/>
                <a:hlinkClick r:id="rId3"/>
              </a:rPr>
              <a:t>koehler@mit.edu</a:t>
            </a:r>
            <a:endParaRPr lang="en-US" sz="2000" dirty="0">
              <a:latin typeface="Avenir Book" panose="02000503020000020003" pitchFamily="2" charset="0"/>
            </a:endParaRPr>
          </a:p>
          <a:p>
            <a:endParaRPr lang="en-US" sz="2000" b="1" u="sng" dirty="0">
              <a:latin typeface="Avenir Book" panose="02000503020000020003" pitchFamily="2" charset="0"/>
            </a:endParaRPr>
          </a:p>
          <a:p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Office Hour Dates/Times</a:t>
            </a:r>
          </a:p>
          <a:p>
            <a:pPr algn="ctr"/>
            <a:endParaRPr lang="en-US" sz="2000" dirty="0">
              <a:latin typeface="Avenir Book" panose="02000503020000020003" pitchFamily="2" charset="0"/>
            </a:endParaRPr>
          </a:p>
          <a:p>
            <a:pPr algn="ctr"/>
            <a:endParaRPr lang="en-US" sz="2000" b="1" dirty="0">
              <a:latin typeface="Avenir Book" panose="02000503020000020003" pitchFamily="2" charset="0"/>
            </a:endParaRPr>
          </a:p>
          <a:p>
            <a:pPr algn="ctr"/>
            <a:r>
              <a:rPr lang="en-US" sz="2000" b="1" dirty="0">
                <a:latin typeface="Avenir Book" panose="02000503020000020003" pitchFamily="2" charset="0"/>
              </a:rPr>
              <a:t>Thursday March 3, noon-1pm</a:t>
            </a:r>
          </a:p>
          <a:p>
            <a:pPr algn="ctr"/>
            <a:endParaRPr lang="en-US" sz="2000" b="1" dirty="0">
              <a:latin typeface="Avenir Book" panose="02000503020000020003" pitchFamily="2" charset="0"/>
            </a:endParaRPr>
          </a:p>
          <a:p>
            <a:pPr algn="ctr"/>
            <a:r>
              <a:rPr lang="en-US" sz="2000" b="1" dirty="0">
                <a:latin typeface="Avenir Book" panose="02000503020000020003" pitchFamily="2" charset="0"/>
              </a:rPr>
              <a:t>Monday March 7, 3-4pm</a:t>
            </a:r>
          </a:p>
          <a:p>
            <a:pPr algn="ctr"/>
            <a:endParaRPr lang="en-US" sz="2000" b="1" dirty="0">
              <a:latin typeface="Avenir Book" panose="02000503020000020003" pitchFamily="2" charset="0"/>
            </a:endParaRPr>
          </a:p>
          <a:p>
            <a:pPr algn="ctr"/>
            <a:r>
              <a:rPr lang="en-US" sz="2000" b="1" dirty="0">
                <a:latin typeface="Avenir Book" panose="02000503020000020003" pitchFamily="2" charset="0"/>
              </a:rPr>
              <a:t>Wednesday March 9, 8:30-9:30am</a:t>
            </a:r>
          </a:p>
          <a:p>
            <a:pPr algn="ctr"/>
            <a:endParaRPr lang="en-US" sz="2000" b="1" dirty="0">
              <a:latin typeface="Avenir Book" panose="02000503020000020003" pitchFamily="2" charset="0"/>
            </a:endParaRPr>
          </a:p>
          <a:p>
            <a:pPr algn="ctr"/>
            <a:r>
              <a:rPr lang="en-US" sz="2000" b="1" dirty="0">
                <a:latin typeface="Avenir Book" panose="02000503020000020003" pitchFamily="2" charset="0"/>
              </a:rPr>
              <a:t>Friday March 11, 3-4pm</a:t>
            </a:r>
          </a:p>
          <a:p>
            <a:pPr algn="ctr"/>
            <a:endParaRPr lang="en-US" sz="2000" dirty="0">
              <a:latin typeface="Avenir Book" panose="02000503020000020003" pitchFamily="2" charset="0"/>
            </a:endParaRPr>
          </a:p>
          <a:p>
            <a:endParaRPr lang="en-US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598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215901"/>
            <a:ext cx="2856089" cy="79945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3" y="1015353"/>
            <a:ext cx="2856089" cy="79945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21" y="215901"/>
            <a:ext cx="2856089" cy="79945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0" y="215901"/>
            <a:ext cx="2856089" cy="79945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51" y="1015353"/>
            <a:ext cx="2856089" cy="79945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6"/>
          <a:stretch/>
        </p:blipFill>
        <p:spPr>
          <a:xfrm>
            <a:off x="7461949" y="1015353"/>
            <a:ext cx="1682051" cy="79945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78"/>
          <a:stretch/>
        </p:blipFill>
        <p:spPr>
          <a:xfrm>
            <a:off x="8675508" y="215901"/>
            <a:ext cx="423337" cy="79945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0"/>
          <a:stretch/>
        </p:blipFill>
        <p:spPr>
          <a:xfrm>
            <a:off x="67732" y="1015353"/>
            <a:ext cx="1642530" cy="79945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1814805"/>
            <a:ext cx="2856089" cy="79945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3" y="2614257"/>
            <a:ext cx="2856089" cy="79945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21" y="1814805"/>
            <a:ext cx="2856089" cy="79945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0" y="1814805"/>
            <a:ext cx="2856089" cy="7994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51" y="2614257"/>
            <a:ext cx="2856089" cy="7994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6"/>
          <a:stretch/>
        </p:blipFill>
        <p:spPr>
          <a:xfrm>
            <a:off x="7461949" y="2614257"/>
            <a:ext cx="1682051" cy="79945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78"/>
          <a:stretch/>
        </p:blipFill>
        <p:spPr>
          <a:xfrm>
            <a:off x="8675508" y="1814805"/>
            <a:ext cx="423337" cy="79945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0"/>
          <a:stretch/>
        </p:blipFill>
        <p:spPr>
          <a:xfrm>
            <a:off x="67732" y="2614257"/>
            <a:ext cx="1642530" cy="79945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3413709"/>
            <a:ext cx="2856089" cy="79945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3" y="4213161"/>
            <a:ext cx="2856089" cy="79945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21" y="3413709"/>
            <a:ext cx="2856089" cy="79945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0" y="3413709"/>
            <a:ext cx="2856089" cy="79945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51" y="4213161"/>
            <a:ext cx="2856089" cy="79945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6"/>
          <a:stretch/>
        </p:blipFill>
        <p:spPr>
          <a:xfrm>
            <a:off x="7461949" y="4213161"/>
            <a:ext cx="1682051" cy="79945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78"/>
          <a:stretch/>
        </p:blipFill>
        <p:spPr>
          <a:xfrm>
            <a:off x="8675508" y="3413709"/>
            <a:ext cx="423337" cy="7994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0"/>
          <a:stretch/>
        </p:blipFill>
        <p:spPr>
          <a:xfrm>
            <a:off x="67732" y="4213161"/>
            <a:ext cx="1642530" cy="79945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5012613"/>
            <a:ext cx="2856089" cy="79945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3" y="5812065"/>
            <a:ext cx="2856089" cy="79945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21" y="5012613"/>
            <a:ext cx="2856089" cy="79945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0" y="5012613"/>
            <a:ext cx="2856089" cy="79945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51" y="5812065"/>
            <a:ext cx="2856089" cy="79945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6"/>
          <a:stretch/>
        </p:blipFill>
        <p:spPr>
          <a:xfrm>
            <a:off x="7461949" y="5812065"/>
            <a:ext cx="1682051" cy="79945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78"/>
          <a:stretch/>
        </p:blipFill>
        <p:spPr>
          <a:xfrm>
            <a:off x="8675508" y="5012613"/>
            <a:ext cx="423337" cy="79945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0"/>
          <a:stretch/>
        </p:blipFill>
        <p:spPr>
          <a:xfrm>
            <a:off x="67732" y="5812065"/>
            <a:ext cx="1642530" cy="79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353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Studying putative probes of TDP-43</a:t>
            </a:r>
            <a:endParaRPr lang="en-US" altLang="en-US" sz="3375" dirty="0">
              <a:solidFill>
                <a:schemeClr val="bg2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  <a:sym typeface="Arial Italic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43FF2-A980-174E-81C0-BAFEFE3B7B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30" y="1554481"/>
            <a:ext cx="1516609" cy="1541614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E95ED58A-3DC8-DC4A-BFFE-E63E2422DCB5}"/>
              </a:ext>
            </a:extLst>
          </p:cNvPr>
          <p:cNvSpPr/>
          <p:nvPr/>
        </p:nvSpPr>
        <p:spPr bwMode="auto">
          <a:xfrm>
            <a:off x="4060009" y="2116758"/>
            <a:ext cx="714316" cy="232475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6D9EC7-2E3A-FA4C-9954-10AA4CEBED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4283" t="8511" b="-1271"/>
          <a:stretch/>
        </p:blipFill>
        <p:spPr>
          <a:xfrm>
            <a:off x="354089" y="4155440"/>
            <a:ext cx="1108198" cy="16986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D811934-C82E-5A45-ABEB-2D5F70BF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8" y="6194269"/>
            <a:ext cx="3122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1600" b="1" dirty="0">
                <a:latin typeface="Avenir Book" charset="0"/>
                <a:ea typeface="Avenir Book" charset="0"/>
                <a:cs typeface="Avenir Book" charset="0"/>
              </a:rPr>
              <a:t>assess purity and concentration 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CC781874-DD5A-B240-8F16-E720946A3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69" y="3373847"/>
            <a:ext cx="39886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1600" b="1" dirty="0">
                <a:latin typeface="Avenir Book" charset="0"/>
                <a:ea typeface="Avenir Book" charset="0"/>
                <a:cs typeface="Avenir Book" charset="0"/>
              </a:rPr>
              <a:t>examine legacy SMM screens for TDP-43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B85F2F-B987-514C-96AD-A805E39F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634" y="4213619"/>
            <a:ext cx="972451" cy="15707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911925-D27A-BD4E-9518-3754F8514451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r="17222"/>
          <a:stretch/>
        </p:blipFill>
        <p:spPr>
          <a:xfrm>
            <a:off x="2053125" y="1426779"/>
            <a:ext cx="1702596" cy="1813676"/>
          </a:xfrm>
          <a:prstGeom prst="rect">
            <a:avLst/>
          </a:prstGeom>
        </p:spPr>
      </p:pic>
      <p:sp>
        <p:nvSpPr>
          <p:cNvPr id="37" name="Right Arrow 36">
            <a:extLst>
              <a:ext uri="{FF2B5EF4-FFF2-40B4-BE49-F238E27FC236}">
                <a16:creationId xmlns:a16="http://schemas.microsoft.com/office/drawing/2014/main" id="{13463D81-ACEC-C14C-8496-885536C202AE}"/>
              </a:ext>
            </a:extLst>
          </p:cNvPr>
          <p:cNvSpPr/>
          <p:nvPr/>
        </p:nvSpPr>
        <p:spPr bwMode="auto">
          <a:xfrm>
            <a:off x="2682574" y="4872931"/>
            <a:ext cx="714316" cy="232475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28B2A64-352A-D74B-8FE6-A2ED473FA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519" y="2653592"/>
            <a:ext cx="723962" cy="4826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532530-5B22-5B4B-90D6-833FBEB5B53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5" y="1466123"/>
            <a:ext cx="1850980" cy="15416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9B235CD-BE6D-EC4C-8161-7DACAEAA247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61" y="1466123"/>
            <a:ext cx="740323" cy="1495935"/>
          </a:xfrm>
          <a:prstGeom prst="rect">
            <a:avLst/>
          </a:prstGeom>
        </p:spPr>
      </p:pic>
      <p:sp>
        <p:nvSpPr>
          <p:cNvPr id="45" name="TextBox 6">
            <a:extLst>
              <a:ext uri="{FF2B5EF4-FFF2-40B4-BE49-F238E27FC236}">
                <a16:creationId xmlns:a16="http://schemas.microsoft.com/office/drawing/2014/main" id="{56D6A1A3-2BDF-7F4B-86AA-4DE38054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32" y="3343105"/>
            <a:ext cx="3317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1600" b="1" dirty="0">
                <a:latin typeface="Avenir Book" charset="0"/>
                <a:ea typeface="Avenir Book" charset="0"/>
                <a:cs typeface="Avenir Book" charset="0"/>
              </a:rPr>
              <a:t>express and purify TDP-43 protein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F9E89C4D-BB39-E54B-993E-0F36223181B9}"/>
              </a:ext>
            </a:extLst>
          </p:cNvPr>
          <p:cNvSpPr/>
          <p:nvPr/>
        </p:nvSpPr>
        <p:spPr bwMode="auto">
          <a:xfrm>
            <a:off x="8036454" y="2153413"/>
            <a:ext cx="714316" cy="232475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C1B3732-BF3A-8F40-9FED-76B703FD08E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43" r="49468" b="68625"/>
          <a:stretch/>
        </p:blipFill>
        <p:spPr>
          <a:xfrm>
            <a:off x="3439008" y="4140112"/>
            <a:ext cx="2409566" cy="201544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544347E-2F11-7941-8300-AB03B907886F}"/>
              </a:ext>
            </a:extLst>
          </p:cNvPr>
          <p:cNvSpPr txBox="1"/>
          <p:nvPr/>
        </p:nvSpPr>
        <p:spPr>
          <a:xfrm>
            <a:off x="4090434" y="4203179"/>
            <a:ext cx="5533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/>
              <a:t>Control</a:t>
            </a:r>
          </a:p>
          <a:p>
            <a:r>
              <a:rPr lang="en-US" sz="600" dirty="0"/>
              <a:t>Protein</a:t>
            </a:r>
          </a:p>
          <a:p>
            <a:r>
              <a:rPr lang="en-US" sz="600" dirty="0" err="1"/>
              <a:t>Protein+SM</a:t>
            </a:r>
            <a:endParaRPr lang="en-US" sz="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EF222E-0B76-9945-87CB-9E2C94E86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79" y="6218620"/>
            <a:ext cx="194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1600" b="1" dirty="0">
                <a:latin typeface="Avenir Book" charset="0"/>
                <a:ea typeface="Avenir Book" charset="0"/>
                <a:cs typeface="Avenir Book" charset="0"/>
              </a:rPr>
              <a:t>aggregation assays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9A2003A8-E88B-1D43-9E7C-4410C470DCBD}"/>
              </a:ext>
            </a:extLst>
          </p:cNvPr>
          <p:cNvSpPr/>
          <p:nvPr/>
        </p:nvSpPr>
        <p:spPr bwMode="auto">
          <a:xfrm>
            <a:off x="5824862" y="4868795"/>
            <a:ext cx="714316" cy="232475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89EC3D1-90E9-814D-BE2A-3C99036A03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2823" y="4021843"/>
            <a:ext cx="1827331" cy="182733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AAB3870-F32F-A845-9F5D-E726D893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880" y="6254511"/>
            <a:ext cx="2696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1600" b="1" dirty="0">
                <a:latin typeface="Avenir Book" charset="0"/>
                <a:ea typeface="Avenir Book" charset="0"/>
                <a:cs typeface="Avenir Book" charset="0"/>
              </a:rPr>
              <a:t>cellular localization staining</a:t>
            </a:r>
          </a:p>
        </p:txBody>
      </p:sp>
    </p:spTree>
    <p:extLst>
      <p:ext uri="{BB962C8B-B14F-4D97-AF65-F5344CB8AC3E}">
        <p14:creationId xmlns:p14="http://schemas.microsoft.com/office/powerpoint/2010/main" val="24545236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5C07F49C-7457-214F-84CD-743C22C9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Mod1 Assignment – Data Summary</a:t>
            </a:r>
            <a:endParaRPr lang="en-US" altLang="en-US" sz="3375" dirty="0">
              <a:solidFill>
                <a:schemeClr val="bg2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  <a:sym typeface="Arial Ital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FE1DE-4DC4-7549-A56E-DFDA8AEA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53" y="5802197"/>
            <a:ext cx="85555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2400" dirty="0">
                <a:latin typeface="Avenir Book" charset="0"/>
                <a:ea typeface="Avenir Book" charset="0"/>
                <a:cs typeface="Avenir Book" charset="0"/>
              </a:rPr>
              <a:t>The course Wiki sums up the assignment details</a:t>
            </a: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– </a:t>
            </a:r>
          </a:p>
          <a:p>
            <a:pPr algn="ctr"/>
            <a:r>
              <a:rPr lang="en-US" alt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scope, formatting, length, etc.</a:t>
            </a:r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A13738D4-7D71-3045-BC28-EBEDAC28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3" y="1226745"/>
            <a:ext cx="5165380" cy="2579582"/>
          </a:xfrm>
          <a:prstGeom prst="rect">
            <a:avLst/>
          </a:prstGeom>
          <a:solidFill>
            <a:schemeClr val="bg1"/>
          </a:solidFill>
          <a:ln w="38100">
            <a:solidFill>
              <a:srgbClr val="1E8029"/>
            </a:solidFill>
          </a:ln>
        </p:spPr>
      </p:pic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C2C6B6EB-92CB-2248-8316-CDF3B860C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8" t="5276" r="2550" b="7095"/>
          <a:stretch/>
        </p:blipFill>
        <p:spPr>
          <a:xfrm>
            <a:off x="4917741" y="2516536"/>
            <a:ext cx="3900335" cy="2815627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44421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Module 1 Data Summary</a:t>
            </a:r>
          </a:p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311" y="1386402"/>
            <a:ext cx="8455378" cy="5324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thorough summary of your data and figures with supporting text – </a:t>
            </a: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include context so that a </a:t>
            </a:r>
            <a:r>
              <a:rPr lang="en-US" sz="2000" b="1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scientifically literate reader</a:t>
            </a:r>
            <a:r>
              <a:rPr lang="en-US" sz="2000" b="1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can understand </a:t>
            </a: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the work and its broader implications</a:t>
            </a: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The figure format is similar to a scientific journal article, </a:t>
            </a:r>
            <a:r>
              <a:rPr lang="en-US" sz="2000" u="sng" dirty="0">
                <a:latin typeface="Avenir Book" charset="0"/>
                <a:ea typeface="Avenir Book" charset="0"/>
                <a:cs typeface="Avenir Book" charset="0"/>
              </a:rPr>
              <a:t>but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 the traditional </a:t>
            </a:r>
            <a:r>
              <a:rPr lang="en-US" sz="2000" i="1" dirty="0">
                <a:latin typeface="Avenir Book" charset="0"/>
                <a:ea typeface="Avenir Book" charset="0"/>
                <a:cs typeface="Avenir Book" charset="0"/>
              </a:rPr>
              <a:t>Results and Discussion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sections are to be condensed into succinct bullet form accompanying each figure</a:t>
            </a:r>
          </a:p>
          <a:p>
            <a:pPr algn="ctr"/>
            <a:endParaRPr lang="en-US" sz="2000" u="sng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you will complete the assignment with your lab partner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8E1BC-12F4-3243-8043-1EB12796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17" y="2918944"/>
            <a:ext cx="400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32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Data Summary Due Dates</a:t>
            </a:r>
          </a:p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311" y="1809736"/>
            <a:ext cx="8455378" cy="4093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Draft data summary – </a:t>
            </a:r>
            <a:r>
              <a:rPr lang="en-US" sz="20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due Saturday, March 12</a:t>
            </a:r>
            <a:r>
              <a:rPr lang="en-US" sz="2000" b="1" baseline="30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20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by 10 PM</a:t>
            </a: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Submissions read by Koehler, Lyell, Bhargava with feedback and a preliminary grade, which can be improved in a revised report</a:t>
            </a: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Comments provided by March 16th</a:t>
            </a: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Data summary revision – </a:t>
            </a:r>
            <a:r>
              <a:rPr lang="en-US" sz="20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due Sunday March 20</a:t>
            </a:r>
            <a:r>
              <a:rPr lang="en-US" sz="2000" b="1" baseline="30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th </a:t>
            </a:r>
            <a:r>
              <a:rPr lang="en-US" sz="20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by 10 PM</a:t>
            </a:r>
          </a:p>
          <a:p>
            <a:pPr algn="ctr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Instructions on how to incorporate changes are posted on the Wiki</a:t>
            </a:r>
          </a:p>
        </p:txBody>
      </p:sp>
    </p:spTree>
    <p:extLst>
      <p:ext uri="{BB962C8B-B14F-4D97-AF65-F5344CB8AC3E}">
        <p14:creationId xmlns:p14="http://schemas.microsoft.com/office/powerpoint/2010/main" val="17123793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2D2F3B-9FC3-5440-8CFB-06BF6CCF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4" y="1536864"/>
            <a:ext cx="8655912" cy="4977148"/>
          </a:xfrm>
          <a:prstGeom prst="rect">
            <a:avLst/>
          </a:prstGeom>
          <a:noFill/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FA483CFD-789A-1D49-92CF-23B83729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7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Data Summary for Module 1</a:t>
            </a:r>
          </a:p>
          <a:p>
            <a:pPr algn="ctr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Arial Italic" charset="0"/>
              </a:rPr>
              <a:t>format and content guidelines – see Wiki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DC7F8D-6A70-0940-805B-1841A5417323}"/>
              </a:ext>
            </a:extLst>
          </p:cNvPr>
          <p:cNvSpPr/>
          <p:nvPr/>
        </p:nvSpPr>
        <p:spPr bwMode="auto">
          <a:xfrm>
            <a:off x="139337" y="1536864"/>
            <a:ext cx="3283132" cy="257102"/>
          </a:xfrm>
          <a:prstGeom prst="rect">
            <a:avLst/>
          </a:prstGeom>
          <a:solidFill>
            <a:srgbClr val="FFFF00">
              <a:alpha val="2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648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Data Summary for Module 1</a:t>
            </a:r>
          </a:p>
          <a:p>
            <a:pPr algn="ctr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Arial Italic" charset="0"/>
              </a:rPr>
              <a:t>scientific abstract</a:t>
            </a:r>
          </a:p>
        </p:txBody>
      </p:sp>
      <p:pic>
        <p:nvPicPr>
          <p:cNvPr id="4" name="Picture 46" descr="Abstract"/>
          <p:cNvPicPr>
            <a:picLocks noChangeAspect="1" noChangeArrowheads="1"/>
          </p:cNvPicPr>
          <p:nvPr/>
        </p:nvPicPr>
        <p:blipFill rotWithShape="1">
          <a:blip r:embed="rId3"/>
          <a:srcRect r="51148" b="88037"/>
          <a:stretch/>
        </p:blipFill>
        <p:spPr bwMode="auto">
          <a:xfrm>
            <a:off x="533399" y="1232512"/>
            <a:ext cx="2223775" cy="65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6" descr="Abstract"/>
          <p:cNvPicPr>
            <a:picLocks noChangeAspect="1" noChangeArrowheads="1"/>
          </p:cNvPicPr>
          <p:nvPr/>
        </p:nvPicPr>
        <p:blipFill rotWithShape="1">
          <a:blip r:embed="rId3"/>
          <a:srcRect t="29053"/>
          <a:stretch/>
        </p:blipFill>
        <p:spPr bwMode="auto">
          <a:xfrm>
            <a:off x="2147314" y="1721506"/>
            <a:ext cx="4736042" cy="40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CCF51-7879-0E49-B414-71EE5009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579" y="5987702"/>
            <a:ext cx="44507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1400" dirty="0">
                <a:latin typeface="Avenir Book" charset="0"/>
                <a:ea typeface="Avenir Book" charset="0"/>
                <a:cs typeface="Avenir Book" charset="0"/>
              </a:rPr>
              <a:t>Please review Title and Abstract slides from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BE Comm Lab workshop</a:t>
            </a:r>
          </a:p>
        </p:txBody>
      </p:sp>
    </p:spTree>
    <p:extLst>
      <p:ext uri="{BB962C8B-B14F-4D97-AF65-F5344CB8AC3E}">
        <p14:creationId xmlns:p14="http://schemas.microsoft.com/office/powerpoint/2010/main" val="29348099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Background and Motivation</a:t>
            </a:r>
          </a:p>
          <a:p>
            <a:pPr algn="ctr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Arial Italic" charset="0"/>
              </a:rPr>
              <a:t>suggested topics or figures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7333" y="1905506"/>
            <a:ext cx="77893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Introduce and discuss the importance of chemical probes in biology, research, and/or medicine</a:t>
            </a:r>
          </a:p>
          <a:p>
            <a:endParaRPr lang="en-US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Introduce and discuss the utility of small-molecule microarrays (SMMs) to find putative ligands</a:t>
            </a:r>
          </a:p>
          <a:p>
            <a:endParaRPr lang="en-US" sz="16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Introduce and discuss the roles of TDP-43 in biology and/or disease</a:t>
            </a:r>
          </a:p>
          <a:p>
            <a:endParaRPr lang="en-US" sz="16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Discuss your experimental goal</a:t>
            </a:r>
          </a:p>
          <a:p>
            <a:endParaRPr lang="en-US" sz="16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Schematic</a:t>
            </a:r>
            <a:r>
              <a:rPr lang="en-US" u="sng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Experimental approach</a:t>
            </a:r>
          </a:p>
        </p:txBody>
      </p:sp>
    </p:spTree>
    <p:extLst>
      <p:ext uri="{BB962C8B-B14F-4D97-AF65-F5344CB8AC3E}">
        <p14:creationId xmlns:p14="http://schemas.microsoft.com/office/powerpoint/2010/main" val="10402893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1407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altLang="en-US" sz="2800" dirty="0">
                <a:latin typeface="Avenir Book" charset="0"/>
                <a:ea typeface="Avenir Book" charset="0"/>
                <a:cs typeface="Avenir Book" charset="0"/>
              </a:rPr>
              <a:t>Results and Interpretation</a:t>
            </a:r>
          </a:p>
          <a:p>
            <a:pPr algn="ctr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Arial Italic" charset="0"/>
              </a:rPr>
              <a:t>suggested topics or figures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7333" y="2242110"/>
            <a:ext cx="778933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Purification of TDP-43</a:t>
            </a:r>
          </a:p>
          <a:p>
            <a:endParaRPr lang="en-US" sz="600" b="1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Schematic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Experimental approach**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i="1" u="sng" dirty="0">
                <a:latin typeface="Avenir Book" charset="0"/>
                <a:ea typeface="Avenir Book" charset="0"/>
                <a:cs typeface="Avenir Book" charset="0"/>
              </a:rPr>
              <a:t>Topic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Evaluation of purity and concentration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Figure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Image of polyacrylamide gel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u="sng" dirty="0">
                <a:latin typeface="Avenir Book" charset="0"/>
                <a:ea typeface="Avenir Book" charset="0"/>
                <a:cs typeface="Avenir Book" charset="0"/>
              </a:rPr>
              <a:t>Optional Figure</a:t>
            </a:r>
            <a:r>
              <a:rPr lang="en-US" u="sng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BCA data graph (concentration mat be provided in the summary text).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** </a:t>
            </a:r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homework assignment</a:t>
            </a:r>
          </a:p>
          <a:p>
            <a:endParaRPr lang="en-US" sz="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4927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Pixel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99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CA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Pixel - No Graphic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7_Pixel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35276</TotalTime>
  <Words>743</Words>
  <Application>Microsoft Macintosh PowerPoint</Application>
  <PresentationFormat>On-screen Show (4:3)</PresentationFormat>
  <Paragraphs>158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Book</vt:lpstr>
      <vt:lpstr>Calibri</vt:lpstr>
      <vt:lpstr>Gill Sans</vt:lpstr>
      <vt:lpstr>Wingdings</vt:lpstr>
      <vt:lpstr>7_Pixel - No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Pursley</dc:creator>
  <cp:lastModifiedBy>Angela Nicole Koehler</cp:lastModifiedBy>
  <cp:revision>583</cp:revision>
  <cp:lastPrinted>2017-03-07T14:50:06Z</cp:lastPrinted>
  <dcterms:created xsi:type="dcterms:W3CDTF">2016-08-08T19:48:11Z</dcterms:created>
  <dcterms:modified xsi:type="dcterms:W3CDTF">2022-02-28T20:51:54Z</dcterms:modified>
</cp:coreProperties>
</file>