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45"/>
  </p:notesMasterIdLst>
  <p:handoutMasterIdLst>
    <p:handoutMasterId r:id="rId46"/>
  </p:handoutMasterIdLst>
  <p:sldIdLst>
    <p:sldId id="256" r:id="rId3"/>
    <p:sldId id="349" r:id="rId4"/>
    <p:sldId id="326" r:id="rId5"/>
    <p:sldId id="350" r:id="rId6"/>
    <p:sldId id="351" r:id="rId7"/>
    <p:sldId id="384" r:id="rId8"/>
    <p:sldId id="385" r:id="rId9"/>
    <p:sldId id="389" r:id="rId10"/>
    <p:sldId id="375" r:id="rId11"/>
    <p:sldId id="388" r:id="rId12"/>
    <p:sldId id="386" r:id="rId13"/>
    <p:sldId id="387" r:id="rId14"/>
    <p:sldId id="361" r:id="rId15"/>
    <p:sldId id="405" r:id="rId16"/>
    <p:sldId id="356" r:id="rId17"/>
    <p:sldId id="354" r:id="rId18"/>
    <p:sldId id="353" r:id="rId19"/>
    <p:sldId id="355" r:id="rId20"/>
    <p:sldId id="357" r:id="rId21"/>
    <p:sldId id="394" r:id="rId22"/>
    <p:sldId id="395" r:id="rId23"/>
    <p:sldId id="377" r:id="rId24"/>
    <p:sldId id="392" r:id="rId25"/>
    <p:sldId id="393" r:id="rId26"/>
    <p:sldId id="360" r:id="rId27"/>
    <p:sldId id="390" r:id="rId28"/>
    <p:sldId id="391" r:id="rId29"/>
    <p:sldId id="376" r:id="rId30"/>
    <p:sldId id="364" r:id="rId31"/>
    <p:sldId id="365" r:id="rId32"/>
    <p:sldId id="366" r:id="rId33"/>
    <p:sldId id="367" r:id="rId34"/>
    <p:sldId id="368" r:id="rId35"/>
    <p:sldId id="399" r:id="rId36"/>
    <p:sldId id="397" r:id="rId37"/>
    <p:sldId id="402" r:id="rId38"/>
    <p:sldId id="401" r:id="rId39"/>
    <p:sldId id="403" r:id="rId40"/>
    <p:sldId id="404" r:id="rId41"/>
    <p:sldId id="406" r:id="rId42"/>
    <p:sldId id="407" r:id="rId43"/>
    <p:sldId id="35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by Pursley" initials="" lastIdx="2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66"/>
    <a:srgbClr val="7F9E3A"/>
    <a:srgbClr val="FF8027"/>
    <a:srgbClr val="5188FE"/>
    <a:srgbClr val="FEC3C9"/>
    <a:srgbClr val="FDF5F0"/>
    <a:srgbClr val="B2A936"/>
    <a:srgbClr val="9FC54A"/>
    <a:srgbClr val="F6C3FD"/>
    <a:srgbClr val="1E80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24"/>
    <p:restoredTop sz="88101" autoAdjust="0"/>
  </p:normalViewPr>
  <p:slideViewPr>
    <p:cSldViewPr snapToGrid="0" snapToObjects="1">
      <p:cViewPr varScale="1">
        <p:scale>
          <a:sx n="71" d="100"/>
          <a:sy n="71" d="100"/>
        </p:scale>
        <p:origin x="-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138" d="100"/>
          <a:sy n="138" d="100"/>
        </p:scale>
        <p:origin x="3776" y="20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DD0230-4CE9-EA44-8993-84AC1D263AF3}" type="datetimeFigureOut">
              <a:rPr lang="en-US" smtClean="0"/>
              <a:t>11/18/19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1C46FB9-2576-2249-B8CD-FA45537EB6E5}" type="slidenum">
              <a:rPr lang="en-US" smtClean="0"/>
              <a:t>‹#›</a:t>
            </a:fld>
            <a:endParaRPr lang="en-US"/>
          </a:p>
        </p:txBody>
      </p:sp>
    </p:spTree>
    <p:extLst>
      <p:ext uri="{BB962C8B-B14F-4D97-AF65-F5344CB8AC3E}">
        <p14:creationId xmlns:p14="http://schemas.microsoft.com/office/powerpoint/2010/main" val="24257200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47EFB0-5823-FD49-B134-E3891A863056}" type="datetimeFigureOut">
              <a:rPr lang="en-US" smtClean="0"/>
              <a:t>11/18/19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2D4D3-0704-A149-86CD-B6B4BA468A63}" type="slidenum">
              <a:rPr lang="en-US" smtClean="0"/>
              <a:t>‹#›</a:t>
            </a:fld>
            <a:endParaRPr lang="en-US"/>
          </a:p>
        </p:txBody>
      </p:sp>
    </p:spTree>
    <p:extLst>
      <p:ext uri="{BB962C8B-B14F-4D97-AF65-F5344CB8AC3E}">
        <p14:creationId xmlns:p14="http://schemas.microsoft.com/office/powerpoint/2010/main" val="390392764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en.wikipedia.org/wiki/Gene"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 Id="rId3" Type="http://schemas.openxmlformats.org/officeDocument/2006/relationships/hyperlink" Target="https://en.wikipedia.org/wiki/Gen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 Id="rId3" Type="http://schemas.openxmlformats.org/officeDocument/2006/relationships/hyperlink" Target="https://en.wikipedia.org/wiki/Gene"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s://en.wikipedia.org/wiki/Gene"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 Id="rId3" Type="http://schemas.openxmlformats.org/officeDocument/2006/relationships/hyperlink" Target="https://en.wikipedia.org/wiki/Gene"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s://en.wikipedia.org/wiki/Gene"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Immunophilin" TargetMode="External"/><Relationship Id="rId4" Type="http://schemas.openxmlformats.org/officeDocument/2006/relationships/hyperlink" Target="https://en.wikipedia.org/wiki/FK506" TargetMode="External"/><Relationship Id="rId5" Type="http://schemas.openxmlformats.org/officeDocument/2006/relationships/hyperlink" Target="https://en.wikipedia.org/wiki/Rapamycin" TargetMode="External"/><Relationship Id="rId6" Type="http://schemas.openxmlformats.org/officeDocument/2006/relationships/hyperlink" Target="https://en.wikipedia.org/wiki/Gene"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Proteomics" TargetMode="External"/><Relationship Id="rId4" Type="http://schemas.openxmlformats.org/officeDocument/2006/relationships/hyperlink" Target="https://en.wikipedia.org/wiki/Proteome"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Welcome students. Storytelling related to science and communications.. Intro myself.</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Start with Science. What is a ligand? My </a:t>
            </a:r>
            <a:r>
              <a:rPr lang="en-US" baseline="0" dirty="0" err="1"/>
              <a:t>fave</a:t>
            </a:r>
            <a:r>
              <a:rPr lang="en-US" baseline="0" dirty="0"/>
              <a:t> part of biological engineering involves using agents of various flavors to elicit cell responses, especially agents called small molecules.  A little bit of chemistry.</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Overview of today’s lecture – we will talk about how chemistry can be harnessed and applied to study or modulate biology, and I will introduce the field of chemical biology, small molecules, and ligand screens.</a:t>
            </a:r>
          </a:p>
        </p:txBody>
      </p:sp>
      <p:sp>
        <p:nvSpPr>
          <p:cNvPr id="4" name="Slide Number Placeholder 3"/>
          <p:cNvSpPr>
            <a:spLocks noGrp="1"/>
          </p:cNvSpPr>
          <p:nvPr>
            <p:ph type="sldNum" sz="quarter" idx="10"/>
          </p:nvPr>
        </p:nvSpPr>
        <p:spPr/>
        <p:txBody>
          <a:bodyPr/>
          <a:lstStyle/>
          <a:p>
            <a:fld id="{6552D4D3-0704-A149-86CD-B6B4BA468A63}" type="slidenum">
              <a:rPr lang="en-US" smtClean="0"/>
              <a:t>1</a:t>
            </a:fld>
            <a:endParaRPr lang="en-US"/>
          </a:p>
        </p:txBody>
      </p:sp>
    </p:spTree>
    <p:extLst>
      <p:ext uri="{BB962C8B-B14F-4D97-AF65-F5344CB8AC3E}">
        <p14:creationId xmlns:p14="http://schemas.microsoft.com/office/powerpoint/2010/main" val="745481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latin typeface="+mn-lt"/>
                <a:ea typeface="+mn-ea"/>
                <a:cs typeface="+mn-cs"/>
              </a:rPr>
              <a:t>An improved understanding of stem-cell and regenerative biology, as well as a better </a:t>
            </a:r>
            <a:r>
              <a:rPr lang="en-US" sz="1200" b="1" kern="1200" dirty="0">
                <a:solidFill>
                  <a:schemeClr val="tx1"/>
                </a:solidFill>
                <a:latin typeface="+mn-lt"/>
                <a:ea typeface="+mn-ea"/>
                <a:cs typeface="+mn-cs"/>
              </a:rPr>
              <a:t>control of stem-cell fate</a:t>
            </a:r>
            <a:r>
              <a:rPr lang="en-US" sz="1200" kern="1200" dirty="0">
                <a:solidFill>
                  <a:schemeClr val="tx1"/>
                </a:solidFill>
                <a:latin typeface="+mn-lt"/>
                <a:ea typeface="+mn-ea"/>
                <a:cs typeface="+mn-cs"/>
              </a:rPr>
              <a:t>, is likely to produce treatments for many devastating diseases and injuries. Chemical approaches are starting to have an increasingly important role in this young field. Attention has focused on chemical approaches that allow the </a:t>
            </a:r>
            <a:r>
              <a:rPr lang="en-US" sz="1200" b="1" kern="1200" dirty="0">
                <a:solidFill>
                  <a:schemeClr val="tx1"/>
                </a:solidFill>
                <a:latin typeface="+mn-lt"/>
                <a:ea typeface="+mn-ea"/>
                <a:cs typeface="+mn-cs"/>
              </a:rPr>
              <a:t>PRECISE MANIPULATION OF CELLS IN VITRO TO OBTAIN HOMOGENEOUS CELL TYPES FOR CELL-BASED THERAPIES</a:t>
            </a:r>
            <a:r>
              <a:rPr lang="en-US" sz="1200" kern="1200" dirty="0">
                <a:solidFill>
                  <a:schemeClr val="tx1"/>
                </a:solidFill>
                <a:latin typeface="+mn-lt"/>
                <a:ea typeface="+mn-ea"/>
                <a:cs typeface="+mn-cs"/>
              </a:rPr>
              <a:t>. Another promising approach is the development of conventional chemical and biological therapeutics to stimulate endogenous cells to regenerate. Such therapeutics can act on target cells or their niches in vivo to </a:t>
            </a:r>
            <a:r>
              <a:rPr lang="en-US" sz="1200" b="1" kern="1200" dirty="0">
                <a:solidFill>
                  <a:schemeClr val="tx1"/>
                </a:solidFill>
                <a:latin typeface="+mn-lt"/>
                <a:ea typeface="+mn-ea"/>
                <a:cs typeface="+mn-cs"/>
              </a:rPr>
              <a:t>promote cell survival, proliferation, differentiation, reprogramming and homing.</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LIVING MACHINES</a:t>
            </a:r>
          </a:p>
        </p:txBody>
      </p:sp>
    </p:spTree>
    <p:extLst>
      <p:ext uri="{BB962C8B-B14F-4D97-AF65-F5344CB8AC3E}">
        <p14:creationId xmlns:p14="http://schemas.microsoft.com/office/powerpoint/2010/main" val="1379248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u="none" kern="1200" baseline="0" dirty="0">
                <a:solidFill>
                  <a:schemeClr val="tx1"/>
                </a:solidFill>
                <a:latin typeface="+mn-lt"/>
                <a:ea typeface="+mn-ea"/>
                <a:cs typeface="+mn-cs"/>
              </a:rPr>
              <a:t>Why does someone like me care so much about small molecules? Probes of biology!</a:t>
            </a:r>
          </a:p>
          <a:p>
            <a:endParaRPr lang="en-US" sz="1600" u="none" kern="1200" baseline="0" dirty="0">
              <a:solidFill>
                <a:schemeClr val="tx1"/>
              </a:solidFill>
              <a:latin typeface="+mn-lt"/>
              <a:ea typeface="+mn-ea"/>
              <a:cs typeface="+mn-cs"/>
            </a:endParaRPr>
          </a:p>
          <a:p>
            <a:r>
              <a:rPr lang="en-US" sz="1600" u="none" kern="1200" baseline="0" dirty="0">
                <a:solidFill>
                  <a:schemeClr val="tx1"/>
                </a:solidFill>
                <a:latin typeface="+mn-lt"/>
                <a:ea typeface="+mn-ea"/>
                <a:cs typeface="+mn-cs"/>
              </a:rPr>
              <a:t>Unlike other types of probes dose control, temporal control, spatial control, </a:t>
            </a:r>
            <a:r>
              <a:rPr lang="en-US" sz="1600" b="1" u="none" kern="1200" baseline="0" dirty="0">
                <a:solidFill>
                  <a:schemeClr val="tx1"/>
                </a:solidFill>
                <a:latin typeface="+mn-lt"/>
                <a:ea typeface="+mn-ea"/>
                <a:cs typeface="+mn-cs"/>
              </a:rPr>
              <a:t>MANY PROTEINS HAVE MORE THAN ONE FUNCTION, Modulate individual functions</a:t>
            </a:r>
          </a:p>
          <a:p>
            <a:endParaRPr lang="en-US" sz="1600" dirty="0"/>
          </a:p>
          <a:p>
            <a:r>
              <a:rPr lang="en-US" sz="1600" dirty="0"/>
              <a:t>Finally, small molecules can serve</a:t>
            </a:r>
            <a:r>
              <a:rPr lang="en-US" sz="1600" baseline="0" dirty="0"/>
              <a:t> as leads for drug development or lower the activation barrier for the development of other drugs against a target.</a:t>
            </a:r>
            <a:endParaRPr lang="en-US" sz="1600" dirty="0"/>
          </a:p>
          <a:p>
            <a:endParaRPr lang="en-US" sz="1600" baseline="0" dirty="0"/>
          </a:p>
        </p:txBody>
      </p:sp>
    </p:spTree>
    <p:extLst>
      <p:ext uri="{BB962C8B-B14F-4D97-AF65-F5344CB8AC3E}">
        <p14:creationId xmlns:p14="http://schemas.microsoft.com/office/powerpoint/2010/main" val="201562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Wingdings" charset="2"/>
              <a:buChar char="Ø"/>
            </a:pPr>
            <a:r>
              <a:rPr lang="en-US" sz="1600" b="1" baseline="0" dirty="0"/>
              <a:t>¾ OF THE MAJOR RESEARCH AREAS COVERED BY THE FACULTY IN OUR DEPARTMENT INCORPORATE CHEMICAL TOOLS OR METHODS INTO THEIR RESEARCH PROGRAMS</a:t>
            </a:r>
            <a:r>
              <a:rPr lang="en-US" sz="1600" baseline="0" dirty="0"/>
              <a:t> to learn more biology or to develop synthetic tools or functions:</a:t>
            </a:r>
          </a:p>
          <a:p>
            <a:pPr marL="285750" indent="-285750">
              <a:buFont typeface="Wingdings" charset="2"/>
              <a:buChar char="Ø"/>
            </a:pPr>
            <a:r>
              <a:rPr lang="en-US" sz="1600" baseline="0" dirty="0"/>
              <a:t>imaging agents</a:t>
            </a:r>
          </a:p>
          <a:p>
            <a:pPr marL="285750" indent="-285750">
              <a:buFont typeface="Wingdings" charset="2"/>
              <a:buChar char="Ø"/>
            </a:pPr>
            <a:r>
              <a:rPr lang="en-US" sz="1600" baseline="0" dirty="0"/>
              <a:t>Biomaterials</a:t>
            </a:r>
          </a:p>
          <a:p>
            <a:pPr marL="285750" indent="-285750">
              <a:buFont typeface="Wingdings" charset="2"/>
              <a:buChar char="Ø"/>
            </a:pPr>
            <a:r>
              <a:rPr lang="en-US" sz="1600" baseline="0" dirty="0"/>
              <a:t>bio-factories</a:t>
            </a:r>
          </a:p>
        </p:txBody>
      </p:sp>
    </p:spTree>
    <p:extLst>
      <p:ext uri="{BB962C8B-B14F-4D97-AF65-F5344CB8AC3E}">
        <p14:creationId xmlns:p14="http://schemas.microsoft.com/office/powerpoint/2010/main" val="537630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t>Both courses</a:t>
            </a:r>
            <a:r>
              <a:rPr lang="en-US" sz="1600" baseline="0" dirty="0"/>
              <a:t> are suitable for advanced undergraduates</a:t>
            </a:r>
          </a:p>
          <a:p>
            <a:r>
              <a:rPr lang="en-US" sz="1600" baseline="0" dirty="0"/>
              <a:t>20.554 focuses on engineering biomolecule, expressing novel variants of proteins – engineered systems</a:t>
            </a:r>
          </a:p>
          <a:p>
            <a:r>
              <a:rPr lang="en-US" sz="1600" baseline="0" dirty="0"/>
              <a:t>7.73 covers more in the way of engineering to build exogenous tools and technologies for modulating natural systems and monitoring the consequences to the system</a:t>
            </a:r>
          </a:p>
          <a:p>
            <a:r>
              <a:rPr lang="en-US" sz="1600" baseline="0" dirty="0"/>
              <a:t>This module will give you a flavor for some of the underlying methods that are discussed in both courses.</a:t>
            </a:r>
          </a:p>
        </p:txBody>
      </p:sp>
    </p:spTree>
    <p:extLst>
      <p:ext uri="{BB962C8B-B14F-4D97-AF65-F5344CB8AC3E}">
        <p14:creationId xmlns:p14="http://schemas.microsoft.com/office/powerpoint/2010/main" val="270621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t>Both courses</a:t>
            </a:r>
            <a:r>
              <a:rPr lang="en-US" sz="1600" baseline="0" dirty="0"/>
              <a:t> are suitable for advanced undergraduates</a:t>
            </a:r>
          </a:p>
          <a:p>
            <a:r>
              <a:rPr lang="en-US" sz="1600" baseline="0" dirty="0"/>
              <a:t>20.554 focuses on engineering biomolecule, expressing novel variants of proteins – engineered systems</a:t>
            </a:r>
          </a:p>
          <a:p>
            <a:r>
              <a:rPr lang="en-US" sz="1600" baseline="0" dirty="0"/>
              <a:t>7.73 covers more in the way of engineering to build exogenous tools and technologies for modulating natural systems and monitoring the consequences to the system</a:t>
            </a:r>
          </a:p>
          <a:p>
            <a:r>
              <a:rPr lang="en-US" sz="1600" baseline="0" dirty="0"/>
              <a:t>This module will give you a flavor for some of the underlying methods that are discussed in both courses.</a:t>
            </a:r>
          </a:p>
        </p:txBody>
      </p:sp>
    </p:spTree>
    <p:extLst>
      <p:ext uri="{BB962C8B-B14F-4D97-AF65-F5344CB8AC3E}">
        <p14:creationId xmlns:p14="http://schemas.microsoft.com/office/powerpoint/2010/main" val="858448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noProof="0" dirty="0"/>
              <a:t>Some perspective relative to other molecules that bioengineers study</a:t>
            </a:r>
          </a:p>
        </p:txBody>
      </p:sp>
    </p:spTree>
    <p:extLst>
      <p:ext uri="{BB962C8B-B14F-4D97-AF65-F5344CB8AC3E}">
        <p14:creationId xmlns:p14="http://schemas.microsoft.com/office/powerpoint/2010/main" val="1337441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 makeup of small molecules</a:t>
            </a:r>
          </a:p>
        </p:txBody>
      </p:sp>
    </p:spTree>
    <p:extLst>
      <p:ext uri="{BB962C8B-B14F-4D97-AF65-F5344CB8AC3E}">
        <p14:creationId xmlns:p14="http://schemas.microsoft.com/office/powerpoint/2010/main" val="89940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aseline="0" dirty="0"/>
              <a:t>We usually do not think of primary metabolites as drugs themselves. Rather, we think about developing therapeutic strategies to modulate the levels of these essential small molecules. First messenger molecules, such as hormones, have been an exception.</a:t>
            </a:r>
          </a:p>
          <a:p>
            <a:endParaRPr lang="en-US" sz="1600" baseline="0" dirty="0"/>
          </a:p>
          <a:p>
            <a:r>
              <a:rPr lang="en-US" sz="1600" baseline="0" dirty="0"/>
              <a:t>Can anyone think of first messengers that are used as drugs? Birth control? Estrogen/Progesterone. Testosterone. Serotonin. Melatonin.</a:t>
            </a:r>
          </a:p>
        </p:txBody>
      </p:sp>
    </p:spTree>
    <p:extLst>
      <p:ext uri="{BB962C8B-B14F-4D97-AF65-F5344CB8AC3E}">
        <p14:creationId xmlns:p14="http://schemas.microsoft.com/office/powerpoint/2010/main" val="204741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Many pheromones, or molecules of communication, belong to the </a:t>
            </a:r>
            <a:r>
              <a:rPr lang="en-US" sz="1600" baseline="0" dirty="0" err="1"/>
              <a:t>terpenoid</a:t>
            </a:r>
            <a:r>
              <a:rPr lang="en-US" sz="1600" baseline="0" dirty="0"/>
              <a:t> structural class</a:t>
            </a:r>
          </a:p>
          <a:p>
            <a:r>
              <a:rPr lang="en-US" sz="1600" baseline="0" dirty="0"/>
              <a:t>A good example of transporters and chelators are the </a:t>
            </a:r>
            <a:r>
              <a:rPr lang="en-US" sz="1600" b="1" baseline="0" dirty="0"/>
              <a:t>siderophores, produced by pathogens as a mechanism to sequester iron and other ions from host species</a:t>
            </a:r>
            <a:r>
              <a:rPr lang="en-US" sz="1600" baseline="0" dirty="0"/>
              <a:t>. Useful in therapies for iron or aluminum overload, starting points for antibiotics and delivery agents, i.e. Trojan horse with conjugates of the siderophore to antibiotics.</a:t>
            </a:r>
          </a:p>
          <a:p>
            <a:r>
              <a:rPr lang="en-US" sz="1600" b="1" baseline="0" dirty="0" err="1"/>
              <a:t>Saxitoxin</a:t>
            </a:r>
            <a:r>
              <a:rPr lang="en-US" sz="1600" b="1" baseline="0" dirty="0"/>
              <a:t>, also known within the US military as TZ, is more 1000x more potent than sarin and is listed in schedule 1 of the Chemical Weapons Convention. Known to be issued to spies, astronauts and U-2 pilots for suicide in case of capture by enemy forces.</a:t>
            </a:r>
          </a:p>
          <a:p>
            <a:r>
              <a:rPr lang="en-US" sz="1600" b="1" baseline="0" dirty="0"/>
              <a:t>Tetrodotoxin (TTX) comes from pufferfish (fugu in Japan), neurotoxin that blocks action potentials by blocking sodium channels, first recorded poisoning comes from logs of Captain James Cook whose crew ate pufferfish and fed the fish to their pigs on board. </a:t>
            </a:r>
            <a:r>
              <a:rPr lang="en-US" sz="1600" baseline="0" dirty="0"/>
              <a:t>The pigs all died while the crew experienced numbness and shortness of breath. TTX poisoning is most common in Japan due to the types of fish consumed with a fairly low fatality rate. In fact TTX is being pursued clinically for treatment of cancer-associated pain with early clinical trails demonstrating significant relief for some patients.</a:t>
            </a:r>
          </a:p>
          <a:p>
            <a:endParaRPr lang="en-US" sz="1600" baseline="0" dirty="0"/>
          </a:p>
        </p:txBody>
      </p:sp>
    </p:spTree>
    <p:extLst>
      <p:ext uri="{BB962C8B-B14F-4D97-AF65-F5344CB8AC3E}">
        <p14:creationId xmlns:p14="http://schemas.microsoft.com/office/powerpoint/2010/main" val="446533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As professors, we often don’t do these beautiful and important molecules justice as critical regulators of function. Part of my goal is for you to appreciate the value of these compounds in biology and how they can be used as tools to probe the functions of their targets, often proteins, and how they are used as starting points for therapeutics. </a:t>
            </a:r>
          </a:p>
          <a:p>
            <a:endParaRPr lang="en-US" sz="1600" baseline="0" dirty="0"/>
          </a:p>
          <a:p>
            <a:r>
              <a:rPr lang="en-US" sz="1600" baseline="0" dirty="0"/>
              <a:t>Example 1 – </a:t>
            </a:r>
            <a:r>
              <a:rPr lang="en-US" sz="1600" b="1" baseline="0" dirty="0"/>
              <a:t>Colchicine.</a:t>
            </a:r>
            <a:r>
              <a:rPr lang="en-US" sz="1600" baseline="0" dirty="0"/>
              <a:t> This is a natural product and </a:t>
            </a:r>
            <a:r>
              <a:rPr lang="en-US" sz="1600" b="1" baseline="0" dirty="0"/>
              <a:t>secondary metabolite produced in plants and originally extracted from Meadow Saffron</a:t>
            </a:r>
            <a:r>
              <a:rPr lang="en-US" sz="1600" baseline="0" dirty="0"/>
              <a:t>. During my Junior year in college I was taking advanced cell biology and synthetic organic chemistry courses alongside a quantitative physiology course and by sheer coincidence all three courses discussed this molecule in the course of a week - its biosynthesis in plants and lab synthesis, its use as a therapy, and its use as a tool in cell biology experiments. </a:t>
            </a:r>
            <a:r>
              <a:rPr lang="en-US" sz="1600" b="1" baseline="0" dirty="0"/>
              <a:t>How many of you are familiar with colchicine? Have you used it in lab?</a:t>
            </a:r>
          </a:p>
          <a:p>
            <a:endParaRPr lang="en-US" sz="1600" baseline="0" dirty="0"/>
          </a:p>
          <a:p>
            <a:endParaRPr lang="en-US" sz="1600" baseline="0" dirty="0"/>
          </a:p>
        </p:txBody>
      </p:sp>
    </p:spTree>
    <p:extLst>
      <p:ext uri="{BB962C8B-B14F-4D97-AF65-F5344CB8AC3E}">
        <p14:creationId xmlns:p14="http://schemas.microsoft.com/office/powerpoint/2010/main" val="827081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552D4D3-0704-A149-86CD-B6B4BA468A63}" type="slidenum">
              <a:rPr lang="en-US" smtClean="0"/>
              <a:t>2</a:t>
            </a:fld>
            <a:endParaRPr lang="en-US"/>
          </a:p>
        </p:txBody>
      </p:sp>
    </p:spTree>
    <p:extLst>
      <p:ext uri="{BB962C8B-B14F-4D97-AF65-F5344CB8AC3E}">
        <p14:creationId xmlns:p14="http://schemas.microsoft.com/office/powerpoint/2010/main" val="3876208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 compound binds to tubulin protein, which you will remember as a key component of microtubules. This binding event prevents microtubule polymerization. </a:t>
            </a:r>
            <a:r>
              <a:rPr lang="en-US" sz="1600" b="0" baseline="0" dirty="0"/>
              <a:t>MTs are essential to the process of mitosis so the compound effectively serves as a mitotic spindle poison.</a:t>
            </a:r>
            <a:r>
              <a:rPr lang="en-US" sz="1600" b="1" baseline="0" dirty="0"/>
              <a:t> The mitosis-inhibiting function of the colchicine also makes it a highly useful tool in cell biology when one wants to block mitosis or in cellular genetics to capture chromosomes in metaphase for </a:t>
            </a:r>
            <a:r>
              <a:rPr lang="en-US" sz="1600" b="1" baseline="0" dirty="0" err="1"/>
              <a:t>karyoptyping</a:t>
            </a:r>
            <a:r>
              <a:rPr lang="en-US" sz="1600" b="1" baseline="0" dirty="0"/>
              <a:t>.</a:t>
            </a:r>
          </a:p>
        </p:txBody>
      </p:sp>
    </p:spTree>
    <p:extLst>
      <p:ext uri="{BB962C8B-B14F-4D97-AF65-F5344CB8AC3E}">
        <p14:creationId xmlns:p14="http://schemas.microsoft.com/office/powerpoint/2010/main" val="157441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baseline="0" dirty="0"/>
              <a:t>Colchicine has been used primarily to treat diseases or post-operative conditions associated with inflammation with documented medical uses going back to Egyptian medical papyrus in 1500 BC. The plants that make the compound were brought to North America by Ben Franklin to treat his own gout. The compound impacts neutrophil motility and activity, given the impact on </a:t>
            </a:r>
            <a:r>
              <a:rPr lang="en-US" sz="1600" b="1" baseline="0" dirty="0" err="1"/>
              <a:t>MTs.</a:t>
            </a:r>
            <a:r>
              <a:rPr lang="en-US" sz="1600" b="1" baseline="0" dirty="0"/>
              <a:t> This ultimately leads to a decrease in inflammation. </a:t>
            </a:r>
            <a:r>
              <a:rPr lang="en-US" sz="1600" b="0" baseline="0" dirty="0"/>
              <a:t>It’s typically not the first course of action and is used when NSAIDs are not tolerated well by the patient, mainly due to the overall toxicity associated with the drug. </a:t>
            </a:r>
          </a:p>
          <a:p>
            <a:endParaRPr lang="en-US" sz="1600" baseline="0" dirty="0"/>
          </a:p>
          <a:p>
            <a:r>
              <a:rPr lang="en-US" sz="1600" b="1" baseline="0" dirty="0"/>
              <a:t>The compound may have been more impactful as a chemical probe to define mechanism of interest for killing cancerous cells using more potent mitotic poisons of the same class and of new classes.</a:t>
            </a:r>
          </a:p>
        </p:txBody>
      </p:sp>
    </p:spTree>
    <p:extLst>
      <p:ext uri="{BB962C8B-B14F-4D97-AF65-F5344CB8AC3E}">
        <p14:creationId xmlns:p14="http://schemas.microsoft.com/office/powerpoint/2010/main" val="176902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How large would a complete ‘chemical genomic toolkit to study the genome or expressed proteomc complement be?</a:t>
            </a:r>
          </a:p>
          <a:p>
            <a:r>
              <a:rPr lang="en-US" sz="1200" b="0" i="0" kern="1200" baseline="0" dirty="0">
                <a:solidFill>
                  <a:schemeClr val="tx1"/>
                </a:solidFill>
                <a:latin typeface="+mn-lt"/>
                <a:ea typeface="+mn-ea"/>
                <a:cs typeface="+mn-cs"/>
                <a:hlinkClick r:id="rId3"/>
              </a:rPr>
              <a:t>How large is the genome? ~20,000 genes</a:t>
            </a:r>
          </a:p>
          <a:p>
            <a:r>
              <a:rPr lang="en-US" sz="1200" b="0" i="0" kern="1200" baseline="0" dirty="0">
                <a:solidFill>
                  <a:schemeClr val="tx1"/>
                </a:solidFill>
                <a:latin typeface="+mn-lt"/>
                <a:ea typeface="+mn-ea"/>
                <a:cs typeface="+mn-cs"/>
                <a:hlinkClick r:id="rId3"/>
              </a:rPr>
              <a:t>How large is the proteome? Well, it is larger than the genome due to alternative splicing. Estimated to be &gt; 92,000 expressed proteins meaning that around 72,000 are splicing variants.</a:t>
            </a:r>
          </a:p>
          <a:p>
            <a:r>
              <a:rPr lang="en-US" sz="1200" b="0" i="0" kern="1200" baseline="0" dirty="0">
                <a:solidFill>
                  <a:schemeClr val="tx1"/>
                </a:solidFill>
                <a:latin typeface="+mn-lt"/>
                <a:ea typeface="+mn-ea"/>
                <a:cs typeface="+mn-cs"/>
                <a:hlinkClick r:id="rId3"/>
              </a:rPr>
              <a:t>So, we need 92,000 probes, right?!</a:t>
            </a:r>
          </a:p>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169731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Well, most chemical biologists would like to have both an inhibitor and an activator of each protein – 184,000 probes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latin typeface="+mn-lt"/>
                <a:ea typeface="+mn-ea"/>
                <a:cs typeface="+mn-cs"/>
                <a:hlinkClick r:id="rId3"/>
              </a:rPr>
              <a:t>Truly, the number is not really known but it is likely to be larger than this number, which is routinely used but probably incorrectly used in many chemical biology classes.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a:solidFill>
                  <a:schemeClr val="tx1"/>
                </a:solidFill>
                <a:latin typeface="+mn-lt"/>
                <a:ea typeface="+mn-ea"/>
                <a:cs typeface="+mn-cs"/>
                <a:hlinkClick r:id="rId3"/>
              </a:rPr>
              <a:t>Why? Because most proteins have more than one function.</a:t>
            </a:r>
          </a:p>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797724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To see what I mean, let’s take a look at my lab’s favorite protein class – </a:t>
            </a:r>
            <a:r>
              <a:rPr lang="en-US" sz="1200" b="1" i="0" kern="1200" baseline="0" dirty="0">
                <a:solidFill>
                  <a:schemeClr val="tx1"/>
                </a:solidFill>
                <a:latin typeface="+mn-lt"/>
                <a:ea typeface="+mn-ea"/>
                <a:cs typeface="+mn-cs"/>
                <a:hlinkClick r:id="rId3"/>
              </a:rPr>
              <a:t>transcription factors</a:t>
            </a:r>
            <a:r>
              <a:rPr lang="en-US" sz="1200" b="0" i="0" kern="1200" baseline="0" dirty="0">
                <a:solidFill>
                  <a:schemeClr val="tx1"/>
                </a:solidFill>
                <a:latin typeface="+mn-lt"/>
                <a:ea typeface="+mn-ea"/>
                <a:cs typeface="+mn-cs"/>
                <a:hlinkClick r:id="rId3"/>
              </a:rPr>
              <a:t>. Here is a structure of a transcription factor called MyoD bound to DNA. MyoD is a protein that governs the process of muscle cell differentiation</a:t>
            </a:r>
            <a:r>
              <a:rPr lang="en-US" sz="1200" b="1" i="0" kern="1200" baseline="0" dirty="0">
                <a:solidFill>
                  <a:schemeClr val="tx1"/>
                </a:solidFill>
                <a:latin typeface="+mn-lt"/>
                <a:ea typeface="+mn-ea"/>
                <a:cs typeface="+mn-cs"/>
                <a:hlinkClick r:id="rId3"/>
              </a:rPr>
              <a:t>. It is expressed at very low levels in multipotent satellite cells, essentially undetectable, and then its expression shoots up in response to stimuli such as exercise or muscle damage. </a:t>
            </a:r>
            <a:r>
              <a:rPr lang="en-US" sz="1200" b="0" i="0" kern="1200" baseline="0" dirty="0">
                <a:solidFill>
                  <a:schemeClr val="tx1"/>
                </a:solidFill>
                <a:latin typeface="+mn-lt"/>
                <a:ea typeface="+mn-ea"/>
                <a:cs typeface="+mn-cs"/>
                <a:hlinkClick r:id="rId3"/>
              </a:rPr>
              <a:t>MyoD expression is considered to be one of the earliest markers of myogenic commitment. Deregulation of this protein contibutes to various muscular atrophies and development disorders.</a:t>
            </a:r>
          </a:p>
          <a:p>
            <a:endParaRPr lang="en-US" sz="1200" b="0" i="0" kern="1200" baseline="0" dirty="0">
              <a:solidFill>
                <a:schemeClr val="tx1"/>
              </a:solidFill>
              <a:latin typeface="+mn-lt"/>
              <a:ea typeface="+mn-ea"/>
              <a:cs typeface="+mn-cs"/>
              <a:hlinkClick r:id="rId3"/>
            </a:endParaRPr>
          </a:p>
          <a:p>
            <a:r>
              <a:rPr lang="en-US" sz="1200" b="0" i="0" kern="1200" baseline="0" dirty="0">
                <a:solidFill>
                  <a:schemeClr val="tx1"/>
                </a:solidFill>
                <a:latin typeface="+mn-lt"/>
                <a:ea typeface="+mn-ea"/>
                <a:cs typeface="+mn-cs"/>
                <a:hlinkClick r:id="rId3"/>
              </a:rPr>
              <a:t>This protein, like </a:t>
            </a:r>
            <a:r>
              <a:rPr lang="en-US" sz="1200" b="1" i="0" kern="1200" baseline="0" dirty="0">
                <a:solidFill>
                  <a:schemeClr val="tx1"/>
                </a:solidFill>
                <a:latin typeface="+mn-lt"/>
                <a:ea typeface="+mn-ea"/>
                <a:cs typeface="+mn-cs"/>
                <a:hlinkClick r:id="rId3"/>
              </a:rPr>
              <a:t>the vast majority of TFs, have two MAJOR functions – The protein forms dimers and the dimer binds to DNA</a:t>
            </a:r>
            <a:r>
              <a:rPr lang="en-US" sz="1200" b="0" i="0" kern="1200" baseline="0" dirty="0">
                <a:solidFill>
                  <a:schemeClr val="tx1"/>
                </a:solidFill>
                <a:latin typeface="+mn-lt"/>
                <a:ea typeface="+mn-ea"/>
                <a:cs typeface="+mn-cs"/>
                <a:hlinkClick r:id="rId3"/>
              </a:rPr>
              <a:t>. </a:t>
            </a:r>
            <a:r>
              <a:rPr lang="en-US" sz="1200" b="1" i="0" kern="1200" baseline="0" dirty="0">
                <a:solidFill>
                  <a:schemeClr val="tx1"/>
                </a:solidFill>
                <a:latin typeface="+mn-lt"/>
                <a:ea typeface="+mn-ea"/>
                <a:cs typeface="+mn-cs"/>
                <a:hlinkClick r:id="rId3"/>
              </a:rPr>
              <a:t>Here, we might want an probe that stabilizes the dimer (an ‘activator’) or prevents the dimer from forming (‘inhibitor’) as well as probes that block the dimer from binding to DNA or stabilize the DNA-dimer interaction. </a:t>
            </a:r>
            <a:r>
              <a:rPr lang="en-US" sz="1200" b="0" i="0" kern="1200" baseline="0" dirty="0">
                <a:solidFill>
                  <a:schemeClr val="tx1"/>
                </a:solidFill>
                <a:latin typeface="+mn-lt"/>
                <a:ea typeface="+mn-ea"/>
                <a:cs typeface="+mn-cs"/>
                <a:hlinkClick r:id="rId3"/>
              </a:rPr>
              <a:t>All of these probes may tease out different aspects of MyoD function.</a:t>
            </a:r>
          </a:p>
        </p:txBody>
      </p:sp>
    </p:spTree>
    <p:extLst>
      <p:ext uri="{BB962C8B-B14F-4D97-AF65-F5344CB8AC3E}">
        <p14:creationId xmlns:p14="http://schemas.microsoft.com/office/powerpoint/2010/main" val="2035710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How do you discover probes?</a:t>
            </a:r>
          </a:p>
        </p:txBody>
      </p:sp>
    </p:spTree>
    <p:extLst>
      <p:ext uri="{BB962C8B-B14F-4D97-AF65-F5344CB8AC3E}">
        <p14:creationId xmlns:p14="http://schemas.microsoft.com/office/powerpoint/2010/main" val="938545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b="0" i="0" kern="1200" baseline="0" dirty="0">
              <a:solidFill>
                <a:schemeClr val="tx1"/>
              </a:solidFill>
              <a:latin typeface="+mn-lt"/>
              <a:ea typeface="+mn-ea"/>
              <a:cs typeface="+mn-cs"/>
              <a:hlinkClick r:id="rId3"/>
            </a:endParaRPr>
          </a:p>
        </p:txBody>
      </p:sp>
    </p:spTree>
    <p:extLst>
      <p:ext uri="{BB962C8B-B14F-4D97-AF65-F5344CB8AC3E}">
        <p14:creationId xmlns:p14="http://schemas.microsoft.com/office/powerpoint/2010/main" val="19116514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baseline="0" dirty="0">
                <a:solidFill>
                  <a:schemeClr val="tx1"/>
                </a:solidFill>
                <a:latin typeface="+mn-lt"/>
                <a:ea typeface="+mn-ea"/>
                <a:cs typeface="+mn-cs"/>
                <a:hlinkClick r:id="rId3"/>
              </a:rPr>
              <a:t>A screen of both types can involve 10s of compounds or millions of compounds. The size of the screen often relates to the question being asked, the #s of compounds available to the researcher, and the design of the experiment. Experiments that are miniaturized or that involved automated processes often lend themselves to ‘higher-throughput’ experiments (sometimes called assays). Examples here – zone of inhibition, colorimetric, and fluorescecne. The bottom assays are image-based and special instruments and computational tools are used to collect and analyze the data. The bottom left image is an example of a ‘high-content’ assay. This is an example of an experiment that involves imaging of multiple things at once, using different color (or readouts).</a:t>
            </a:r>
          </a:p>
        </p:txBody>
      </p:sp>
    </p:spTree>
    <p:extLst>
      <p:ext uri="{BB962C8B-B14F-4D97-AF65-F5344CB8AC3E}">
        <p14:creationId xmlns:p14="http://schemas.microsoft.com/office/powerpoint/2010/main" val="896059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kern="1200" dirty="0">
                <a:solidFill>
                  <a:schemeClr val="tx1"/>
                </a:solidFill>
                <a:latin typeface="+mn-lt"/>
                <a:ea typeface="+mn-ea"/>
                <a:cs typeface="+mn-cs"/>
              </a:rPr>
              <a:t>Peptidyl-prolyl cis-trans isomerase FKBP1A</a:t>
            </a:r>
            <a:r>
              <a:rPr lang="en-US" sz="1200" b="0" kern="1200" dirty="0">
                <a:solidFill>
                  <a:schemeClr val="tx1"/>
                </a:solidFill>
                <a:latin typeface="+mn-lt"/>
                <a:ea typeface="+mn-ea"/>
                <a:cs typeface="+mn-cs"/>
              </a:rPr>
              <a:t> is an enzyme</a:t>
            </a:r>
            <a:r>
              <a:rPr lang="en-US" sz="1200" b="0" kern="1200" baseline="0" dirty="0">
                <a:solidFill>
                  <a:schemeClr val="tx1"/>
                </a:solidFill>
                <a:latin typeface="+mn-lt"/>
                <a:ea typeface="+mn-ea"/>
                <a:cs typeface="+mn-cs"/>
              </a:rPr>
              <a:t> encoded by the FKBP1A gene.</a:t>
            </a:r>
          </a:p>
          <a:p>
            <a:r>
              <a:rPr lang="en-US" sz="1200" kern="1200" dirty="0">
                <a:solidFill>
                  <a:schemeClr val="tx1"/>
                </a:solidFill>
                <a:latin typeface="+mn-lt"/>
                <a:ea typeface="+mn-ea"/>
                <a:cs typeface="+mn-cs"/>
              </a:rPr>
              <a:t>The protein encoded by this gene is a member of the </a:t>
            </a:r>
            <a:r>
              <a:rPr lang="en-US" sz="1200" kern="1200" dirty="0">
                <a:solidFill>
                  <a:schemeClr val="tx1"/>
                </a:solidFill>
                <a:latin typeface="+mn-lt"/>
                <a:ea typeface="+mn-ea"/>
                <a:cs typeface="+mn-cs"/>
                <a:hlinkClick r:id="rId3"/>
              </a:rPr>
              <a:t>immunophilin protein family, which play a role in immunoregulation and basic cellular processes involving protein folding and trafficking. This encoded protein is a cis-trans prolyl isomerase that binds the immunosuppressants </a:t>
            </a:r>
            <a:r>
              <a:rPr lang="en-US" sz="1200" kern="1200" dirty="0">
                <a:solidFill>
                  <a:schemeClr val="tx1"/>
                </a:solidFill>
                <a:latin typeface="+mn-lt"/>
                <a:ea typeface="+mn-ea"/>
                <a:cs typeface="+mn-cs"/>
                <a:hlinkClick r:id="rId4"/>
              </a:rPr>
              <a:t>FK506 (tacrolimus) and </a:t>
            </a:r>
            <a:r>
              <a:rPr lang="en-US" sz="1200" kern="1200" dirty="0">
                <a:solidFill>
                  <a:schemeClr val="tx1"/>
                </a:solidFill>
                <a:latin typeface="+mn-lt"/>
                <a:ea typeface="+mn-ea"/>
                <a:cs typeface="+mn-cs"/>
                <a:hlinkClick r:id="rId5"/>
              </a:rPr>
              <a:t>rapamycin (sirolimus). It interacts with several intracellular signal transduction proteins including type I TGF-beta receptor. It also interacts with multiple intracellular calcium release channels including the tetrameric skeletal muscle ryanodine receptor. In mouse, deletion of this homologous gene causes congenital heart disorder known as noncompaction of left ventricular myocardium. There is evidence of multiple alternatively spliced transcript variants for this gene, but the full length nature of some variants has not been determined.</a:t>
            </a:r>
            <a:endParaRPr lang="en-US" sz="1200" b="0" i="0" kern="1200" baseline="0" dirty="0">
              <a:solidFill>
                <a:schemeClr val="tx1"/>
              </a:solidFill>
              <a:latin typeface="+mn-lt"/>
              <a:ea typeface="+mn-ea"/>
              <a:cs typeface="+mn-cs"/>
              <a:hlinkClick r:id="rId6"/>
            </a:endParaRPr>
          </a:p>
        </p:txBody>
      </p:sp>
    </p:spTree>
    <p:extLst>
      <p:ext uri="{BB962C8B-B14F-4D97-AF65-F5344CB8AC3E}">
        <p14:creationId xmlns:p14="http://schemas.microsoft.com/office/powerpoint/2010/main" val="581981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128657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dirty="0"/>
              <a:t>It’s always good to start a class with</a:t>
            </a:r>
            <a:r>
              <a:rPr lang="en-US" sz="1600" b="1" baseline="0" dirty="0"/>
              <a:t> the Central Dogma of Biology! </a:t>
            </a:r>
            <a:r>
              <a:rPr lang="en-US" sz="1600" dirty="0"/>
              <a:t>You</a:t>
            </a:r>
            <a:r>
              <a:rPr lang="en-US" sz="1600" baseline="0" dirty="0"/>
              <a:t> all probably learned about the central dogma in high school and again when you arrived here at MIT but let’s review it again. </a:t>
            </a:r>
          </a:p>
          <a:p>
            <a:endParaRPr lang="en-US" sz="1600" baseline="0" dirty="0"/>
          </a:p>
          <a:p>
            <a:r>
              <a:rPr lang="en-US" sz="1600" baseline="0" dirty="0"/>
              <a:t>For folks like me, there is a missing piece. About 10 </a:t>
            </a:r>
            <a:r>
              <a:rPr lang="en-US" sz="1600" baseline="0" dirty="0" err="1"/>
              <a:t>yrs</a:t>
            </a:r>
            <a:r>
              <a:rPr lang="en-US" sz="1600" baseline="0" dirty="0"/>
              <a:t> ago, Stuart Schreiber, our colleague across the street at the Broad Institute, penned a commentary about how small molecules are so important in biology that they should be included in our teaching of the central dogma:  </a:t>
            </a:r>
            <a:r>
              <a:rPr lang="en-US" sz="1600" b="1" baseline="0" dirty="0"/>
              <a:t>SMALL MOLECULE SYNTHESIS IS ENCODED BY DNA AND CARRIED OUT BY PROTEIN-BASED CATALYSIS MACHINES </a:t>
            </a:r>
          </a:p>
          <a:p>
            <a:endParaRPr lang="en-US" sz="1600" baseline="0" dirty="0"/>
          </a:p>
        </p:txBody>
      </p:sp>
    </p:spTree>
    <p:extLst>
      <p:ext uri="{BB962C8B-B14F-4D97-AF65-F5344CB8AC3E}">
        <p14:creationId xmlns:p14="http://schemas.microsoft.com/office/powerpoint/2010/main" val="1958885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873498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1815731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20050737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349200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 pass off</a:t>
            </a:r>
          </a:p>
        </p:txBody>
      </p:sp>
    </p:spTree>
    <p:extLst>
      <p:ext uri="{BB962C8B-B14F-4D97-AF65-F5344CB8AC3E}">
        <p14:creationId xmlns:p14="http://schemas.microsoft.com/office/powerpoint/2010/main" val="1985181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95241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1261198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2025795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134988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1447454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These are often key mediators of function in signaling pathways – they especially play a key role in cognition and metabolism and served as the building blocks of the primordial soup.</a:t>
            </a:r>
          </a:p>
          <a:p>
            <a:endParaRPr lang="en-US" sz="1600" b="0" baseline="0" dirty="0"/>
          </a:p>
          <a:p>
            <a:r>
              <a:rPr lang="en-US" sz="1600" b="1" baseline="0" dirty="0"/>
              <a:t>Small molecules have been synthesized that bind and modulate DNA (ethidium bromide)</a:t>
            </a:r>
          </a:p>
          <a:p>
            <a:r>
              <a:rPr lang="en-US" sz="1600" b="1" baseline="0" dirty="0"/>
              <a:t>Small molecule riboswitches regulate RNA function while certain small molecule antibiotics bind and inhibit RNA macromolecules</a:t>
            </a:r>
          </a:p>
          <a:p>
            <a:r>
              <a:rPr lang="en-US" sz="1600" b="1" baseline="0" dirty="0"/>
              <a:t>And of course, both natural and non-natural molecules have served as probes of biology and drugs in medicine.</a:t>
            </a:r>
          </a:p>
          <a:p>
            <a:endParaRPr lang="en-US" sz="1600" baseline="0" dirty="0"/>
          </a:p>
        </p:txBody>
      </p:sp>
    </p:spTree>
    <p:extLst>
      <p:ext uri="{BB962C8B-B14F-4D97-AF65-F5344CB8AC3E}">
        <p14:creationId xmlns:p14="http://schemas.microsoft.com/office/powerpoint/2010/main" val="1288221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 pass off</a:t>
            </a:r>
          </a:p>
        </p:txBody>
      </p:sp>
    </p:spTree>
    <p:extLst>
      <p:ext uri="{BB962C8B-B14F-4D97-AF65-F5344CB8AC3E}">
        <p14:creationId xmlns:p14="http://schemas.microsoft.com/office/powerpoint/2010/main" val="36883139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Visual journey build slide</a:t>
            </a:r>
          </a:p>
        </p:txBody>
      </p:sp>
    </p:spTree>
    <p:extLst>
      <p:ext uri="{BB962C8B-B14F-4D97-AF65-F5344CB8AC3E}">
        <p14:creationId xmlns:p14="http://schemas.microsoft.com/office/powerpoint/2010/main" val="777486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The plan</a:t>
            </a:r>
            <a:r>
              <a:rPr lang="is-IS" sz="1600" baseline="0" dirty="0"/>
              <a:t>… assuming no snow days!</a:t>
            </a:r>
          </a:p>
          <a:p>
            <a:endParaRPr lang="is-IS" sz="1600" baseline="0" dirty="0"/>
          </a:p>
          <a:p>
            <a:r>
              <a:rPr lang="is-IS" sz="1600" baseline="0" dirty="0"/>
              <a:t>We will make the slides available through the Wiki!</a:t>
            </a:r>
            <a:endParaRPr lang="en-US" sz="1600" baseline="0" dirty="0"/>
          </a:p>
        </p:txBody>
      </p:sp>
    </p:spTree>
    <p:extLst>
      <p:ext uri="{BB962C8B-B14F-4D97-AF65-F5344CB8AC3E}">
        <p14:creationId xmlns:p14="http://schemas.microsoft.com/office/powerpoint/2010/main" val="159124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873478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1434517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aseline="0" dirty="0"/>
          </a:p>
        </p:txBody>
      </p:sp>
    </p:spTree>
    <p:extLst>
      <p:ext uri="{BB962C8B-B14F-4D97-AF65-F5344CB8AC3E}">
        <p14:creationId xmlns:p14="http://schemas.microsoft.com/office/powerpoint/2010/main" val="1279523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aseline="0" dirty="0"/>
              <a:t>Many examples, here are just a few</a:t>
            </a:r>
            <a:r>
              <a:rPr lang="is-IS" sz="1600" baseline="0" dirty="0"/>
              <a:t>…</a:t>
            </a:r>
          </a:p>
          <a:p>
            <a:endParaRPr lang="en-US" sz="1600" baseline="0" dirty="0"/>
          </a:p>
          <a:p>
            <a:r>
              <a:rPr lang="en-US" sz="1600" baseline="0" dirty="0"/>
              <a:t>Proteomics - </a:t>
            </a:r>
            <a:r>
              <a:rPr lang="en-US" sz="1200" kern="1200" dirty="0">
                <a:solidFill>
                  <a:schemeClr val="tx1"/>
                </a:solidFill>
                <a:latin typeface="+mn-lt"/>
                <a:ea typeface="+mn-ea"/>
                <a:cs typeface="+mn-cs"/>
                <a:hlinkClick r:id="rId3"/>
              </a:rPr>
              <a:t>Proteomics investigates the </a:t>
            </a:r>
            <a:r>
              <a:rPr lang="en-US" sz="1200" kern="1200" dirty="0">
                <a:solidFill>
                  <a:schemeClr val="tx1"/>
                </a:solidFill>
                <a:latin typeface="+mn-lt"/>
                <a:ea typeface="+mn-ea"/>
                <a:cs typeface="+mn-cs"/>
                <a:hlinkClick r:id="rId4"/>
              </a:rPr>
              <a:t>proteome, the set of expressed proteins at a given time under defined conditions. As a discipline, proteomics has moved past rapid protein identification and has developed into a biological assay for quantitative analysis of complex protein samples by comparing protein changes in differently perturbed systems</a:t>
            </a:r>
            <a:r>
              <a:rPr lang="en-US" sz="1200" kern="1200" dirty="0">
                <a:solidFill>
                  <a:schemeClr val="tx1"/>
                </a:solidFill>
                <a:latin typeface="+mn-lt"/>
                <a:ea typeface="+mn-ea"/>
                <a:cs typeface="+mn-cs"/>
              </a:rPr>
              <a:t>; protein</a:t>
            </a:r>
            <a:r>
              <a:rPr lang="en-US" sz="1200" kern="1200" baseline="0" dirty="0">
                <a:solidFill>
                  <a:schemeClr val="tx1"/>
                </a:solidFill>
                <a:latin typeface="+mn-lt"/>
                <a:ea typeface="+mn-ea"/>
                <a:cs typeface="+mn-cs"/>
              </a:rPr>
              <a:t> sequences, </a:t>
            </a:r>
            <a:r>
              <a:rPr lang="en-US" sz="1200" kern="1200" dirty="0">
                <a:solidFill>
                  <a:schemeClr val="tx1"/>
                </a:solidFill>
                <a:latin typeface="+mn-lt"/>
                <a:ea typeface="+mn-ea"/>
                <a:cs typeface="+mn-cs"/>
              </a:rPr>
              <a:t>PTMs,</a:t>
            </a:r>
            <a:r>
              <a:rPr lang="en-US" sz="1200" kern="1200" baseline="0" dirty="0">
                <a:solidFill>
                  <a:schemeClr val="tx1"/>
                </a:solidFill>
                <a:latin typeface="+mn-lt"/>
                <a:ea typeface="+mn-ea"/>
                <a:cs typeface="+mn-cs"/>
              </a:rPr>
              <a:t> PPIs. </a:t>
            </a:r>
            <a:r>
              <a:rPr lang="en-US" sz="1200" b="1" kern="1200" baseline="0" dirty="0">
                <a:solidFill>
                  <a:schemeClr val="tx1"/>
                </a:solidFill>
                <a:latin typeface="+mn-lt"/>
                <a:ea typeface="+mn-ea"/>
                <a:cs typeface="+mn-cs"/>
              </a:rPr>
              <a:t>Chemistry =&gt; Mass spec, enrichment tags, affinity tags, building special probes to capture (affinity profiling, suicide probes)</a:t>
            </a:r>
            <a:endParaRPr lang="en-US" sz="1200" b="1" kern="120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p:txBody>
      </p:sp>
    </p:spTree>
    <p:extLst>
      <p:ext uri="{BB962C8B-B14F-4D97-AF65-F5344CB8AC3E}">
        <p14:creationId xmlns:p14="http://schemas.microsoft.com/office/powerpoint/2010/main" val="1682244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noTextEdit="1"/>
          </p:cNvSpPr>
          <p:nvPr>
            <p:ph type="sldImg"/>
          </p:nvPr>
        </p:nvSpPr>
        <p:spPr>
          <a:solidFill>
            <a:srgbClr val="FFFFFF"/>
          </a:solidFill>
          <a:ln/>
        </p:spPr>
      </p:sp>
      <p:sp>
        <p:nvSpPr>
          <p:cNvPr id="24578"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baseline="0" dirty="0" err="1">
                <a:solidFill>
                  <a:schemeClr val="tx1"/>
                </a:solidFill>
                <a:latin typeface="+mn-lt"/>
                <a:ea typeface="+mn-ea"/>
                <a:cs typeface="+mn-cs"/>
              </a:rPr>
              <a:t>Glycobiology</a:t>
            </a:r>
            <a:r>
              <a:rPr lang="en-US" sz="1200" kern="1200" baseline="0" dirty="0">
                <a:solidFill>
                  <a:schemeClr val="tx1"/>
                </a:solidFill>
                <a:latin typeface="+mn-lt"/>
                <a:ea typeface="+mn-ea"/>
                <a:cs typeface="+mn-cs"/>
              </a:rPr>
              <a:t> - </a:t>
            </a:r>
            <a:r>
              <a:rPr lang="en-US" sz="1200" b="1" kern="1200" dirty="0">
                <a:solidFill>
                  <a:schemeClr val="tx1"/>
                </a:solidFill>
                <a:latin typeface="+mn-lt"/>
                <a:ea typeface="+mn-ea"/>
                <a:cs typeface="+mn-cs"/>
              </a:rPr>
              <a:t>there exists a separate system of trafficked molecules in the cell that are not encoded directly at any direct level: sugars</a:t>
            </a:r>
            <a:r>
              <a:rPr lang="en-US" sz="1200" kern="1200" dirty="0">
                <a:solidFill>
                  <a:schemeClr val="tx1"/>
                </a:solidFill>
                <a:latin typeface="+mn-lt"/>
                <a:ea typeface="+mn-ea"/>
                <a:cs typeface="+mn-cs"/>
              </a:rPr>
              <a:t>. Assemblies of complex </a:t>
            </a:r>
            <a:r>
              <a:rPr lang="en-US" sz="1200" kern="1200" dirty="0" err="1">
                <a:solidFill>
                  <a:schemeClr val="tx1"/>
                </a:solidFill>
                <a:latin typeface="+mn-lt"/>
                <a:ea typeface="+mn-ea"/>
                <a:cs typeface="+mn-cs"/>
              </a:rPr>
              <a:t>carbohydates</a:t>
            </a:r>
            <a:r>
              <a:rPr lang="en-US" sz="1200" kern="1200" dirty="0">
                <a:solidFill>
                  <a:schemeClr val="tx1"/>
                </a:solidFill>
                <a:latin typeface="+mn-lt"/>
                <a:ea typeface="+mn-ea"/>
                <a:cs typeface="+mn-cs"/>
              </a:rPr>
              <a:t> on</a:t>
            </a:r>
            <a:r>
              <a:rPr lang="en-US" sz="1200" kern="1200" baseline="0" dirty="0">
                <a:solidFill>
                  <a:schemeClr val="tx1"/>
                </a:solidFill>
                <a:latin typeface="+mn-lt"/>
                <a:ea typeface="+mn-ea"/>
                <a:cs typeface="+mn-cs"/>
              </a:rPr>
              <a:t> proteins, particularly on cell surfaces, regulates diverse biology and can often govern processes such as the folding of proteins and maintenance of protein stability or mediating the interactions between cells and viruses. As such, </a:t>
            </a:r>
            <a:r>
              <a:rPr lang="en-US" sz="1200" b="1" kern="1200" baseline="0" dirty="0">
                <a:solidFill>
                  <a:schemeClr val="tx1"/>
                </a:solidFill>
                <a:latin typeface="+mn-lt"/>
                <a:ea typeface="+mn-ea"/>
                <a:cs typeface="+mn-cs"/>
              </a:rPr>
              <a:t>GLYCOBIOLOGY IS ALSO A KEY AREA OF INTEREST TO DIVERSE AREAS, INCLUDING MICROBIOLOGY, IMMUNOLOGY, AND CANCER DEVELOPMENT.</a:t>
            </a:r>
            <a:r>
              <a:rPr lang="en-US" sz="1200" kern="1200" baseline="0" dirty="0">
                <a:solidFill>
                  <a:schemeClr val="tx1"/>
                </a:solidFill>
                <a:latin typeface="+mn-lt"/>
                <a:ea typeface="+mn-ea"/>
                <a:cs typeface="+mn-cs"/>
              </a:rPr>
              <a:t> Quantitative methods </a:t>
            </a:r>
            <a:r>
              <a:rPr lang="en-US" sz="1200" b="1" kern="1200" baseline="0" dirty="0">
                <a:solidFill>
                  <a:schemeClr val="tx1"/>
                </a:solidFill>
                <a:latin typeface="+mn-lt"/>
                <a:ea typeface="+mn-ea"/>
                <a:cs typeface="+mn-cs"/>
              </a:rPr>
              <a:t>to profile the full complement of sugars and complex carbohydrates </a:t>
            </a:r>
            <a:r>
              <a:rPr lang="en-US" sz="1200" kern="1200" baseline="0" dirty="0">
                <a:solidFill>
                  <a:schemeClr val="tx1"/>
                </a:solidFill>
                <a:latin typeface="+mn-lt"/>
                <a:ea typeface="+mn-ea"/>
                <a:cs typeface="+mn-cs"/>
              </a:rPr>
              <a:t>in a cell under defined conditions and is often called </a:t>
            </a:r>
            <a:r>
              <a:rPr lang="en-US" sz="1200" kern="1200" baseline="0" dirty="0" err="1">
                <a:solidFill>
                  <a:schemeClr val="tx1"/>
                </a:solidFill>
                <a:latin typeface="+mn-lt"/>
                <a:ea typeface="+mn-ea"/>
                <a:cs typeface="+mn-cs"/>
              </a:rPr>
              <a:t>glycomics</a:t>
            </a:r>
            <a:r>
              <a:rPr lang="en-US" sz="1200" kern="1200" baseline="0" dirty="0">
                <a:solidFill>
                  <a:schemeClr val="tx1"/>
                </a:solidFill>
                <a:latin typeface="+mn-lt"/>
                <a:ea typeface="+mn-ea"/>
                <a:cs typeface="+mn-cs"/>
              </a:rPr>
              <a:t> in analogy to proteomics. </a:t>
            </a:r>
            <a:r>
              <a:rPr lang="en-US" sz="1200" b="1" kern="1200" baseline="0" dirty="0">
                <a:solidFill>
                  <a:schemeClr val="tx1"/>
                </a:solidFill>
                <a:latin typeface="+mn-lt"/>
                <a:ea typeface="+mn-ea"/>
                <a:cs typeface="+mn-cs"/>
              </a:rPr>
              <a:t>People have developed many chemical approaches to study the </a:t>
            </a:r>
            <a:r>
              <a:rPr lang="en-US" sz="1200" b="1" kern="1200" baseline="0" dirty="0" err="1">
                <a:solidFill>
                  <a:schemeClr val="tx1"/>
                </a:solidFill>
                <a:latin typeface="+mn-lt"/>
                <a:ea typeface="+mn-ea"/>
                <a:cs typeface="+mn-cs"/>
              </a:rPr>
              <a:t>glycome</a:t>
            </a:r>
            <a:r>
              <a:rPr lang="en-US" sz="1200" b="1" kern="1200" baseline="0" dirty="0">
                <a:solidFill>
                  <a:schemeClr val="tx1"/>
                </a:solidFill>
                <a:latin typeface="+mn-lt"/>
                <a:ea typeface="+mn-ea"/>
                <a:cs typeface="+mn-cs"/>
              </a:rPr>
              <a:t>, including preparing specific molecules that can label sugars and track their location within a cell or within a whole animal.</a:t>
            </a:r>
            <a:endParaRPr lang="en-US" sz="1600" b="1" baseline="0" dirty="0"/>
          </a:p>
        </p:txBody>
      </p:sp>
    </p:spTree>
    <p:extLst>
      <p:ext uri="{BB962C8B-B14F-4D97-AF65-F5344CB8AC3E}">
        <p14:creationId xmlns:p14="http://schemas.microsoft.com/office/powerpoint/2010/main" val="116551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97C9C2-F0BC-1446-9DFF-ECDC3B83B615}"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431028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9C59EC-D291-2B40-8A57-DC81441B6236}"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91850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6F9CBC-403B-5946-8211-55C008061161}"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603343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a:t>Click to edit Master title style</a:t>
            </a:r>
          </a:p>
        </p:txBody>
      </p:sp>
      <p:sp>
        <p:nvSpPr>
          <p:cNvPr id="3" name="Subtitle 2"/>
          <p:cNvSpPr>
            <a:spLocks noGrp="1"/>
          </p:cNvSpPr>
          <p:nvPr>
            <p:ph type="subTitle" idx="1"/>
          </p:nvPr>
        </p:nvSpPr>
        <p:spPr>
          <a:xfrm>
            <a:off x="1371824" y="3886648"/>
            <a:ext cx="6400354" cy="1752451"/>
          </a:xfrm>
        </p:spPr>
        <p:txBody>
          <a:bodyPr/>
          <a:lstStyle>
            <a:lvl1pPr marL="0" indent="0" algn="ctr">
              <a:buNone/>
              <a:defRPr/>
            </a:lvl1pPr>
            <a:lvl2pPr marL="321440" indent="0" algn="ctr">
              <a:buNone/>
              <a:defRPr/>
            </a:lvl2pPr>
            <a:lvl3pPr marL="642882" indent="0" algn="ctr">
              <a:buNone/>
              <a:defRPr/>
            </a:lvl3pPr>
            <a:lvl4pPr marL="964323" indent="0" algn="ctr">
              <a:buNone/>
              <a:defRPr/>
            </a:lvl4pPr>
            <a:lvl5pPr marL="1285763" indent="0" algn="ctr">
              <a:buNone/>
              <a:defRPr/>
            </a:lvl5pPr>
            <a:lvl6pPr marL="1607205" indent="0" algn="ctr">
              <a:buNone/>
              <a:defRPr/>
            </a:lvl6pPr>
            <a:lvl7pPr marL="1928645" indent="0" algn="ctr">
              <a:buNone/>
              <a:defRPr/>
            </a:lvl7pPr>
            <a:lvl8pPr marL="2250086" indent="0" algn="ctr">
              <a:buNone/>
              <a:defRPr/>
            </a:lvl8pPr>
            <a:lvl9pPr marL="2571527" indent="0" algn="ctr">
              <a:buNone/>
              <a:defRPr/>
            </a:lvl9pPr>
          </a:lstStyle>
          <a:p>
            <a:r>
              <a:rPr lang="en-US"/>
              <a:t>Click to edit Master subtitle style</a:t>
            </a:r>
          </a:p>
        </p:txBody>
      </p:sp>
    </p:spTree>
    <p:extLst>
      <p:ext uri="{BB962C8B-B14F-4D97-AF65-F5344CB8AC3E}">
        <p14:creationId xmlns:p14="http://schemas.microsoft.com/office/powerpoint/2010/main" val="19240491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234738"/>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12"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6"/>
            </a:lvl1pPr>
            <a:lvl2pPr marL="321440" indent="0">
              <a:buNone/>
              <a:defRPr sz="1266"/>
            </a:lvl2pPr>
            <a:lvl3pPr marL="642882" indent="0">
              <a:buNone/>
              <a:defRPr sz="1125"/>
            </a:lvl3pPr>
            <a:lvl4pPr marL="964323" indent="0">
              <a:buNone/>
              <a:defRPr sz="984"/>
            </a:lvl4pPr>
            <a:lvl5pPr marL="1285763" indent="0">
              <a:buNone/>
              <a:defRPr sz="984"/>
            </a:lvl5pPr>
            <a:lvl6pPr marL="1607205" indent="0">
              <a:buNone/>
              <a:defRPr sz="984"/>
            </a:lvl6pPr>
            <a:lvl7pPr marL="1928645" indent="0">
              <a:buNone/>
              <a:defRPr sz="984"/>
            </a:lvl7pPr>
            <a:lvl8pPr marL="2250086" indent="0">
              <a:buNone/>
              <a:defRPr sz="984"/>
            </a:lvl8pPr>
            <a:lvl9pPr marL="2571527" indent="0">
              <a:buNone/>
              <a:defRPr sz="984"/>
            </a:lvl9pPr>
          </a:lstStyle>
          <a:p>
            <a:pPr lvl="0"/>
            <a:r>
              <a:rPr lang="en-US"/>
              <a:t>Click to edit Master text styles</a:t>
            </a:r>
          </a:p>
        </p:txBody>
      </p:sp>
    </p:spTree>
    <p:extLst>
      <p:ext uri="{BB962C8B-B14F-4D97-AF65-F5344CB8AC3E}">
        <p14:creationId xmlns:p14="http://schemas.microsoft.com/office/powerpoint/2010/main" val="76068034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414"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8" y="1982392"/>
            <a:ext cx="4063008" cy="4875609"/>
          </a:xfrm>
        </p:spPr>
        <p:txBody>
          <a:bodyPr/>
          <a:lstStyle>
            <a:lvl1pPr>
              <a:defRPr sz="1969"/>
            </a:lvl1pPr>
            <a:lvl2pPr>
              <a:defRPr sz="1687"/>
            </a:lvl2pPr>
            <a:lvl3pPr>
              <a:defRPr sz="1406"/>
            </a:lvl3pPr>
            <a:lvl4pPr>
              <a:defRPr sz="1266"/>
            </a:lvl4pPr>
            <a:lvl5pPr>
              <a:defRPr sz="1266"/>
            </a:lvl5pPr>
            <a:lvl6pPr>
              <a:defRPr sz="1266"/>
            </a:lvl6pPr>
            <a:lvl7pPr>
              <a:defRPr sz="1266"/>
            </a:lvl7pPr>
            <a:lvl8pPr>
              <a:defRPr sz="1266"/>
            </a:lvl8pPr>
            <a:lvl9pPr>
              <a:defRPr sz="1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777168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687" b="1"/>
            </a:lvl1pPr>
            <a:lvl2pPr marL="321440" indent="0">
              <a:buNone/>
              <a:defRPr sz="1406" b="1"/>
            </a:lvl2pPr>
            <a:lvl3pPr marL="642882" indent="0">
              <a:buNone/>
              <a:defRPr sz="1266" b="1"/>
            </a:lvl3pPr>
            <a:lvl4pPr marL="964323" indent="0">
              <a:buNone/>
              <a:defRPr sz="1125" b="1"/>
            </a:lvl4pPr>
            <a:lvl5pPr marL="1285763" indent="0">
              <a:buNone/>
              <a:defRPr sz="1125" b="1"/>
            </a:lvl5pPr>
            <a:lvl6pPr marL="1607205" indent="0">
              <a:buNone/>
              <a:defRPr sz="1125" b="1"/>
            </a:lvl6pPr>
            <a:lvl7pPr marL="1928645" indent="0">
              <a:buNone/>
              <a:defRPr sz="1125" b="1"/>
            </a:lvl7pPr>
            <a:lvl8pPr marL="2250086" indent="0">
              <a:buNone/>
              <a:defRPr sz="1125" b="1"/>
            </a:lvl8pPr>
            <a:lvl9pPr marL="2571527" indent="0">
              <a:buNone/>
              <a:defRPr sz="1125" b="1"/>
            </a:lvl9pPr>
          </a:lstStyle>
          <a:p>
            <a:pPr lvl="0"/>
            <a:r>
              <a:rPr lang="en-US"/>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687"/>
            </a:lvl1pPr>
            <a:lvl2pPr>
              <a:defRPr sz="1406"/>
            </a:lvl2pPr>
            <a:lvl3pPr>
              <a:defRPr sz="1266"/>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24209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9127396"/>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755930"/>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4"/>
            <a:ext cx="3008189" cy="1161975"/>
          </a:xfrm>
        </p:spPr>
        <p:txBody>
          <a:bodyPr anchor="b"/>
          <a:lstStyle>
            <a:lvl1pPr algn="l">
              <a:defRPr sz="1406" b="1"/>
            </a:lvl1pPr>
          </a:lstStyle>
          <a:p>
            <a:r>
              <a:rPr lang="en-US"/>
              <a:t>Click to edit Master title style</a:t>
            </a:r>
          </a:p>
        </p:txBody>
      </p:sp>
      <p:sp>
        <p:nvSpPr>
          <p:cNvPr id="3" name="Content Placeholder 2"/>
          <p:cNvSpPr>
            <a:spLocks noGrp="1"/>
          </p:cNvSpPr>
          <p:nvPr>
            <p:ph idx="1"/>
          </p:nvPr>
        </p:nvSpPr>
        <p:spPr>
          <a:xfrm>
            <a:off x="3575224" y="273473"/>
            <a:ext cx="5111130" cy="5852294"/>
          </a:xfrm>
        </p:spPr>
        <p:txBody>
          <a:bodyPr/>
          <a:lstStyle>
            <a:lvl1pPr>
              <a:defRPr sz="218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9" cy="469031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1749224799"/>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D10D35-55C1-784A-A1D1-FE333D364BDE}"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0726868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4"/>
            <a:ext cx="5486177" cy="567035"/>
          </a:xfrm>
        </p:spPr>
        <p:txBody>
          <a:bodyPr anchor="b"/>
          <a:lstStyle>
            <a:lvl1pPr algn="l">
              <a:defRPr sz="1406" b="1"/>
            </a:lvl1pPr>
          </a:lstStyle>
          <a:p>
            <a:r>
              <a:rPr lang="en-US"/>
              <a:t>Click to edit Master title style</a:t>
            </a:r>
          </a:p>
        </p:txBody>
      </p:sp>
      <p:sp>
        <p:nvSpPr>
          <p:cNvPr id="3" name="Picture Placeholder 2"/>
          <p:cNvSpPr>
            <a:spLocks noGrp="1"/>
          </p:cNvSpPr>
          <p:nvPr>
            <p:ph type="pic" idx="1"/>
          </p:nvPr>
        </p:nvSpPr>
        <p:spPr>
          <a:xfrm>
            <a:off x="1792636" y="612800"/>
            <a:ext cx="5486177" cy="4114354"/>
          </a:xfrm>
        </p:spPr>
        <p:txBody>
          <a:bodyPr/>
          <a:lstStyle>
            <a:lvl1pPr marL="0" indent="0">
              <a:buNone/>
              <a:defRPr sz="2180"/>
            </a:lvl1pPr>
            <a:lvl2pPr marL="321440" indent="0">
              <a:buNone/>
              <a:defRPr sz="1969"/>
            </a:lvl2pPr>
            <a:lvl3pPr marL="642882" indent="0">
              <a:buNone/>
              <a:defRPr sz="1687"/>
            </a:lvl3pPr>
            <a:lvl4pPr marL="964323" indent="0">
              <a:buNone/>
              <a:defRPr sz="1406"/>
            </a:lvl4pPr>
            <a:lvl5pPr marL="1285763" indent="0">
              <a:buNone/>
              <a:defRPr sz="1406"/>
            </a:lvl5pPr>
            <a:lvl6pPr marL="1607205" indent="0">
              <a:buNone/>
              <a:defRPr sz="1406"/>
            </a:lvl6pPr>
            <a:lvl7pPr marL="1928645" indent="0">
              <a:buNone/>
              <a:defRPr sz="1406"/>
            </a:lvl7pPr>
            <a:lvl8pPr marL="2250086" indent="0">
              <a:buNone/>
              <a:defRPr sz="1406"/>
            </a:lvl8pPr>
            <a:lvl9pPr marL="2571527" indent="0">
              <a:buNone/>
              <a:defRPr sz="1406"/>
            </a:lvl9pPr>
          </a:lstStyle>
          <a:p>
            <a:pPr lvl="0"/>
            <a:endParaRPr lang="en-US" noProof="0">
              <a:sym typeface="Arial" charset="0"/>
            </a:endParaRPr>
          </a:p>
        </p:txBody>
      </p:sp>
      <p:sp>
        <p:nvSpPr>
          <p:cNvPr id="4" name="Text Placeholder 3"/>
          <p:cNvSpPr>
            <a:spLocks noGrp="1"/>
          </p:cNvSpPr>
          <p:nvPr>
            <p:ph type="body" sz="half" idx="2"/>
          </p:nvPr>
        </p:nvSpPr>
        <p:spPr>
          <a:xfrm>
            <a:off x="1792636" y="5367860"/>
            <a:ext cx="5486177" cy="804788"/>
          </a:xfrm>
        </p:spPr>
        <p:txBody>
          <a:bodyPr/>
          <a:lstStyle>
            <a:lvl1pPr marL="0" indent="0">
              <a:buNone/>
              <a:defRPr sz="984"/>
            </a:lvl1pPr>
            <a:lvl2pPr marL="321440" indent="0">
              <a:buNone/>
              <a:defRPr sz="773"/>
            </a:lvl2pPr>
            <a:lvl3pPr marL="642882" indent="0">
              <a:buNone/>
              <a:defRPr sz="703"/>
            </a:lvl3pPr>
            <a:lvl4pPr marL="964323" indent="0">
              <a:buNone/>
              <a:defRPr sz="633"/>
            </a:lvl4pPr>
            <a:lvl5pPr marL="1285763" indent="0">
              <a:buNone/>
              <a:defRPr sz="633"/>
            </a:lvl5pPr>
            <a:lvl6pPr marL="1607205" indent="0">
              <a:buNone/>
              <a:defRPr sz="633"/>
            </a:lvl6pPr>
            <a:lvl7pPr marL="1928645" indent="0">
              <a:buNone/>
              <a:defRPr sz="633"/>
            </a:lvl7pPr>
            <a:lvl8pPr marL="2250086" indent="0">
              <a:buNone/>
              <a:defRPr sz="633"/>
            </a:lvl8pPr>
            <a:lvl9pPr marL="2571527" indent="0">
              <a:buNone/>
              <a:defRPr sz="633"/>
            </a:lvl9pPr>
          </a:lstStyle>
          <a:p>
            <a:pPr lvl="0"/>
            <a:r>
              <a:rPr lang="en-US"/>
              <a:t>Click to edit Master text styles</a:t>
            </a:r>
          </a:p>
        </p:txBody>
      </p:sp>
    </p:spTree>
    <p:extLst>
      <p:ext uri="{BB962C8B-B14F-4D97-AF65-F5344CB8AC3E}">
        <p14:creationId xmlns:p14="http://schemas.microsoft.com/office/powerpoint/2010/main" val="5504978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1929694"/>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303610"/>
            <a:ext cx="2058293" cy="65543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5415" y="303610"/>
            <a:ext cx="6067723" cy="655439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2621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2380CE-9CB3-6F48-AF8D-779F24ADB796}" type="datetime1">
              <a:rPr lang="en-US" smtClean="0"/>
              <a:t>11/18/19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3174922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3DB8C0-102F-7D4C-A8C8-1D8B13CD48C7}"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296818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16FE42-795D-1A4E-9611-E7A91ED8E1D2}" type="datetime1">
              <a:rPr lang="en-US" smtClean="0"/>
              <a:t>11/18/19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198507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0775BB-E9BB-C741-A9D5-F799B7C58BDD}" type="datetime1">
              <a:rPr lang="en-US" smtClean="0"/>
              <a:t>11/18/19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94181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07DD6-76C1-6843-BB3B-C563899B6AEA}" type="datetime1">
              <a:rPr lang="en-US" smtClean="0"/>
              <a:t>11/18/19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48769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9041DC-EF41-8A47-BB87-45EA999B2532}"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93286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876AA5-D477-CA4D-8A17-6452AAE46FB7}" type="datetime1">
              <a:rPr lang="en-US" smtClean="0"/>
              <a:t>11/18/19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B9C1B8-6D03-DD4E-B6F3-221F6741FCA2}" type="slidenum">
              <a:rPr lang="en-US" smtClean="0"/>
              <a:t>‹#›</a:t>
            </a:fld>
            <a:endParaRPr lang="en-US"/>
          </a:p>
        </p:txBody>
      </p:sp>
    </p:spTree>
    <p:extLst>
      <p:ext uri="{BB962C8B-B14F-4D97-AF65-F5344CB8AC3E}">
        <p14:creationId xmlns:p14="http://schemas.microsoft.com/office/powerpoint/2010/main" val="2807464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290A09-456C-064E-8BF8-5D81CABE0983}" type="datetime1">
              <a:rPr lang="en-US" smtClean="0"/>
              <a:t>11/18/19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B9C1B8-6D03-DD4E-B6F3-221F6741FCA2}" type="slidenum">
              <a:rPr lang="en-US" smtClean="0"/>
              <a:t>‹#›</a:t>
            </a:fld>
            <a:endParaRPr lang="en-US"/>
          </a:p>
        </p:txBody>
      </p:sp>
    </p:spTree>
    <p:extLst>
      <p:ext uri="{BB962C8B-B14F-4D97-AF65-F5344CB8AC3E}">
        <p14:creationId xmlns:p14="http://schemas.microsoft.com/office/powerpoint/2010/main" val="183546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5414" y="303610"/>
            <a:ext cx="8233172" cy="167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ctr" anchorCtr="0" compatLnSpc="1">
            <a:prstTxWarp prst="textNoShape">
              <a:avLst/>
            </a:prstTxWarp>
          </a:bodyPr>
          <a:lstStyle/>
          <a:p>
            <a:pPr lvl="0"/>
            <a:r>
              <a:rPr lang="en-US" altLang="en-US">
                <a:sym typeface="Arial" charset="0"/>
              </a:rPr>
              <a:t>Click to edit Master title style</a:t>
            </a:r>
          </a:p>
        </p:txBody>
      </p:sp>
      <p:sp>
        <p:nvSpPr>
          <p:cNvPr id="2051" name="Rectangle 2"/>
          <p:cNvSpPr>
            <a:spLocks noGrp="1" noChangeArrowheads="1"/>
          </p:cNvSpPr>
          <p:nvPr>
            <p:ph type="body" idx="1"/>
          </p:nvPr>
        </p:nvSpPr>
        <p:spPr bwMode="auto">
          <a:xfrm>
            <a:off x="455414" y="1982391"/>
            <a:ext cx="8233172"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797" tIns="50797" rIns="108594" bIns="50797" numCol="1" anchor="t" anchorCtr="0" compatLnSpc="1">
            <a:prstTxWarp prst="textNoShape">
              <a:avLst/>
            </a:prstTxWarp>
          </a:bodyPr>
          <a:lstStyle/>
          <a:p>
            <a:pPr lvl="0"/>
            <a:r>
              <a:rPr lang="en-US" altLang="en-US">
                <a:sym typeface="Arial" charset="0"/>
              </a:rPr>
              <a:t>Click to edit Master text styles</a:t>
            </a:r>
          </a:p>
          <a:p>
            <a:pPr lvl="1"/>
            <a:r>
              <a:rPr lang="en-US" altLang="en-US">
                <a:sym typeface="Arial" charset="0"/>
              </a:rPr>
              <a:t>Second level</a:t>
            </a:r>
          </a:p>
          <a:p>
            <a:pPr lvl="2"/>
            <a:r>
              <a:rPr lang="en-US" altLang="en-US">
                <a:sym typeface="Arial" charset="0"/>
              </a:rPr>
              <a:t>Third level</a:t>
            </a:r>
          </a:p>
          <a:p>
            <a:pPr lvl="3"/>
            <a:r>
              <a:rPr lang="en-US" altLang="en-US">
                <a:sym typeface="Arial" charset="0"/>
              </a:rPr>
              <a:t>Fourth level</a:t>
            </a:r>
          </a:p>
          <a:p>
            <a:pPr lvl="4"/>
            <a:r>
              <a:rPr lang="en-US" altLang="en-US">
                <a:sym typeface="Arial" charset="0"/>
              </a:rPr>
              <a:t>Fifth level</a:t>
            </a:r>
          </a:p>
        </p:txBody>
      </p:sp>
    </p:spTree>
    <p:extLst>
      <p:ext uri="{BB962C8B-B14F-4D97-AF65-F5344CB8AC3E}">
        <p14:creationId xmlns:p14="http://schemas.microsoft.com/office/powerpoint/2010/main" val="1916617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4465" indent="-4465" algn="l" rtl="0" eaLnBrk="0" fontAlgn="base" hangingPunct="0">
        <a:spcBef>
          <a:spcPct val="0"/>
        </a:spcBef>
        <a:spcAft>
          <a:spcPct val="0"/>
        </a:spcAft>
        <a:defRPr sz="4430">
          <a:solidFill>
            <a:schemeClr val="tx1"/>
          </a:solidFill>
          <a:latin typeface="+mj-lt"/>
          <a:ea typeface="+mj-ea"/>
          <a:cs typeface="+mj-cs"/>
          <a:sym typeface="Arial" charset="0"/>
        </a:defRPr>
      </a:lvl1pPr>
      <a:lvl2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2pPr>
      <a:lvl3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3pPr>
      <a:lvl4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4pPr>
      <a:lvl5pPr marL="4465" indent="-4465" algn="l" rtl="0" eaLnBrk="0" fontAlgn="base" hangingPunct="0">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5pPr>
      <a:lvl6pPr marL="325905"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6pPr>
      <a:lvl7pPr marL="647346"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7pPr>
      <a:lvl8pPr marL="968787"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8pPr>
      <a:lvl9pPr marL="1290228" algn="l" rtl="0" fontAlgn="base">
        <a:spcBef>
          <a:spcPct val="0"/>
        </a:spcBef>
        <a:spcAft>
          <a:spcPct val="0"/>
        </a:spcAft>
        <a:defRPr sz="4430">
          <a:solidFill>
            <a:schemeClr val="tx1"/>
          </a:solidFill>
          <a:latin typeface="Arial" charset="0"/>
          <a:ea typeface="ヒラギノ角ゴ ProN W3" charset="0"/>
          <a:cs typeface="ヒラギノ角ゴ ProN W3" charset="0"/>
          <a:sym typeface="Arial" charset="0"/>
        </a:defRPr>
      </a:lvl9pPr>
    </p:titleStyle>
    <p:bodyStyle>
      <a:lvl1pPr marL="267881" indent="-239977" algn="l" rtl="0" eaLnBrk="0" fontAlgn="base" hangingPunct="0">
        <a:spcBef>
          <a:spcPts val="773"/>
        </a:spcBef>
        <a:spcAft>
          <a:spcPct val="0"/>
        </a:spcAft>
        <a:buClr>
          <a:srgbClr val="00007D"/>
        </a:buClr>
        <a:buSzPct val="75000"/>
        <a:buFont typeface="Wingdings" charset="2"/>
        <a:buChar char="n"/>
        <a:defRPr sz="3094">
          <a:solidFill>
            <a:schemeClr val="tx1"/>
          </a:solidFill>
          <a:latin typeface="+mn-lt"/>
          <a:ea typeface="+mn-ea"/>
          <a:cs typeface="+mn-cs"/>
          <a:sym typeface="Arial" charset="0"/>
        </a:defRPr>
      </a:lvl1pPr>
      <a:lvl2pPr marL="513439" indent="-199795" algn="l" rtl="0" eaLnBrk="0" fontAlgn="base" hangingPunct="0">
        <a:spcBef>
          <a:spcPts val="633"/>
        </a:spcBef>
        <a:spcAft>
          <a:spcPct val="0"/>
        </a:spcAft>
        <a:buClr>
          <a:srgbClr val="9999CC"/>
        </a:buClr>
        <a:buSzPct val="80000"/>
        <a:buFont typeface="Wingdings" charset="2"/>
        <a:buChar char="¨"/>
        <a:defRPr sz="2672">
          <a:solidFill>
            <a:schemeClr val="tx1"/>
          </a:solidFill>
          <a:latin typeface="+mn-lt"/>
          <a:ea typeface="+mn-ea"/>
          <a:cs typeface="+mn-cs"/>
          <a:sym typeface="Arial" charset="0"/>
        </a:defRPr>
      </a:lvl2pPr>
      <a:lvl3pPr marL="794714" indent="-159613" algn="l" rtl="0" eaLnBrk="0" fontAlgn="base" hangingPunct="0">
        <a:spcBef>
          <a:spcPts val="562"/>
        </a:spcBef>
        <a:spcAft>
          <a:spcPct val="0"/>
        </a:spcAft>
        <a:buClr>
          <a:srgbClr val="00007D"/>
        </a:buClr>
        <a:buSzPct val="64000"/>
        <a:buFont typeface="Wingdings" charset="2"/>
        <a:buChar char="n"/>
        <a:defRPr sz="2391">
          <a:solidFill>
            <a:schemeClr val="tx1"/>
          </a:solidFill>
          <a:latin typeface="+mn-lt"/>
          <a:ea typeface="+mn-ea"/>
          <a:cs typeface="+mn-cs"/>
          <a:sym typeface="Arial" charset="0"/>
        </a:defRPr>
      </a:lvl3pPr>
      <a:lvl4pPr marL="1116171" indent="-159613" algn="l" rtl="0" eaLnBrk="0" fontAlgn="base" hangingPunct="0">
        <a:spcBef>
          <a:spcPts val="492"/>
        </a:spcBef>
        <a:spcAft>
          <a:spcPct val="0"/>
        </a:spcAft>
        <a:buClr>
          <a:srgbClr val="9999CC"/>
        </a:buClr>
        <a:buSzPct val="69000"/>
        <a:buFont typeface="Wingdings" charset="2"/>
        <a:buChar char="¨"/>
        <a:defRPr sz="1969">
          <a:solidFill>
            <a:schemeClr val="tx1"/>
          </a:solidFill>
          <a:latin typeface="+mn-lt"/>
          <a:ea typeface="+mn-ea"/>
          <a:cs typeface="+mn-cs"/>
          <a:sym typeface="Arial" charset="0"/>
        </a:defRPr>
      </a:lvl4pPr>
      <a:lvl5pPr marL="1437629" indent="-159613" algn="l" rtl="0" eaLnBrk="0" fontAlgn="base" hangingPunct="0">
        <a:spcBef>
          <a:spcPts val="492"/>
        </a:spcBef>
        <a:spcAft>
          <a:spcPct val="0"/>
        </a:spcAft>
        <a:buClr>
          <a:srgbClr val="00007D"/>
        </a:buClr>
        <a:buSzPct val="100000"/>
        <a:buFont typeface="Wingdings" charset="2"/>
        <a:buChar char="§"/>
        <a:defRPr sz="1969">
          <a:solidFill>
            <a:schemeClr val="tx1"/>
          </a:solidFill>
          <a:latin typeface="+mn-lt"/>
          <a:ea typeface="+mn-ea"/>
          <a:cs typeface="+mn-cs"/>
          <a:sym typeface="Arial" charset="0"/>
        </a:defRPr>
      </a:lvl5pPr>
      <a:lvl6pPr marL="1760112"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6pPr>
      <a:lvl7pPr marL="208155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7pPr>
      <a:lvl8pPr marL="240299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8pPr>
      <a:lvl9pPr marL="2724434" indent="-160721" algn="l" rtl="0" fontAlgn="base">
        <a:spcBef>
          <a:spcPts val="492"/>
        </a:spcBef>
        <a:spcAft>
          <a:spcPct val="0"/>
        </a:spcAft>
        <a:buClr>
          <a:srgbClr val="00007D"/>
        </a:buClr>
        <a:buSzPct val="100000"/>
        <a:buFont typeface="Wingdings" charset="0"/>
        <a:buChar char="§"/>
        <a:defRPr sz="1969">
          <a:solidFill>
            <a:schemeClr val="tx1"/>
          </a:solidFill>
          <a:latin typeface="+mn-lt"/>
          <a:ea typeface="+mn-ea"/>
          <a:cs typeface="+mn-cs"/>
          <a:sym typeface="Arial" charset="0"/>
        </a:defRPr>
      </a:lvl9pPr>
    </p:bodyStyle>
    <p:otherStyle>
      <a:defPPr>
        <a:defRPr lang="en-US"/>
      </a:defPPr>
      <a:lvl1pPr marL="0" algn="l" defTabSz="321440" rtl="0" eaLnBrk="1" latinLnBrk="0" hangingPunct="1">
        <a:defRPr sz="1266" kern="1200">
          <a:solidFill>
            <a:schemeClr val="tx1"/>
          </a:solidFill>
          <a:latin typeface="+mn-lt"/>
          <a:ea typeface="+mn-ea"/>
          <a:cs typeface="+mn-cs"/>
        </a:defRPr>
      </a:lvl1pPr>
      <a:lvl2pPr marL="321440" algn="l" defTabSz="321440" rtl="0" eaLnBrk="1" latinLnBrk="0" hangingPunct="1">
        <a:defRPr sz="1266" kern="1200">
          <a:solidFill>
            <a:schemeClr val="tx1"/>
          </a:solidFill>
          <a:latin typeface="+mn-lt"/>
          <a:ea typeface="+mn-ea"/>
          <a:cs typeface="+mn-cs"/>
        </a:defRPr>
      </a:lvl2pPr>
      <a:lvl3pPr marL="642882" algn="l" defTabSz="321440" rtl="0" eaLnBrk="1" latinLnBrk="0" hangingPunct="1">
        <a:defRPr sz="1266" kern="1200">
          <a:solidFill>
            <a:schemeClr val="tx1"/>
          </a:solidFill>
          <a:latin typeface="+mn-lt"/>
          <a:ea typeface="+mn-ea"/>
          <a:cs typeface="+mn-cs"/>
        </a:defRPr>
      </a:lvl3pPr>
      <a:lvl4pPr marL="964323" algn="l" defTabSz="321440" rtl="0" eaLnBrk="1" latinLnBrk="0" hangingPunct="1">
        <a:defRPr sz="1266" kern="1200">
          <a:solidFill>
            <a:schemeClr val="tx1"/>
          </a:solidFill>
          <a:latin typeface="+mn-lt"/>
          <a:ea typeface="+mn-ea"/>
          <a:cs typeface="+mn-cs"/>
        </a:defRPr>
      </a:lvl4pPr>
      <a:lvl5pPr marL="1285763" algn="l" defTabSz="321440" rtl="0" eaLnBrk="1" latinLnBrk="0" hangingPunct="1">
        <a:defRPr sz="1266" kern="1200">
          <a:solidFill>
            <a:schemeClr val="tx1"/>
          </a:solidFill>
          <a:latin typeface="+mn-lt"/>
          <a:ea typeface="+mn-ea"/>
          <a:cs typeface="+mn-cs"/>
        </a:defRPr>
      </a:lvl5pPr>
      <a:lvl6pPr marL="1607205" algn="l" defTabSz="321440" rtl="0" eaLnBrk="1" latinLnBrk="0" hangingPunct="1">
        <a:defRPr sz="1266" kern="1200">
          <a:solidFill>
            <a:schemeClr val="tx1"/>
          </a:solidFill>
          <a:latin typeface="+mn-lt"/>
          <a:ea typeface="+mn-ea"/>
          <a:cs typeface="+mn-cs"/>
        </a:defRPr>
      </a:lvl6pPr>
      <a:lvl7pPr marL="1928645" algn="l" defTabSz="321440" rtl="0" eaLnBrk="1" latinLnBrk="0" hangingPunct="1">
        <a:defRPr sz="1266" kern="1200">
          <a:solidFill>
            <a:schemeClr val="tx1"/>
          </a:solidFill>
          <a:latin typeface="+mn-lt"/>
          <a:ea typeface="+mn-ea"/>
          <a:cs typeface="+mn-cs"/>
        </a:defRPr>
      </a:lvl7pPr>
      <a:lvl8pPr marL="2250086" algn="l" defTabSz="321440" rtl="0" eaLnBrk="1" latinLnBrk="0" hangingPunct="1">
        <a:defRPr sz="1266" kern="1200">
          <a:solidFill>
            <a:schemeClr val="tx1"/>
          </a:solidFill>
          <a:latin typeface="+mn-lt"/>
          <a:ea typeface="+mn-ea"/>
          <a:cs typeface="+mn-cs"/>
        </a:defRPr>
      </a:lvl8pPr>
      <a:lvl9pPr marL="2571527" algn="l" defTabSz="321440"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5"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8.emf"/><Relationship Id="rId5" Type="http://schemas.openxmlformats.org/officeDocument/2006/relationships/image" Target="../media/image9.emf"/><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5" Type="http://schemas.openxmlformats.org/officeDocument/2006/relationships/image" Target="../media/image14.tiff"/><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5.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6.emf"/></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7.tiff"/></Relationships>
</file>

<file path=ppt/slides/_rels/slide2.xml.rels><?xml version="1.0" encoding="UTF-8" standalone="yes"?>
<Relationships xmlns="http://schemas.openxmlformats.org/package/2006/relationships"><Relationship Id="rId3" Type="http://schemas.openxmlformats.org/officeDocument/2006/relationships/hyperlink" Target="mailto:koehler@mit.edu" TargetMode="External"/><Relationship Id="rId4" Type="http://schemas.openxmlformats.org/officeDocument/2006/relationships/hyperlink" Target="mailto:cchenry@mit.edu" TargetMode="External"/><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6" Type="http://schemas.openxmlformats.org/officeDocument/2006/relationships/image" Target="../media/image31.tiff"/><Relationship Id="rId7" Type="http://schemas.openxmlformats.org/officeDocument/2006/relationships/image" Target="../media/image27.tiff"/><Relationship Id="rId8" Type="http://schemas.openxmlformats.org/officeDocument/2006/relationships/image" Target="../media/image32.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1.jpeg"/><Relationship Id="rId7" Type="http://schemas.openxmlformats.org/officeDocument/2006/relationships/image" Target="../media/image36.tiff"/><Relationship Id="rId8" Type="http://schemas.openxmlformats.org/officeDocument/2006/relationships/image" Target="../media/image37.tiff"/><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5" Type="http://schemas.openxmlformats.org/officeDocument/2006/relationships/image" Target="../media/image41.tiff"/><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tiff"/><Relationship Id="rId5" Type="http://schemas.openxmlformats.org/officeDocument/2006/relationships/image" Target="../media/image40.tiff"/><Relationship Id="rId6" Type="http://schemas.openxmlformats.org/officeDocument/2006/relationships/image" Target="../media/image41.tiff"/><Relationship Id="rId7" Type="http://schemas.openxmlformats.org/officeDocument/2006/relationships/image" Target="../media/image42.tiff"/><Relationship Id="rId8" Type="http://schemas.openxmlformats.org/officeDocument/2006/relationships/image" Target="../media/image43.tiff"/><Relationship Id="rId9" Type="http://schemas.openxmlformats.org/officeDocument/2006/relationships/image" Target="../media/image44.tiff"/><Relationship Id="rId10" Type="http://schemas.openxmlformats.org/officeDocument/2006/relationships/image" Target="../media/image45.tiff"/><Relationship Id="rId11" Type="http://schemas.openxmlformats.org/officeDocument/2006/relationships/image" Target="../media/image46.tiff"/><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51.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7.emf"/></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tiff"/><Relationship Id="rId5"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tiff"/><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jpe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emf"/><Relationship Id="rId5" Type="http://schemas.openxmlformats.org/officeDocument/2006/relationships/image" Target="../media/image52.jpg"/><Relationship Id="rId6" Type="http://schemas.openxmlformats.org/officeDocument/2006/relationships/image" Target="../media/image53.tiff"/><Relationship Id="rId7"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60.tiff"/><Relationship Id="rId5" Type="http://schemas.openxmlformats.org/officeDocument/2006/relationships/image" Target="../media/image61.tiff"/><Relationship Id="rId6" Type="http://schemas.openxmlformats.org/officeDocument/2006/relationships/image" Target="../media/image62.tiff"/><Relationship Id="rId7" Type="http://schemas.openxmlformats.org/officeDocument/2006/relationships/image" Target="../media/image63.tiff"/><Relationship Id="rId8" Type="http://schemas.openxmlformats.org/officeDocument/2006/relationships/image" Target="../media/image59.emf"/><Relationship Id="rId9" Type="http://schemas.openxmlformats.org/officeDocument/2006/relationships/image" Target="../media/image52.jpg"/><Relationship Id="rId10" Type="http://schemas.openxmlformats.org/officeDocument/2006/relationships/image" Target="../media/image53.tiff"/><Relationship Id="rId11"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64.tiff"/></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tiff"/><Relationship Id="rId5"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5" Type="http://schemas.openxmlformats.org/officeDocument/2006/relationships/image" Target="../media/image53.tiff"/><Relationship Id="rId6" Type="http://schemas.openxmlformats.org/officeDocument/2006/relationships/image" Target="../media/image60.tiff"/><Relationship Id="rId7" Type="http://schemas.openxmlformats.org/officeDocument/2006/relationships/image" Target="../media/image61.tiff"/><Relationship Id="rId8" Type="http://schemas.openxmlformats.org/officeDocument/2006/relationships/image" Target="../media/image62.tiff"/><Relationship Id="rId9" Type="http://schemas.openxmlformats.org/officeDocument/2006/relationships/image" Target="../media/image63.tiff"/><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5" Type="http://schemas.openxmlformats.org/officeDocument/2006/relationships/image" Target="../media/image53.tiff"/><Relationship Id="rId6" Type="http://schemas.openxmlformats.org/officeDocument/2006/relationships/image" Target="../media/image60.tiff"/><Relationship Id="rId7" Type="http://schemas.openxmlformats.org/officeDocument/2006/relationships/image" Target="../media/image61.tiff"/><Relationship Id="rId8" Type="http://schemas.openxmlformats.org/officeDocument/2006/relationships/image" Target="../media/image62.tiff"/><Relationship Id="rId9" Type="http://schemas.openxmlformats.org/officeDocument/2006/relationships/image" Target="../media/image63.tiff"/><Relationship Id="rId10" Type="http://schemas.openxmlformats.org/officeDocument/2006/relationships/image" Target="../media/image65.tiff"/><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5" Type="http://schemas.openxmlformats.org/officeDocument/2006/relationships/image" Target="../media/image53.tiff"/><Relationship Id="rId6" Type="http://schemas.openxmlformats.org/officeDocument/2006/relationships/image" Target="../media/image60.tiff"/><Relationship Id="rId7" Type="http://schemas.openxmlformats.org/officeDocument/2006/relationships/image" Target="../media/image61.tiff"/><Relationship Id="rId8" Type="http://schemas.openxmlformats.org/officeDocument/2006/relationships/image" Target="../media/image62.tiff"/><Relationship Id="rId9" Type="http://schemas.openxmlformats.org/officeDocument/2006/relationships/image" Target="../media/image63.tiff"/><Relationship Id="rId10" Type="http://schemas.openxmlformats.org/officeDocument/2006/relationships/image" Target="../media/image65.tiff"/><Relationship Id="rId11" Type="http://schemas.openxmlformats.org/officeDocument/2006/relationships/image" Target="../media/image66.tiff"/><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4.png"/><Relationship Id="rId5" Type="http://schemas.openxmlformats.org/officeDocument/2006/relationships/image" Target="../media/image53.tiff"/><Relationship Id="rId6" Type="http://schemas.openxmlformats.org/officeDocument/2006/relationships/image" Target="../media/image60.tiff"/><Relationship Id="rId7" Type="http://schemas.openxmlformats.org/officeDocument/2006/relationships/image" Target="../media/image61.tiff"/><Relationship Id="rId8" Type="http://schemas.openxmlformats.org/officeDocument/2006/relationships/image" Target="../media/image62.tiff"/><Relationship Id="rId9" Type="http://schemas.openxmlformats.org/officeDocument/2006/relationships/image" Target="../media/image63.tiff"/><Relationship Id="rId10" Type="http://schemas.openxmlformats.org/officeDocument/2006/relationships/image" Target="../media/image65.tiff"/><Relationship Id="rId11" Type="http://schemas.openxmlformats.org/officeDocument/2006/relationships/image" Target="../media/image66.tiff"/><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64.tiff"/></Relationships>
</file>

<file path=ppt/slides/_rels/slide41.xml.rels><?xml version="1.0" encoding="UTF-8" standalone="yes"?>
<Relationships xmlns="http://schemas.openxmlformats.org/package/2006/relationships"><Relationship Id="rId3" Type="http://schemas.openxmlformats.org/officeDocument/2006/relationships/image" Target="../media/image62.tiff"/><Relationship Id="rId4" Type="http://schemas.openxmlformats.org/officeDocument/2006/relationships/image" Target="../media/image67.tiff"/><Relationship Id="rId5" Type="http://schemas.openxmlformats.org/officeDocument/2006/relationships/image" Target="../media/image68.tiff"/><Relationship Id="rId6" Type="http://schemas.openxmlformats.org/officeDocument/2006/relationships/image" Target="../media/image69.tiff"/><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058865"/>
            <a:ext cx="9143999" cy="1470025"/>
          </a:xfrm>
        </p:spPr>
        <p:txBody>
          <a:bodyPr>
            <a:normAutofit fontScale="90000"/>
          </a:bodyPr>
          <a:lstStyle/>
          <a:p>
            <a:r>
              <a:rPr lang="en-US" sz="3600" dirty="0">
                <a:latin typeface="Avenir Book" charset="0"/>
                <a:ea typeface="Avenir Book" charset="0"/>
                <a:cs typeface="Avenir Book" charset="0"/>
              </a:rPr>
              <a:t>Welcome to Module 3</a:t>
            </a:r>
            <a:br>
              <a:rPr lang="en-US" sz="3600" dirty="0">
                <a:latin typeface="Avenir Book" charset="0"/>
                <a:ea typeface="Avenir Book" charset="0"/>
                <a:cs typeface="Avenir Book" charset="0"/>
              </a:rPr>
            </a:br>
            <a:r>
              <a:rPr lang="en-US" sz="5300" dirty="0">
                <a:latin typeface="Avenir Heavy"/>
                <a:cs typeface="Avenir Heavy"/>
              </a:rPr>
              <a:t/>
            </a:r>
            <a:br>
              <a:rPr lang="en-US" sz="5300" dirty="0">
                <a:latin typeface="Avenir Heavy"/>
                <a:cs typeface="Avenir Heavy"/>
              </a:rPr>
            </a:br>
            <a:r>
              <a:rPr lang="en-US" sz="5300" dirty="0">
                <a:latin typeface="Avenir Heavy"/>
                <a:cs typeface="Avenir Heavy"/>
              </a:rPr>
              <a:t>Studying Protein-Ligand Interactions</a:t>
            </a:r>
            <a:endParaRPr lang="en-US" sz="2200" dirty="0">
              <a:solidFill>
                <a:schemeClr val="tx1">
                  <a:lumMod val="50000"/>
                  <a:lumOff val="50000"/>
                </a:schemeClr>
              </a:solidFill>
              <a:latin typeface="Avenir Heavy"/>
              <a:cs typeface="Avenir Heavy"/>
            </a:endParaRPr>
          </a:p>
        </p:txBody>
      </p:sp>
      <p:sp>
        <p:nvSpPr>
          <p:cNvPr id="3" name="Subtitle 2"/>
          <p:cNvSpPr>
            <a:spLocks noGrp="1"/>
          </p:cNvSpPr>
          <p:nvPr>
            <p:ph type="subTitle" idx="1"/>
          </p:nvPr>
        </p:nvSpPr>
        <p:spPr>
          <a:xfrm>
            <a:off x="277835" y="5708315"/>
            <a:ext cx="8588328" cy="1087693"/>
          </a:xfrm>
        </p:spPr>
        <p:txBody>
          <a:bodyPr>
            <a:noAutofit/>
          </a:bodyPr>
          <a:lstStyle/>
          <a:p>
            <a:r>
              <a:rPr lang="en-US" sz="2000" dirty="0">
                <a:solidFill>
                  <a:schemeClr val="tx1">
                    <a:lumMod val="95000"/>
                    <a:lumOff val="5000"/>
                  </a:schemeClr>
                </a:solidFill>
                <a:latin typeface="Avenir Book" charset="0"/>
                <a:ea typeface="Avenir Book" charset="0"/>
                <a:cs typeface="Avenir Book" charset="0"/>
              </a:rPr>
              <a:t>L1 Intro to chemical biology: small molecules, probes, and screens</a:t>
            </a:r>
          </a:p>
          <a:p>
            <a:endParaRPr lang="en-US" sz="2000" dirty="0">
              <a:solidFill>
                <a:srgbClr val="000000"/>
              </a:solidFill>
              <a:latin typeface="Avenir Book"/>
              <a:cs typeface="Avenir Book"/>
            </a:endParaRPr>
          </a:p>
          <a:p>
            <a:r>
              <a:rPr lang="en-US" sz="1600" dirty="0">
                <a:solidFill>
                  <a:schemeClr val="tx1"/>
                </a:solidFill>
                <a:latin typeface="Avenir Book"/>
                <a:cs typeface="Avenir Book"/>
              </a:rPr>
              <a:t>November 7, 2019</a:t>
            </a:r>
          </a:p>
          <a:p>
            <a:endParaRPr lang="en-US" sz="2000" dirty="0">
              <a:solidFill>
                <a:srgbClr val="000000"/>
              </a:solidFill>
              <a:latin typeface="Avenir Book"/>
              <a:cs typeface="Avenir Book"/>
            </a:endParaRPr>
          </a:p>
        </p:txBody>
      </p:sp>
      <p:pic>
        <p:nvPicPr>
          <p:cNvPr id="5" name="Picture 4"/>
          <p:cNvPicPr>
            <a:picLocks noChangeAspect="1"/>
          </p:cNvPicPr>
          <p:nvPr/>
        </p:nvPicPr>
        <p:blipFill>
          <a:blip r:embed="rId3"/>
          <a:stretch>
            <a:fillRect/>
          </a:stretch>
        </p:blipFill>
        <p:spPr>
          <a:xfrm>
            <a:off x="1" y="3362452"/>
            <a:ext cx="3250692" cy="2148763"/>
          </a:xfrm>
          <a:prstGeom prst="rect">
            <a:avLst/>
          </a:prstGeom>
        </p:spPr>
      </p:pic>
      <p:pic>
        <p:nvPicPr>
          <p:cNvPr id="6" name="Picture 5"/>
          <p:cNvPicPr>
            <a:picLocks noChangeAspect="1"/>
          </p:cNvPicPr>
          <p:nvPr/>
        </p:nvPicPr>
        <p:blipFill>
          <a:blip r:embed="rId4"/>
          <a:stretch>
            <a:fillRect/>
          </a:stretch>
        </p:blipFill>
        <p:spPr>
          <a:xfrm>
            <a:off x="5893307" y="3362452"/>
            <a:ext cx="3250693" cy="2148763"/>
          </a:xfrm>
          <a:prstGeom prst="rect">
            <a:avLst/>
          </a:prstGeom>
        </p:spPr>
      </p:pic>
      <p:pic>
        <p:nvPicPr>
          <p:cNvPr id="8" name="Picture 7"/>
          <p:cNvPicPr>
            <a:picLocks noChangeAspect="1"/>
          </p:cNvPicPr>
          <p:nvPr/>
        </p:nvPicPr>
        <p:blipFill>
          <a:blip r:embed="rId5"/>
          <a:stretch>
            <a:fillRect/>
          </a:stretch>
        </p:blipFill>
        <p:spPr>
          <a:xfrm>
            <a:off x="3250693" y="3362452"/>
            <a:ext cx="2642614" cy="2148763"/>
          </a:xfrm>
          <a:prstGeom prst="rect">
            <a:avLst/>
          </a:prstGeom>
        </p:spPr>
      </p:pic>
      <p:cxnSp>
        <p:nvCxnSpPr>
          <p:cNvPr id="10" name="Straight Connector 9"/>
          <p:cNvCxnSpPr/>
          <p:nvPr/>
        </p:nvCxnSpPr>
        <p:spPr>
          <a:xfrm>
            <a:off x="1" y="3362452"/>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5511215"/>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839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Systems of interest to chemical biologists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8" name="TextBox 28"/>
          <p:cNvSpPr txBox="1">
            <a:spLocks noChangeArrowheads="1"/>
          </p:cNvSpPr>
          <p:nvPr/>
        </p:nvSpPr>
        <p:spPr bwMode="auto">
          <a:xfrm>
            <a:off x="4660823" y="3236537"/>
            <a:ext cx="420935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err="1">
                <a:solidFill>
                  <a:schemeClr val="bg1">
                    <a:lumMod val="50000"/>
                  </a:schemeClr>
                </a:solidFill>
                <a:latin typeface="Avenir Book" charset="0"/>
                <a:ea typeface="Avenir Book" charset="0"/>
                <a:cs typeface="Avenir Book" charset="0"/>
              </a:rPr>
              <a:t>glycobiology</a:t>
            </a:r>
            <a:endParaRPr lang="en-US" altLang="en-US" sz="1800" b="1" dirty="0">
              <a:solidFill>
                <a:schemeClr val="bg1">
                  <a:lumMod val="50000"/>
                </a:schemeClr>
              </a:solidFill>
              <a:latin typeface="Avenir Book" charset="0"/>
              <a:ea typeface="Avenir Book" charset="0"/>
              <a:cs typeface="Avenir Book" charset="0"/>
            </a:endParaRPr>
          </a:p>
          <a:p>
            <a:pPr algn="ctr"/>
            <a:r>
              <a:rPr lang="en-US" altLang="en-US" sz="1200" dirty="0" err="1">
                <a:solidFill>
                  <a:schemeClr val="bg1">
                    <a:lumMod val="50000"/>
                  </a:schemeClr>
                </a:solidFill>
                <a:latin typeface="Avenir Book" charset="0"/>
                <a:ea typeface="Avenir Book" charset="0"/>
                <a:cs typeface="Avenir Book" charset="0"/>
              </a:rPr>
              <a:t>Imperiali</a:t>
            </a:r>
            <a:r>
              <a:rPr lang="en-US" altLang="en-US" sz="1200" dirty="0">
                <a:solidFill>
                  <a:schemeClr val="bg1">
                    <a:lumMod val="50000"/>
                  </a:schemeClr>
                </a:solidFill>
                <a:latin typeface="Avenir Book" charset="0"/>
                <a:ea typeface="Avenir Book" charset="0"/>
                <a:cs typeface="Avenir Book" charset="0"/>
              </a:rPr>
              <a:t>, </a:t>
            </a:r>
            <a:r>
              <a:rPr lang="en-US" altLang="en-US" sz="1200" dirty="0" err="1">
                <a:solidFill>
                  <a:schemeClr val="bg1">
                    <a:lumMod val="50000"/>
                  </a:schemeClr>
                </a:solidFill>
                <a:latin typeface="Avenir Book" charset="0"/>
                <a:ea typeface="Avenir Book" charset="0"/>
                <a:cs typeface="Avenir Book" charset="0"/>
              </a:rPr>
              <a:t>Kiessling</a:t>
            </a:r>
            <a:r>
              <a:rPr lang="en-US" altLang="en-US" sz="1200" dirty="0">
                <a:solidFill>
                  <a:schemeClr val="bg1">
                    <a:lumMod val="50000"/>
                  </a:schemeClr>
                </a:solidFill>
                <a:latin typeface="Avenir Book" charset="0"/>
                <a:ea typeface="Avenir Book" charset="0"/>
                <a:cs typeface="Avenir Book" charset="0"/>
              </a:rPr>
              <a:t>, </a:t>
            </a:r>
            <a:r>
              <a:rPr lang="en-US" altLang="en-US" sz="1200" dirty="0" err="1">
                <a:solidFill>
                  <a:schemeClr val="bg1">
                    <a:lumMod val="50000"/>
                  </a:schemeClr>
                </a:solidFill>
                <a:latin typeface="Avenir Book" charset="0"/>
                <a:ea typeface="Avenir Book" charset="0"/>
                <a:cs typeface="Avenir Book" charset="0"/>
              </a:rPr>
              <a:t>Ribbeck</a:t>
            </a:r>
            <a:r>
              <a:rPr lang="en-US" altLang="en-US" sz="1200" dirty="0">
                <a:solidFill>
                  <a:schemeClr val="bg1">
                    <a:lumMod val="50000"/>
                  </a:schemeClr>
                </a:solidFill>
                <a:latin typeface="Avenir Book" charset="0"/>
                <a:ea typeface="Avenir Book" charset="0"/>
                <a:cs typeface="Avenir Book" charset="0"/>
              </a:rPr>
              <a:t>, </a:t>
            </a:r>
            <a:r>
              <a:rPr lang="en-US" altLang="en-US" sz="1200" dirty="0" err="1">
                <a:solidFill>
                  <a:schemeClr val="bg1">
                    <a:lumMod val="50000"/>
                  </a:schemeClr>
                </a:solidFill>
                <a:latin typeface="Avenir Book" charset="0"/>
                <a:ea typeface="Avenir Book" charset="0"/>
                <a:cs typeface="Avenir Book" charset="0"/>
              </a:rPr>
              <a:t>Sasisekharan</a:t>
            </a:r>
            <a:r>
              <a:rPr lang="en-US" altLang="en-US" sz="1200" dirty="0">
                <a:solidFill>
                  <a:schemeClr val="bg1">
                    <a:lumMod val="50000"/>
                  </a:schemeClr>
                </a:solidFill>
                <a:latin typeface="Avenir Book" charset="0"/>
                <a:ea typeface="Avenir Book" charset="0"/>
                <a:cs typeface="Avenir Book" charset="0"/>
              </a:rPr>
              <a:t>, Vander </a:t>
            </a:r>
            <a:r>
              <a:rPr lang="en-US" altLang="en-US" sz="1200" dirty="0" err="1">
                <a:solidFill>
                  <a:schemeClr val="bg1">
                    <a:lumMod val="50000"/>
                  </a:schemeClr>
                </a:solidFill>
                <a:latin typeface="Avenir Book" charset="0"/>
                <a:ea typeface="Avenir Book" charset="0"/>
                <a:cs typeface="Avenir Book" charset="0"/>
              </a:rPr>
              <a:t>Heiden</a:t>
            </a:r>
            <a:endParaRPr lang="en-US" altLang="en-US" sz="1200" dirty="0">
              <a:solidFill>
                <a:schemeClr val="bg1">
                  <a:lumMod val="50000"/>
                </a:schemeClr>
              </a:solidFill>
              <a:latin typeface="Avenir Book" charset="0"/>
              <a:ea typeface="Avenir Book" charset="0"/>
              <a:cs typeface="Avenir Book" charset="0"/>
            </a:endParaRPr>
          </a:p>
        </p:txBody>
      </p:sp>
      <p:pic>
        <p:nvPicPr>
          <p:cNvPr id="13" name="Picture 12"/>
          <p:cNvPicPr>
            <a:picLocks noChangeAspect="1"/>
          </p:cNvPicPr>
          <p:nvPr/>
        </p:nvPicPr>
        <p:blipFill>
          <a:blip r:embed="rId3"/>
          <a:stretch>
            <a:fillRect/>
          </a:stretch>
        </p:blipFill>
        <p:spPr>
          <a:xfrm>
            <a:off x="2980540" y="3923849"/>
            <a:ext cx="3034777" cy="2225103"/>
          </a:xfrm>
          <a:prstGeom prst="rect">
            <a:avLst/>
          </a:prstGeom>
        </p:spPr>
      </p:pic>
      <p:sp>
        <p:nvSpPr>
          <p:cNvPr id="15" name="TextBox 28"/>
          <p:cNvSpPr txBox="1">
            <a:spLocks noChangeArrowheads="1"/>
          </p:cNvSpPr>
          <p:nvPr/>
        </p:nvSpPr>
        <p:spPr bwMode="auto">
          <a:xfrm>
            <a:off x="413565" y="6221784"/>
            <a:ext cx="8323111"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a:latin typeface="Avenir Book" charset="0"/>
                <a:ea typeface="Avenir Book" charset="0"/>
                <a:cs typeface="Avenir Book" charset="0"/>
              </a:rPr>
              <a:t>stem cell biology and programming cell fate</a:t>
            </a:r>
          </a:p>
          <a:p>
            <a:pPr algn="ctr"/>
            <a:r>
              <a:rPr lang="en-US" altLang="en-US" sz="1100" dirty="0">
                <a:solidFill>
                  <a:srgbClr val="FF6666"/>
                </a:solidFill>
                <a:latin typeface="Avenir Book" charset="0"/>
                <a:ea typeface="Avenir Book" charset="0"/>
                <a:cs typeface="Avenir Book" charset="0"/>
              </a:rPr>
              <a:t>Boyer</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Collins</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Griffith</a:t>
            </a:r>
            <a:r>
              <a:rPr lang="en-US" altLang="en-US" sz="1100" dirty="0">
                <a:latin typeface="Avenir Book" charset="0"/>
                <a:ea typeface="Avenir Book" charset="0"/>
                <a:cs typeface="Avenir Book" charset="0"/>
              </a:rPr>
              <a:t>, </a:t>
            </a:r>
            <a:r>
              <a:rPr lang="en-US" altLang="en-US" sz="1100" dirty="0" err="1">
                <a:solidFill>
                  <a:srgbClr val="FF6666"/>
                </a:solidFill>
                <a:latin typeface="Avenir Book" charset="0"/>
                <a:ea typeface="Avenir Book" charset="0"/>
                <a:cs typeface="Avenir Book" charset="0"/>
              </a:rPr>
              <a:t>Guarente</a:t>
            </a:r>
            <a:r>
              <a:rPr lang="en-US" altLang="en-US" sz="1100" dirty="0">
                <a:latin typeface="Avenir Book" charset="0"/>
                <a:ea typeface="Avenir Book" charset="0"/>
                <a:cs typeface="Avenir Book" charset="0"/>
              </a:rPr>
              <a:t>, </a:t>
            </a:r>
            <a:r>
              <a:rPr lang="en-US" altLang="en-US" sz="1100" dirty="0" err="1">
                <a:solidFill>
                  <a:srgbClr val="FF6666"/>
                </a:solidFill>
                <a:latin typeface="Avenir Book" charset="0"/>
                <a:ea typeface="Avenir Book" charset="0"/>
                <a:cs typeface="Avenir Book" charset="0"/>
              </a:rPr>
              <a:t>Jaenisch</a:t>
            </a:r>
            <a:r>
              <a:rPr lang="en-US" altLang="en-US" sz="1100" dirty="0">
                <a:latin typeface="Avenir Book" charset="0"/>
                <a:ea typeface="Avenir Book" charset="0"/>
                <a:cs typeface="Avenir Book" charset="0"/>
              </a:rPr>
              <a:t>, </a:t>
            </a:r>
            <a:r>
              <a:rPr lang="en-US" altLang="en-US" sz="1100" dirty="0" err="1">
                <a:solidFill>
                  <a:srgbClr val="7030A0"/>
                </a:solidFill>
                <a:latin typeface="Avenir Book" charset="0"/>
                <a:ea typeface="Avenir Book" charset="0"/>
                <a:cs typeface="Avenir Book" charset="0"/>
              </a:rPr>
              <a:t>Kiessling</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Koehler</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Langer</a:t>
            </a:r>
            <a:r>
              <a:rPr lang="en-US" altLang="en-US" sz="1100" dirty="0">
                <a:latin typeface="Avenir Book" charset="0"/>
                <a:ea typeface="Avenir Book" charset="0"/>
                <a:cs typeface="Avenir Book" charset="0"/>
              </a:rPr>
              <a:t>, </a:t>
            </a:r>
            <a:r>
              <a:rPr lang="en-US" altLang="en-US" sz="1100" dirty="0" err="1">
                <a:solidFill>
                  <a:srgbClr val="7F9E3A"/>
                </a:solidFill>
                <a:latin typeface="Avenir Book" charset="0"/>
                <a:ea typeface="Avenir Book" charset="0"/>
                <a:cs typeface="Avenir Book" charset="0"/>
              </a:rPr>
              <a:t>Lauffenburger</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Lu</a:t>
            </a:r>
            <a:r>
              <a:rPr lang="en-US" altLang="en-US" sz="1100" dirty="0">
                <a:latin typeface="Avenir Book" charset="0"/>
                <a:ea typeface="Avenir Book" charset="0"/>
                <a:cs typeface="Avenir Book" charset="0"/>
              </a:rPr>
              <a:t>, </a:t>
            </a:r>
            <a:r>
              <a:rPr lang="en-US" altLang="en-US" sz="1100" dirty="0" err="1">
                <a:solidFill>
                  <a:srgbClr val="FF6666"/>
                </a:solidFill>
                <a:latin typeface="Avenir Book" charset="0"/>
                <a:ea typeface="Avenir Book" charset="0"/>
                <a:cs typeface="Avenir Book" charset="0"/>
              </a:rPr>
              <a:t>Lodish</a:t>
            </a:r>
            <a:r>
              <a:rPr lang="en-US" altLang="en-US" sz="1100" dirty="0">
                <a:latin typeface="Avenir Book" charset="0"/>
                <a:ea typeface="Avenir Book" charset="0"/>
                <a:cs typeface="Avenir Book" charset="0"/>
              </a:rPr>
              <a:t>, </a:t>
            </a:r>
            <a:r>
              <a:rPr lang="en-US" altLang="en-US" sz="1100" dirty="0">
                <a:solidFill>
                  <a:srgbClr val="FF6666"/>
                </a:solidFill>
                <a:latin typeface="Avenir Book" charset="0"/>
                <a:ea typeface="Avenir Book" charset="0"/>
                <a:cs typeface="Avenir Book" charset="0"/>
              </a:rPr>
              <a:t>Weinberg</a:t>
            </a:r>
            <a:r>
              <a:rPr lang="en-US" altLang="en-US" sz="1100" dirty="0">
                <a:latin typeface="Avenir Book" charset="0"/>
                <a:ea typeface="Avenir Book" charset="0"/>
                <a:cs typeface="Avenir Book" charset="0"/>
              </a:rPr>
              <a:t>, </a:t>
            </a:r>
            <a:r>
              <a:rPr lang="en-US" altLang="en-US" sz="1100" dirty="0">
                <a:solidFill>
                  <a:srgbClr val="7F9E3A"/>
                </a:solidFill>
                <a:latin typeface="Avenir Book" charset="0"/>
                <a:ea typeface="Avenir Book" charset="0"/>
                <a:cs typeface="Avenir Book" charset="0"/>
              </a:rPr>
              <a:t>Weiss</a:t>
            </a:r>
            <a:r>
              <a:rPr lang="en-US" altLang="en-US" sz="1100" dirty="0">
                <a:latin typeface="Avenir Book" charset="0"/>
                <a:ea typeface="Avenir Book" charset="0"/>
                <a:cs typeface="Avenir Book" charset="0"/>
              </a:rPr>
              <a:t>, </a:t>
            </a:r>
            <a:r>
              <a:rPr lang="en-US" altLang="en-US" sz="1100" dirty="0">
                <a:solidFill>
                  <a:srgbClr val="FF6666"/>
                </a:solidFill>
                <a:latin typeface="Avenir Book" charset="0"/>
                <a:ea typeface="Avenir Book" charset="0"/>
                <a:cs typeface="Avenir Book" charset="0"/>
              </a:rPr>
              <a:t>Yilmaz</a:t>
            </a:r>
            <a:r>
              <a:rPr lang="en-US" altLang="en-US" sz="1100" dirty="0">
                <a:latin typeface="Avenir Book" charset="0"/>
                <a:ea typeface="Avenir Book" charset="0"/>
                <a:cs typeface="Avenir Book" charset="0"/>
              </a:rPr>
              <a:t>, </a:t>
            </a:r>
            <a:r>
              <a:rPr lang="en-US" altLang="en-US" sz="1100" dirty="0">
                <a:solidFill>
                  <a:srgbClr val="FF6666"/>
                </a:solidFill>
                <a:latin typeface="Avenir Book" charset="0"/>
                <a:ea typeface="Avenir Book" charset="0"/>
                <a:cs typeface="Avenir Book" charset="0"/>
              </a:rPr>
              <a:t>Young</a:t>
            </a:r>
          </a:p>
        </p:txBody>
      </p:sp>
      <p:pic>
        <p:nvPicPr>
          <p:cNvPr id="12" name="Picture 11"/>
          <p:cNvPicPr>
            <a:picLocks noChangeAspect="1"/>
          </p:cNvPicPr>
          <p:nvPr/>
        </p:nvPicPr>
        <p:blipFill>
          <a:blip r:embed="rId4">
            <a:alphaModFix amt="35000"/>
          </a:blip>
          <a:stretch>
            <a:fillRect/>
          </a:stretch>
        </p:blipFill>
        <p:spPr>
          <a:xfrm>
            <a:off x="989626" y="1038449"/>
            <a:ext cx="2857500" cy="2133600"/>
          </a:xfrm>
          <a:prstGeom prst="rect">
            <a:avLst/>
          </a:prstGeom>
        </p:spPr>
      </p:pic>
      <p:pic>
        <p:nvPicPr>
          <p:cNvPr id="7" name="Picture 6"/>
          <p:cNvPicPr>
            <a:picLocks noChangeAspect="1"/>
          </p:cNvPicPr>
          <p:nvPr/>
        </p:nvPicPr>
        <p:blipFill>
          <a:blip r:embed="rId5">
            <a:alphaModFix amt="35000"/>
          </a:blip>
          <a:stretch>
            <a:fillRect/>
          </a:stretch>
        </p:blipFill>
        <p:spPr>
          <a:xfrm>
            <a:off x="4327712" y="1152749"/>
            <a:ext cx="4343400" cy="1905000"/>
          </a:xfrm>
          <a:prstGeom prst="rect">
            <a:avLst/>
          </a:prstGeom>
        </p:spPr>
      </p:pic>
      <p:sp>
        <p:nvSpPr>
          <p:cNvPr id="10" name="TextBox 28">
            <a:extLst>
              <a:ext uri="{FF2B5EF4-FFF2-40B4-BE49-F238E27FC236}">
                <a16:creationId xmlns:a16="http://schemas.microsoft.com/office/drawing/2014/main" xmlns="" id="{CB51319D-CC6B-CE43-BF0C-DEB3D24D0AE3}"/>
              </a:ext>
            </a:extLst>
          </p:cNvPr>
          <p:cNvSpPr txBox="1">
            <a:spLocks noChangeArrowheads="1"/>
          </p:cNvSpPr>
          <p:nvPr/>
        </p:nvSpPr>
        <p:spPr bwMode="auto">
          <a:xfrm>
            <a:off x="772254" y="3254985"/>
            <a:ext cx="32922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a:solidFill>
                  <a:schemeClr val="bg2"/>
                </a:solidFill>
                <a:latin typeface="Avenir Book" charset="0"/>
                <a:ea typeface="Avenir Book" charset="0"/>
                <a:cs typeface="Avenir Book" charset="0"/>
              </a:rPr>
              <a:t>quantitative proteomics</a:t>
            </a:r>
          </a:p>
          <a:p>
            <a:pPr algn="ctr"/>
            <a:r>
              <a:rPr lang="en-US" altLang="en-US" sz="1200" dirty="0" err="1">
                <a:solidFill>
                  <a:schemeClr val="bg2"/>
                </a:solidFill>
                <a:latin typeface="Avenir Book" charset="0"/>
                <a:ea typeface="Avenir Book" charset="0"/>
                <a:cs typeface="Avenir Book" charset="0"/>
              </a:rPr>
              <a:t>Dedon</a:t>
            </a:r>
            <a:r>
              <a:rPr lang="en-US" altLang="en-US" sz="1200" dirty="0">
                <a:solidFill>
                  <a:schemeClr val="bg2"/>
                </a:solidFill>
                <a:latin typeface="Avenir Book" charset="0"/>
                <a:ea typeface="Avenir Book" charset="0"/>
                <a:cs typeface="Avenir Book" charset="0"/>
              </a:rPr>
              <a:t>, Fraenkel, Hynes, Koehler, White </a:t>
            </a:r>
            <a:r>
              <a:rPr lang="en-US" altLang="en-US" sz="1200" dirty="0" err="1">
                <a:solidFill>
                  <a:schemeClr val="bg2"/>
                </a:solidFill>
                <a:latin typeface="Avenir Book" charset="0"/>
                <a:ea typeface="Avenir Book" charset="0"/>
                <a:cs typeface="Avenir Book" charset="0"/>
              </a:rPr>
              <a:t>Yaffe</a:t>
            </a:r>
            <a:endParaRPr lang="en-US" altLang="en-US" sz="1200" dirty="0">
              <a:solidFill>
                <a:schemeClr val="bg2"/>
              </a:solidFill>
              <a:latin typeface="Avenir Book" charset="0"/>
              <a:ea typeface="Avenir Book" charset="0"/>
              <a:cs typeface="Avenir Book" charset="0"/>
            </a:endParaRPr>
          </a:p>
        </p:txBody>
      </p:sp>
      <p:sp>
        <p:nvSpPr>
          <p:cNvPr id="17" name="Rectangle 16">
            <a:extLst>
              <a:ext uri="{FF2B5EF4-FFF2-40B4-BE49-F238E27FC236}">
                <a16:creationId xmlns:a16="http://schemas.microsoft.com/office/drawing/2014/main" xmlns="" id="{AB37E97D-0603-3545-A28B-80C9C284F5EE}"/>
              </a:ext>
            </a:extLst>
          </p:cNvPr>
          <p:cNvSpPr/>
          <p:nvPr/>
        </p:nvSpPr>
        <p:spPr bwMode="auto">
          <a:xfrm>
            <a:off x="282388" y="4134971"/>
            <a:ext cx="194983" cy="188258"/>
          </a:xfrm>
          <a:prstGeom prst="rect">
            <a:avLst/>
          </a:prstGeom>
          <a:solidFill>
            <a:srgbClr val="7F9E3A"/>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TextBox 28">
            <a:extLst>
              <a:ext uri="{FF2B5EF4-FFF2-40B4-BE49-F238E27FC236}">
                <a16:creationId xmlns:a16="http://schemas.microsoft.com/office/drawing/2014/main" xmlns="" id="{445BE48F-4B89-0C41-8999-2C92EA0F66CE}"/>
              </a:ext>
            </a:extLst>
          </p:cNvPr>
          <p:cNvSpPr txBox="1">
            <a:spLocks noChangeArrowheads="1"/>
          </p:cNvSpPr>
          <p:nvPr/>
        </p:nvSpPr>
        <p:spPr bwMode="auto">
          <a:xfrm>
            <a:off x="477371" y="4101450"/>
            <a:ext cx="15183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F9E3A"/>
                </a:solidFill>
                <a:latin typeface="Avenir Book" charset="0"/>
                <a:ea typeface="Avenir Book" charset="0"/>
                <a:cs typeface="Avenir Book" charset="0"/>
              </a:rPr>
              <a:t>BE Dept/Course 20</a:t>
            </a:r>
          </a:p>
        </p:txBody>
      </p:sp>
      <p:sp>
        <p:nvSpPr>
          <p:cNvPr id="19" name="Rectangle 18">
            <a:extLst>
              <a:ext uri="{FF2B5EF4-FFF2-40B4-BE49-F238E27FC236}">
                <a16:creationId xmlns:a16="http://schemas.microsoft.com/office/drawing/2014/main" xmlns="" id="{5DC51C06-59B5-4841-BEC0-7648ADACF6D1}"/>
              </a:ext>
            </a:extLst>
          </p:cNvPr>
          <p:cNvSpPr/>
          <p:nvPr/>
        </p:nvSpPr>
        <p:spPr bwMode="auto">
          <a:xfrm>
            <a:off x="282388" y="4455769"/>
            <a:ext cx="194983" cy="188258"/>
          </a:xfrm>
          <a:prstGeom prst="rect">
            <a:avLst/>
          </a:prstGeom>
          <a:solidFill>
            <a:srgbClr val="FF6666"/>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20" name="TextBox 28">
            <a:extLst>
              <a:ext uri="{FF2B5EF4-FFF2-40B4-BE49-F238E27FC236}">
                <a16:creationId xmlns:a16="http://schemas.microsoft.com/office/drawing/2014/main" xmlns="" id="{5520A716-F633-0F4B-B87B-F4F96583C337}"/>
              </a:ext>
            </a:extLst>
          </p:cNvPr>
          <p:cNvSpPr txBox="1">
            <a:spLocks noChangeArrowheads="1"/>
          </p:cNvSpPr>
          <p:nvPr/>
        </p:nvSpPr>
        <p:spPr bwMode="auto">
          <a:xfrm>
            <a:off x="477371" y="4421951"/>
            <a:ext cx="147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FF6666"/>
                </a:solidFill>
                <a:latin typeface="Avenir Book" charset="0"/>
                <a:ea typeface="Avenir Book" charset="0"/>
                <a:cs typeface="Avenir Book" charset="0"/>
              </a:rPr>
              <a:t>Bio Dept/Course 7</a:t>
            </a:r>
          </a:p>
        </p:txBody>
      </p:sp>
      <p:sp>
        <p:nvSpPr>
          <p:cNvPr id="21" name="Rectangle 20">
            <a:extLst>
              <a:ext uri="{FF2B5EF4-FFF2-40B4-BE49-F238E27FC236}">
                <a16:creationId xmlns:a16="http://schemas.microsoft.com/office/drawing/2014/main" xmlns="" id="{E4CE9E09-493A-FA4C-B47A-BCDC493B3D43}"/>
              </a:ext>
            </a:extLst>
          </p:cNvPr>
          <p:cNvSpPr/>
          <p:nvPr/>
        </p:nvSpPr>
        <p:spPr bwMode="auto">
          <a:xfrm>
            <a:off x="282388" y="4766586"/>
            <a:ext cx="194983" cy="188258"/>
          </a:xfrm>
          <a:prstGeom prst="rect">
            <a:avLst/>
          </a:prstGeom>
          <a:solidFill>
            <a:srgbClr val="7030A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22" name="TextBox 28">
            <a:extLst>
              <a:ext uri="{FF2B5EF4-FFF2-40B4-BE49-F238E27FC236}">
                <a16:creationId xmlns:a16="http://schemas.microsoft.com/office/drawing/2014/main" xmlns="" id="{9143A5B9-75B6-6A43-8A9B-26124F819F8C}"/>
              </a:ext>
            </a:extLst>
          </p:cNvPr>
          <p:cNvSpPr txBox="1">
            <a:spLocks noChangeArrowheads="1"/>
          </p:cNvSpPr>
          <p:nvPr/>
        </p:nvSpPr>
        <p:spPr bwMode="auto">
          <a:xfrm>
            <a:off x="477371" y="4732768"/>
            <a:ext cx="1656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030A0"/>
                </a:solidFill>
                <a:latin typeface="Avenir Book" charset="0"/>
                <a:ea typeface="Avenir Book" charset="0"/>
                <a:cs typeface="Avenir Book" charset="0"/>
              </a:rPr>
              <a:t>Chem Dept/Course 5</a:t>
            </a:r>
          </a:p>
        </p:txBody>
      </p:sp>
      <p:sp>
        <p:nvSpPr>
          <p:cNvPr id="24" name="TextBox 6">
            <a:extLst>
              <a:ext uri="{FF2B5EF4-FFF2-40B4-BE49-F238E27FC236}">
                <a16:creationId xmlns:a16="http://schemas.microsoft.com/office/drawing/2014/main" xmlns="" id="{4B93265B-5E28-3744-8E20-749B7383E9BD}"/>
              </a:ext>
            </a:extLst>
          </p:cNvPr>
          <p:cNvSpPr txBox="1">
            <a:spLocks noChangeArrowheads="1"/>
          </p:cNvSpPr>
          <p:nvPr/>
        </p:nvSpPr>
        <p:spPr bwMode="auto">
          <a:xfrm>
            <a:off x="6427522" y="4504922"/>
            <a:ext cx="2442659" cy="1200329"/>
          </a:xfrm>
          <a:prstGeom prst="rect">
            <a:avLst/>
          </a:prstGeom>
          <a:solidFill>
            <a:schemeClr val="bg2">
              <a:lumMod val="20000"/>
              <a:lumOff val="80000"/>
            </a:schemeClr>
          </a:solidFill>
          <a:ln>
            <a:solidFill>
              <a:schemeClr val="bg2">
                <a:lumMod val="75000"/>
              </a:schemeClr>
            </a:solidFill>
          </a:ln>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dirty="0">
                <a:solidFill>
                  <a:schemeClr val="tx1"/>
                </a:solidFill>
                <a:latin typeface="Avenir Book" charset="0"/>
                <a:ea typeface="Avenir Book" charset="0"/>
                <a:cs typeface="Avenir Book" charset="0"/>
              </a:rPr>
              <a:t>Often involves using chemicals to perturb signaling systems that govern cell state</a:t>
            </a:r>
          </a:p>
        </p:txBody>
      </p:sp>
    </p:spTree>
    <p:extLst>
      <p:ext uri="{BB962C8B-B14F-4D97-AF65-F5344CB8AC3E}">
        <p14:creationId xmlns:p14="http://schemas.microsoft.com/office/powerpoint/2010/main" val="406784060"/>
      </p:ext>
    </p:extLst>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accent5">
                    <a:lumMod val="75000"/>
                  </a:schemeClr>
                </a:solidFill>
                <a:latin typeface="Avenir Book" charset="0"/>
                <a:ea typeface="Avenir Book" charset="0"/>
                <a:cs typeface="Avenir Book" charset="0"/>
              </a:rPr>
              <a:t>Chemical probes </a:t>
            </a:r>
            <a:r>
              <a:rPr lang="en-US" altLang="en-US" sz="2800" dirty="0">
                <a:latin typeface="Avenir Book" charset="0"/>
                <a:ea typeface="Avenir Book" charset="0"/>
                <a:cs typeface="Avenir Book" charset="0"/>
              </a:rPr>
              <a:t>of disease biology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stretch>
            <a:fillRect/>
          </a:stretch>
        </p:blipFill>
        <p:spPr>
          <a:xfrm>
            <a:off x="1054159" y="1194016"/>
            <a:ext cx="7046652" cy="2815480"/>
          </a:xfrm>
          <a:prstGeom prst="rect">
            <a:avLst/>
          </a:prstGeom>
        </p:spPr>
      </p:pic>
      <p:sp>
        <p:nvSpPr>
          <p:cNvPr id="5" name="TextBox 4"/>
          <p:cNvSpPr txBox="1"/>
          <p:nvPr/>
        </p:nvSpPr>
        <p:spPr>
          <a:xfrm>
            <a:off x="975927" y="4143595"/>
            <a:ext cx="1723997" cy="461665"/>
          </a:xfrm>
          <a:prstGeom prst="rect">
            <a:avLst/>
          </a:prstGeom>
          <a:noFill/>
        </p:spPr>
        <p:txBody>
          <a:bodyPr wrap="none" rtlCol="0">
            <a:spAutoFit/>
          </a:bodyPr>
          <a:lstStyle/>
          <a:p>
            <a:pPr algn="ctr"/>
            <a:r>
              <a:rPr lang="en-US" sz="1200" dirty="0">
                <a:latin typeface="Avenir Book" charset="0"/>
                <a:ea typeface="Avenir Book" charset="0"/>
                <a:cs typeface="Avenir Book" charset="0"/>
              </a:rPr>
              <a:t>patient samples reveal</a:t>
            </a:r>
          </a:p>
          <a:p>
            <a:pPr algn="ctr"/>
            <a:r>
              <a:rPr lang="en-US" sz="1200" dirty="0">
                <a:latin typeface="Avenir Book" charset="0"/>
                <a:ea typeface="Avenir Book" charset="0"/>
                <a:cs typeface="Avenir Book" charset="0"/>
              </a:rPr>
              <a:t>list of disease genes</a:t>
            </a:r>
          </a:p>
        </p:txBody>
      </p:sp>
      <p:sp>
        <p:nvSpPr>
          <p:cNvPr id="6" name="TextBox 5"/>
          <p:cNvSpPr txBox="1"/>
          <p:nvPr/>
        </p:nvSpPr>
        <p:spPr>
          <a:xfrm>
            <a:off x="6356606" y="4143595"/>
            <a:ext cx="1885453" cy="646331"/>
          </a:xfrm>
          <a:prstGeom prst="rect">
            <a:avLst/>
          </a:prstGeom>
          <a:noFill/>
        </p:spPr>
        <p:txBody>
          <a:bodyPr wrap="none" rtlCol="0">
            <a:spAutoFit/>
          </a:bodyPr>
          <a:lstStyle/>
          <a:p>
            <a:pPr algn="ctr"/>
            <a:r>
              <a:rPr lang="en-US" sz="1200" dirty="0">
                <a:latin typeface="Avenir Book" charset="0"/>
                <a:ea typeface="Avenir Book" charset="0"/>
                <a:cs typeface="Avenir Book" charset="0"/>
              </a:rPr>
              <a:t>discover small molecules</a:t>
            </a:r>
          </a:p>
          <a:p>
            <a:pPr algn="ctr"/>
            <a:r>
              <a:rPr lang="en-US" sz="1200" dirty="0">
                <a:latin typeface="Avenir Book" charset="0"/>
                <a:ea typeface="Avenir Book" charset="0"/>
                <a:cs typeface="Avenir Book" charset="0"/>
              </a:rPr>
              <a:t>that reverse the</a:t>
            </a:r>
          </a:p>
          <a:p>
            <a:pPr algn="ctr"/>
            <a:r>
              <a:rPr lang="en-US" sz="1200" dirty="0">
                <a:latin typeface="Avenir Book" charset="0"/>
                <a:ea typeface="Avenir Book" charset="0"/>
                <a:cs typeface="Avenir Book" charset="0"/>
              </a:rPr>
              <a:t>impact of disease genes</a:t>
            </a:r>
          </a:p>
        </p:txBody>
      </p:sp>
      <p:sp>
        <p:nvSpPr>
          <p:cNvPr id="7" name="TextBox 6"/>
          <p:cNvSpPr txBox="1"/>
          <p:nvPr/>
        </p:nvSpPr>
        <p:spPr>
          <a:xfrm>
            <a:off x="3516262" y="4142323"/>
            <a:ext cx="2111475" cy="461665"/>
          </a:xfrm>
          <a:prstGeom prst="rect">
            <a:avLst/>
          </a:prstGeom>
          <a:noFill/>
        </p:spPr>
        <p:txBody>
          <a:bodyPr wrap="none" rtlCol="0">
            <a:spAutoFit/>
          </a:bodyPr>
          <a:lstStyle/>
          <a:p>
            <a:pPr algn="ctr"/>
            <a:r>
              <a:rPr lang="en-US" sz="1200" dirty="0">
                <a:latin typeface="Avenir Book" charset="0"/>
                <a:ea typeface="Avenir Book" charset="0"/>
                <a:cs typeface="Avenir Book" charset="0"/>
              </a:rPr>
              <a:t>physiologic settings to test</a:t>
            </a:r>
          </a:p>
          <a:p>
            <a:pPr algn="ctr"/>
            <a:r>
              <a:rPr lang="en-US" sz="1200" dirty="0">
                <a:latin typeface="Avenir Book" charset="0"/>
                <a:ea typeface="Avenir Book" charset="0"/>
                <a:cs typeface="Avenir Book" charset="0"/>
              </a:rPr>
              <a:t>the impact of disease genes</a:t>
            </a:r>
          </a:p>
        </p:txBody>
      </p:sp>
      <p:sp>
        <p:nvSpPr>
          <p:cNvPr id="9" name="Rectangle 8"/>
          <p:cNvSpPr/>
          <p:nvPr/>
        </p:nvSpPr>
        <p:spPr>
          <a:xfrm>
            <a:off x="-1" y="5263787"/>
            <a:ext cx="9144000" cy="584775"/>
          </a:xfrm>
          <a:prstGeom prst="rect">
            <a:avLst/>
          </a:prstGeom>
        </p:spPr>
        <p:txBody>
          <a:bodyPr wrap="square">
            <a:spAutoFit/>
          </a:bodyPr>
          <a:lstStyle/>
          <a:p>
            <a:pPr algn="ctr"/>
            <a:r>
              <a:rPr lang="en-US" sz="1600" b="1" dirty="0">
                <a:latin typeface="Avenir Book" charset="0"/>
                <a:ea typeface="Avenir Book" charset="0"/>
                <a:cs typeface="Avenir Book" charset="0"/>
              </a:rPr>
              <a:t>Approach:</a:t>
            </a:r>
            <a:r>
              <a:rPr lang="en-US" sz="1600" baseline="30000" dirty="0">
                <a:latin typeface="Avenir Book" charset="0"/>
                <a:ea typeface="Avenir Book" charset="0"/>
                <a:cs typeface="Avenir Book" charset="0"/>
              </a:rPr>
              <a:t>  </a:t>
            </a:r>
            <a:r>
              <a:rPr lang="en-US" sz="1600" dirty="0">
                <a:latin typeface="Avenir Book" charset="0"/>
                <a:ea typeface="Avenir Book" charset="0"/>
                <a:cs typeface="Avenir Book" charset="0"/>
              </a:rPr>
              <a:t>use small molecules to </a:t>
            </a:r>
            <a:r>
              <a:rPr lang="en-US" sz="1600" dirty="0">
                <a:solidFill>
                  <a:schemeClr val="accent5">
                    <a:lumMod val="75000"/>
                  </a:schemeClr>
                </a:solidFill>
                <a:latin typeface="Avenir Book" charset="0"/>
                <a:ea typeface="Avenir Book" charset="0"/>
                <a:cs typeface="Avenir Book" charset="0"/>
              </a:rPr>
              <a:t>test emerging concepts in </a:t>
            </a:r>
          </a:p>
          <a:p>
            <a:pPr algn="ctr"/>
            <a:r>
              <a:rPr lang="en-US" sz="1600" dirty="0">
                <a:solidFill>
                  <a:schemeClr val="accent5">
                    <a:lumMod val="75000"/>
                  </a:schemeClr>
                </a:solidFill>
                <a:latin typeface="Avenir Book" charset="0"/>
                <a:ea typeface="Avenir Book" charset="0"/>
                <a:cs typeface="Avenir Book" charset="0"/>
              </a:rPr>
              <a:t>human disease</a:t>
            </a:r>
            <a:r>
              <a:rPr lang="en-US" sz="1600" dirty="0">
                <a:latin typeface="Avenir Book" charset="0"/>
                <a:ea typeface="Avenir Book" charset="0"/>
                <a:cs typeface="Avenir Book" charset="0"/>
              </a:rPr>
              <a:t> in physiologically relevant settings</a:t>
            </a:r>
          </a:p>
        </p:txBody>
      </p:sp>
      <p:sp>
        <p:nvSpPr>
          <p:cNvPr id="10" name="Rectangle 9"/>
          <p:cNvSpPr/>
          <p:nvPr/>
        </p:nvSpPr>
        <p:spPr>
          <a:xfrm>
            <a:off x="0" y="6034500"/>
            <a:ext cx="9144000" cy="584775"/>
          </a:xfrm>
          <a:prstGeom prst="rect">
            <a:avLst/>
          </a:prstGeom>
        </p:spPr>
        <p:txBody>
          <a:bodyPr wrap="square">
            <a:spAutoFit/>
          </a:bodyPr>
          <a:lstStyle/>
          <a:p>
            <a:pPr algn="ctr"/>
            <a:r>
              <a:rPr lang="en-US" sz="1600" b="1" dirty="0">
                <a:latin typeface="Avenir Book" charset="0"/>
                <a:ea typeface="Avenir Book" charset="0"/>
                <a:cs typeface="Avenir Book" charset="0"/>
              </a:rPr>
              <a:t>Output: </a:t>
            </a:r>
            <a:r>
              <a:rPr lang="en-US" sz="1600" dirty="0">
                <a:latin typeface="Avenir Book" charset="0"/>
                <a:ea typeface="Avenir Book" charset="0"/>
                <a:cs typeface="Avenir Book" charset="0"/>
              </a:rPr>
              <a:t>validated small-molecule probe to </a:t>
            </a:r>
            <a:r>
              <a:rPr lang="en-US" sz="1600" dirty="0">
                <a:solidFill>
                  <a:schemeClr val="accent5">
                    <a:lumMod val="75000"/>
                  </a:schemeClr>
                </a:solidFill>
                <a:latin typeface="Avenir Book" charset="0"/>
                <a:ea typeface="Avenir Book" charset="0"/>
                <a:cs typeface="Avenir Book" charset="0"/>
              </a:rPr>
              <a:t>facilitate human </a:t>
            </a:r>
          </a:p>
          <a:p>
            <a:pPr algn="ctr"/>
            <a:r>
              <a:rPr lang="en-US" sz="1600" dirty="0">
                <a:solidFill>
                  <a:schemeClr val="accent5">
                    <a:lumMod val="75000"/>
                  </a:schemeClr>
                </a:solidFill>
                <a:latin typeface="Avenir Book" charset="0"/>
                <a:ea typeface="Avenir Book" charset="0"/>
                <a:cs typeface="Avenir Book" charset="0"/>
              </a:rPr>
              <a:t>clinical development</a:t>
            </a:r>
            <a:r>
              <a:rPr lang="en-US" sz="1600" dirty="0">
                <a:latin typeface="Avenir Book" charset="0"/>
                <a:ea typeface="Avenir Book" charset="0"/>
                <a:cs typeface="Avenir Book" charset="0"/>
              </a:rPr>
              <a:t> or </a:t>
            </a:r>
            <a:r>
              <a:rPr lang="en-US" sz="1600" dirty="0">
                <a:solidFill>
                  <a:schemeClr val="accent5">
                    <a:lumMod val="75000"/>
                  </a:schemeClr>
                </a:solidFill>
                <a:latin typeface="Avenir Book" charset="0"/>
                <a:ea typeface="Avenir Book" charset="0"/>
                <a:cs typeface="Avenir Book" charset="0"/>
              </a:rPr>
              <a:t>diagnostic </a:t>
            </a:r>
            <a:r>
              <a:rPr lang="en-US" sz="1600" dirty="0">
                <a:latin typeface="Avenir Book" charset="0"/>
                <a:ea typeface="Avenir Book" charset="0"/>
                <a:cs typeface="Avenir Book" charset="0"/>
              </a:rPr>
              <a:t>applications</a:t>
            </a:r>
          </a:p>
        </p:txBody>
      </p:sp>
    </p:spTree>
    <p:extLst>
      <p:ext uri="{BB962C8B-B14F-4D97-AF65-F5344CB8AC3E}">
        <p14:creationId xmlns:p14="http://schemas.microsoft.com/office/powerpoint/2010/main" val="873577309"/>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320568" y="581382"/>
            <a:ext cx="4708307"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200" dirty="0">
              <a:latin typeface="Avenir Book" charset="0"/>
              <a:ea typeface="Avenir Book" charset="0"/>
              <a:cs typeface="Avenir Book" charset="0"/>
            </a:endParaRPr>
          </a:p>
          <a:p>
            <a:pPr algn="ctr"/>
            <a:r>
              <a:rPr lang="en-US" altLang="en-US" sz="2200" dirty="0">
                <a:latin typeface="Avenir Book" charset="0"/>
                <a:ea typeface="Avenir Book" charset="0"/>
                <a:cs typeface="Avenir Book" charset="0"/>
              </a:rPr>
              <a:t>Chemical tools &amp; methods </a:t>
            </a:r>
          </a:p>
          <a:p>
            <a:pPr algn="ctr"/>
            <a:r>
              <a:rPr lang="en-US" altLang="en-US" sz="2200" dirty="0">
                <a:latin typeface="Avenir Book" charset="0"/>
                <a:ea typeface="Avenir Book" charset="0"/>
                <a:cs typeface="Avenir Book" charset="0"/>
              </a:rPr>
              <a:t>are a vital aspect of </a:t>
            </a:r>
          </a:p>
          <a:p>
            <a:pPr algn="ctr"/>
            <a:r>
              <a:rPr lang="en-US" altLang="en-US" sz="2200" dirty="0">
                <a:latin typeface="Avenir Book" charset="0"/>
                <a:ea typeface="Avenir Book" charset="0"/>
                <a:cs typeface="Avenir Book" charset="0"/>
              </a:rPr>
              <a:t>MIT </a:t>
            </a:r>
            <a:r>
              <a:rPr lang="en-US" altLang="en-US" sz="2200" dirty="0">
                <a:solidFill>
                  <a:schemeClr val="tx1"/>
                </a:solidFill>
                <a:latin typeface="Avenir Book" charset="0"/>
                <a:ea typeface="Avenir Book" charset="0"/>
                <a:cs typeface="Avenir Book" charset="0"/>
                <a:sym typeface="Arial Italic" charset="0"/>
              </a:rPr>
              <a:t>BE Research Programs</a:t>
            </a:r>
          </a:p>
          <a:p>
            <a:pPr algn="ctr"/>
            <a:endParaRPr lang="en-US" altLang="en-US" sz="1800" i="1" dirty="0">
              <a:solidFill>
                <a:schemeClr val="tx1"/>
              </a:solidFill>
              <a:latin typeface="Avenir Book" charset="0"/>
              <a:ea typeface="Avenir Book" charset="0"/>
              <a:cs typeface="Avenir Book" charset="0"/>
              <a:sym typeface="Arial Italic" charset="0"/>
            </a:endParaRPr>
          </a:p>
          <a:p>
            <a:pPr algn="ctr"/>
            <a:endParaRPr lang="en-US" altLang="en-US" sz="1800" i="1" dirty="0">
              <a:solidFill>
                <a:schemeClr val="tx1"/>
              </a:solidFill>
              <a:latin typeface="Avenir Book" charset="0"/>
              <a:ea typeface="Avenir Book" charset="0"/>
              <a:cs typeface="Avenir Book" charset="0"/>
              <a:sym typeface="Arial Italic" charset="0"/>
            </a:endParaRPr>
          </a:p>
          <a:p>
            <a:pPr algn="ctr"/>
            <a:r>
              <a:rPr lang="en-US" altLang="en-US" sz="2800" b="1" dirty="0">
                <a:solidFill>
                  <a:srgbClr val="7F9E3A"/>
                </a:solidFill>
                <a:latin typeface="Avenir Book" charset="0"/>
                <a:ea typeface="Avenir Book" charset="0"/>
                <a:cs typeface="Avenir Book" charset="0"/>
                <a:sym typeface="Arial Italic" charset="0"/>
              </a:rPr>
              <a:t>Measure</a:t>
            </a:r>
          </a:p>
          <a:p>
            <a:pPr algn="ctr"/>
            <a:r>
              <a:rPr lang="en-US" altLang="en-US" sz="2800" b="1" dirty="0">
                <a:solidFill>
                  <a:srgbClr val="7F9E3A"/>
                </a:solidFill>
                <a:latin typeface="Avenir Book" charset="0"/>
                <a:ea typeface="Avenir Book" charset="0"/>
                <a:cs typeface="Avenir Book" charset="0"/>
                <a:sym typeface="Arial Italic" charset="0"/>
              </a:rPr>
              <a:t>Model</a:t>
            </a:r>
          </a:p>
          <a:p>
            <a:pPr algn="ctr"/>
            <a:r>
              <a:rPr lang="en-US" altLang="en-US" sz="2800" b="1" dirty="0">
                <a:solidFill>
                  <a:srgbClr val="7F9E3A"/>
                </a:solidFill>
                <a:latin typeface="Avenir Book" charset="0"/>
                <a:ea typeface="Avenir Book" charset="0"/>
                <a:cs typeface="Avenir Book" charset="0"/>
                <a:sym typeface="Arial Italic" charset="0"/>
              </a:rPr>
              <a:t>Manipulate</a:t>
            </a:r>
          </a:p>
          <a:p>
            <a:pPr algn="ctr"/>
            <a:r>
              <a:rPr lang="en-US" altLang="en-US" sz="2800" b="1" dirty="0">
                <a:solidFill>
                  <a:srgbClr val="7F9E3A"/>
                </a:solidFill>
                <a:latin typeface="Avenir Book" charset="0"/>
                <a:ea typeface="Avenir Book" charset="0"/>
                <a:cs typeface="Avenir Book" charset="0"/>
                <a:sym typeface="Arial Italic" charset="0"/>
              </a:rPr>
              <a:t>Make</a:t>
            </a:r>
          </a:p>
          <a:p>
            <a:pPr algn="ctr"/>
            <a:endParaRPr lang="en-US" altLang="en-US" sz="2800" b="1" dirty="0">
              <a:solidFill>
                <a:srgbClr val="7F9E3A"/>
              </a:solidFill>
              <a:latin typeface="Avenir Book" charset="0"/>
              <a:ea typeface="Avenir Book" charset="0"/>
              <a:cs typeface="Avenir Book" charset="0"/>
              <a:sym typeface="Arial Italic" charset="0"/>
            </a:endParaRPr>
          </a:p>
          <a:p>
            <a:pPr algn="ctr"/>
            <a:r>
              <a:rPr lang="en-US" altLang="en-US" sz="1600" b="1" dirty="0">
                <a:solidFill>
                  <a:schemeClr val="bg2">
                    <a:lumMod val="75000"/>
                  </a:schemeClr>
                </a:solidFill>
                <a:latin typeface="Avenir Book" charset="0"/>
                <a:ea typeface="Avenir Book" charset="0"/>
                <a:cs typeface="Avenir Book" charset="0"/>
                <a:sym typeface="Arial Italic" charset="0"/>
              </a:rPr>
              <a:t>Imaging, Biomaterials, Bio-factories</a:t>
            </a:r>
          </a:p>
        </p:txBody>
      </p:sp>
      <p:pic>
        <p:nvPicPr>
          <p:cNvPr id="7" name="Picture 6"/>
          <p:cNvPicPr>
            <a:picLocks noChangeAspect="1"/>
          </p:cNvPicPr>
          <p:nvPr/>
        </p:nvPicPr>
        <p:blipFill>
          <a:blip r:embed="rId3"/>
          <a:stretch>
            <a:fillRect/>
          </a:stretch>
        </p:blipFill>
        <p:spPr>
          <a:xfrm>
            <a:off x="3973205" y="-214589"/>
            <a:ext cx="5134939" cy="7181734"/>
          </a:xfrm>
          <a:prstGeom prst="rect">
            <a:avLst/>
          </a:prstGeom>
        </p:spPr>
      </p:pic>
      <p:pic>
        <p:nvPicPr>
          <p:cNvPr id="10" name="Picture 9"/>
          <p:cNvPicPr>
            <a:picLocks noChangeAspect="1"/>
          </p:cNvPicPr>
          <p:nvPr/>
        </p:nvPicPr>
        <p:blipFill>
          <a:blip r:embed="rId4"/>
          <a:stretch>
            <a:fillRect/>
          </a:stretch>
        </p:blipFill>
        <p:spPr>
          <a:xfrm>
            <a:off x="1379823" y="5490213"/>
            <a:ext cx="1421110" cy="493038"/>
          </a:xfrm>
          <a:prstGeom prst="rect">
            <a:avLst/>
          </a:prstGeom>
        </p:spPr>
      </p:pic>
      <p:pic>
        <p:nvPicPr>
          <p:cNvPr id="11" name="Picture 10"/>
          <p:cNvPicPr>
            <a:picLocks noChangeAspect="1"/>
          </p:cNvPicPr>
          <p:nvPr/>
        </p:nvPicPr>
        <p:blipFill>
          <a:blip r:embed="rId5"/>
          <a:stretch>
            <a:fillRect/>
          </a:stretch>
        </p:blipFill>
        <p:spPr>
          <a:xfrm>
            <a:off x="964434" y="6106732"/>
            <a:ext cx="2252508" cy="522040"/>
          </a:xfrm>
          <a:prstGeom prst="rect">
            <a:avLst/>
          </a:prstGeom>
        </p:spPr>
      </p:pic>
    </p:spTree>
    <p:extLst>
      <p:ext uri="{BB962C8B-B14F-4D97-AF65-F5344CB8AC3E}">
        <p14:creationId xmlns:p14="http://schemas.microsoft.com/office/powerpoint/2010/main" val="639536698"/>
      </p:ext>
    </p:extLst>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biology courses at MIT</a:t>
            </a:r>
          </a:p>
          <a:p>
            <a:pPr algn="ctr"/>
            <a:r>
              <a:rPr lang="en-US" altLang="en-US" sz="1800" dirty="0">
                <a:solidFill>
                  <a:schemeClr val="bg1">
                    <a:lumMod val="50000"/>
                  </a:schemeClr>
                </a:solidFill>
                <a:latin typeface="Avenir Book" charset="0"/>
                <a:ea typeface="Avenir Book" charset="0"/>
                <a:cs typeface="Avenir Book" charset="0"/>
                <a:sym typeface="Arial Italic" charset="0"/>
              </a:rPr>
              <a:t>suitable for advanced undergraduates</a:t>
            </a:r>
          </a:p>
        </p:txBody>
      </p:sp>
      <p:sp>
        <p:nvSpPr>
          <p:cNvPr id="4" name="TextBox 6"/>
          <p:cNvSpPr txBox="1">
            <a:spLocks noChangeArrowheads="1"/>
          </p:cNvSpPr>
          <p:nvPr/>
        </p:nvSpPr>
        <p:spPr bwMode="auto">
          <a:xfrm>
            <a:off x="4816313" y="1595349"/>
            <a:ext cx="392607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chemeClr val="accent4">
                    <a:lumMod val="95000"/>
                    <a:lumOff val="5000"/>
                  </a:schemeClr>
                </a:solidFill>
                <a:latin typeface="Avenir Book" charset="0"/>
                <a:ea typeface="Avenir Book" charset="0"/>
                <a:cs typeface="Avenir Book" charset="0"/>
              </a:rPr>
              <a:t>7.73 Principles of Chemical Biology (S)</a:t>
            </a:r>
          </a:p>
          <a:p>
            <a:pPr algn="ctr"/>
            <a:r>
              <a:rPr lang="en-US" altLang="en-US" sz="1200" i="1" dirty="0">
                <a:latin typeface="Avenir Book" charset="0"/>
                <a:ea typeface="Avenir Book" charset="0"/>
                <a:cs typeface="Avenir Book" charset="0"/>
              </a:rPr>
              <a:t>Barbara </a:t>
            </a:r>
            <a:r>
              <a:rPr lang="en-US" altLang="en-US" sz="1200" i="1" dirty="0" err="1">
                <a:latin typeface="Avenir Book" charset="0"/>
                <a:ea typeface="Avenir Book" charset="0"/>
                <a:cs typeface="Avenir Book" charset="0"/>
              </a:rPr>
              <a:t>Imperiali</a:t>
            </a:r>
            <a:r>
              <a:rPr lang="en-US" altLang="en-US" sz="1200" i="1" dirty="0">
                <a:latin typeface="Avenir Book" charset="0"/>
                <a:ea typeface="Avenir Book" charset="0"/>
                <a:cs typeface="Avenir Book" charset="0"/>
              </a:rPr>
              <a:t>, Jing-</a:t>
            </a:r>
            <a:r>
              <a:rPr lang="en-US" altLang="en-US" sz="1200" i="1" dirty="0" err="1">
                <a:latin typeface="Avenir Book" charset="0"/>
                <a:ea typeface="Avenir Book" charset="0"/>
                <a:cs typeface="Avenir Book" charset="0"/>
              </a:rPr>
              <a:t>Ke</a:t>
            </a:r>
            <a:r>
              <a:rPr lang="en-US" altLang="en-US" sz="1200" i="1" dirty="0">
                <a:latin typeface="Avenir Book" charset="0"/>
                <a:ea typeface="Avenir Book" charset="0"/>
                <a:cs typeface="Avenir Book" charset="0"/>
              </a:rPr>
              <a:t> </a:t>
            </a:r>
            <a:r>
              <a:rPr lang="en-US" altLang="en-US" sz="1200" i="1" dirty="0" err="1">
                <a:latin typeface="Avenir Book" charset="0"/>
                <a:ea typeface="Avenir Book" charset="0"/>
                <a:cs typeface="Avenir Book" charset="0"/>
              </a:rPr>
              <a:t>Weng</a:t>
            </a:r>
            <a:endParaRPr lang="en-US" altLang="en-US" sz="1200" i="1" dirty="0">
              <a:latin typeface="Avenir Book" charset="0"/>
              <a:ea typeface="Avenir Book" charset="0"/>
              <a:cs typeface="Avenir Book" charset="0"/>
            </a:endParaRPr>
          </a:p>
        </p:txBody>
      </p:sp>
      <p:sp>
        <p:nvSpPr>
          <p:cNvPr id="6" name="TextBox 6"/>
          <p:cNvSpPr txBox="1">
            <a:spLocks noChangeArrowheads="1"/>
          </p:cNvSpPr>
          <p:nvPr/>
        </p:nvSpPr>
        <p:spPr bwMode="auto">
          <a:xfrm>
            <a:off x="294302" y="1595349"/>
            <a:ext cx="407284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chemeClr val="accent4">
                    <a:lumMod val="95000"/>
                    <a:lumOff val="5000"/>
                  </a:schemeClr>
                </a:solidFill>
                <a:latin typeface="Avenir Book" charset="0"/>
                <a:ea typeface="Avenir Book" charset="0"/>
                <a:cs typeface="Avenir Book" charset="0"/>
              </a:rPr>
              <a:t>20.554 Frontiers in Chemical Biology (F)</a:t>
            </a:r>
          </a:p>
          <a:p>
            <a:pPr algn="ctr"/>
            <a:r>
              <a:rPr lang="en-US" altLang="en-US" sz="1200" i="1" dirty="0">
                <a:solidFill>
                  <a:schemeClr val="tx1"/>
                </a:solidFill>
                <a:latin typeface="Avenir Book" charset="0"/>
                <a:ea typeface="Avenir Book" charset="0"/>
                <a:cs typeface="Avenir Book" charset="0"/>
              </a:rPr>
              <a:t>Laura </a:t>
            </a:r>
            <a:r>
              <a:rPr lang="en-US" altLang="en-US" sz="1200" i="1" dirty="0" err="1">
                <a:solidFill>
                  <a:schemeClr val="tx1"/>
                </a:solidFill>
                <a:latin typeface="Avenir Book" charset="0"/>
                <a:ea typeface="Avenir Book" charset="0"/>
                <a:cs typeface="Avenir Book" charset="0"/>
              </a:rPr>
              <a:t>Kiessling</a:t>
            </a:r>
            <a:r>
              <a:rPr lang="en-US" altLang="en-US" sz="1200" i="1" dirty="0">
                <a:solidFill>
                  <a:schemeClr val="tx1"/>
                </a:solidFill>
                <a:latin typeface="Avenir Book" charset="0"/>
                <a:ea typeface="Avenir Book" charset="0"/>
                <a:cs typeface="Avenir Book" charset="0"/>
              </a:rPr>
              <a:t>, Matthew Shoulders</a:t>
            </a:r>
          </a:p>
        </p:txBody>
      </p:sp>
      <p:sp>
        <p:nvSpPr>
          <p:cNvPr id="5" name="Rectangle 4"/>
          <p:cNvSpPr/>
          <p:nvPr/>
        </p:nvSpPr>
        <p:spPr>
          <a:xfrm>
            <a:off x="4816313" y="2433530"/>
            <a:ext cx="3966330" cy="3539430"/>
          </a:xfrm>
          <a:prstGeom prst="rect">
            <a:avLst/>
          </a:prstGeom>
        </p:spPr>
        <p:txBody>
          <a:bodyPr wrap="square">
            <a:spAutoFit/>
          </a:bodyPr>
          <a:lstStyle/>
          <a:p>
            <a:pPr algn="just"/>
            <a:r>
              <a:rPr lang="en-US" sz="1600" dirty="0">
                <a:latin typeface="Avenir Book" charset="0"/>
                <a:ea typeface="Avenir Book" charset="0"/>
                <a:cs typeface="Avenir Book" charset="0"/>
              </a:rPr>
              <a:t>Spanning the fields of biology, chemistry and engineering, addresses the principles of chemical biology and its application of chemical and physical methods and reagents to the study and manipulation of biological systems. Topics include </a:t>
            </a:r>
            <a:r>
              <a:rPr lang="en-US" sz="1600" dirty="0">
                <a:solidFill>
                  <a:schemeClr val="accent2">
                    <a:lumMod val="60000"/>
                    <a:lumOff val="40000"/>
                  </a:schemeClr>
                </a:solidFill>
                <a:latin typeface="Avenir Book" charset="0"/>
                <a:ea typeface="Avenir Book" charset="0"/>
                <a:cs typeface="Avenir Book" charset="0"/>
              </a:rPr>
              <a:t>activity-based protein profiling, small molecule inhibitors and chemical genetics, fluorescent probes for biological studies, chemical biology approaches for studying dynamic post-translational modification reactions, natural product biosynthesis, and high-throughput drug screening.</a:t>
            </a:r>
          </a:p>
        </p:txBody>
      </p:sp>
      <p:sp>
        <p:nvSpPr>
          <p:cNvPr id="7" name="Rectangle 6"/>
          <p:cNvSpPr/>
          <p:nvPr/>
        </p:nvSpPr>
        <p:spPr>
          <a:xfrm>
            <a:off x="332169" y="2433530"/>
            <a:ext cx="4034979" cy="2800767"/>
          </a:xfrm>
          <a:prstGeom prst="rect">
            <a:avLst/>
          </a:prstGeom>
        </p:spPr>
        <p:txBody>
          <a:bodyPr wrap="square">
            <a:spAutoFit/>
          </a:bodyPr>
          <a:lstStyle/>
          <a:p>
            <a:pPr algn="just"/>
            <a:r>
              <a:rPr lang="en-US" sz="1600" dirty="0">
                <a:latin typeface="Avenir Book" charset="0"/>
                <a:ea typeface="Avenir Book" charset="0"/>
                <a:cs typeface="Avenir Book" charset="0"/>
              </a:rPr>
              <a:t>Introduction to current research at the interface of chemistry, biology, and bioengineering. Topics include </a:t>
            </a:r>
            <a:r>
              <a:rPr lang="en-US" sz="1600" dirty="0">
                <a:solidFill>
                  <a:schemeClr val="accent2">
                    <a:lumMod val="60000"/>
                    <a:lumOff val="40000"/>
                  </a:schemeClr>
                </a:solidFill>
                <a:latin typeface="Avenir Book" charset="0"/>
                <a:ea typeface="Avenir Book" charset="0"/>
                <a:cs typeface="Avenir Book" charset="0"/>
              </a:rPr>
              <a:t>imaging of biological processes, metabolic pathway engineering, protein engineering, mechanisms of DNA damage, </a:t>
            </a:r>
            <a:r>
              <a:rPr lang="en-US" sz="1600" dirty="0">
                <a:latin typeface="Avenir Book" charset="0"/>
                <a:ea typeface="Avenir Book" charset="0"/>
                <a:cs typeface="Avenir Book" charset="0"/>
              </a:rPr>
              <a:t>RNA structure and function, macromolecular machines, protein </a:t>
            </a:r>
            <a:r>
              <a:rPr lang="en-US" sz="1600" dirty="0" err="1">
                <a:latin typeface="Avenir Book" charset="0"/>
                <a:ea typeface="Avenir Book" charset="0"/>
                <a:cs typeface="Avenir Book" charset="0"/>
              </a:rPr>
              <a:t>misfolding</a:t>
            </a:r>
            <a:r>
              <a:rPr lang="en-US" sz="1600" dirty="0">
                <a:latin typeface="Avenir Book" charset="0"/>
                <a:ea typeface="Avenir Book" charset="0"/>
                <a:cs typeface="Avenir Book" charset="0"/>
              </a:rPr>
              <a:t> and disease, metabolomics, and methods for analyzing signaling network dynamics.</a:t>
            </a:r>
          </a:p>
          <a:p>
            <a:pPr algn="just"/>
            <a:endParaRPr lang="en-US" sz="1600" dirty="0">
              <a:solidFill>
                <a:srgbClr val="262626"/>
              </a:solidFill>
              <a:latin typeface="Avenir Book" charset="0"/>
              <a:ea typeface="Avenir Book" charset="0"/>
              <a:cs typeface="Avenir Book" charset="0"/>
            </a:endParaRPr>
          </a:p>
        </p:txBody>
      </p:sp>
    </p:spTree>
    <p:extLst>
      <p:ext uri="{BB962C8B-B14F-4D97-AF65-F5344CB8AC3E}">
        <p14:creationId xmlns:p14="http://schemas.microsoft.com/office/powerpoint/2010/main" val="2042470204"/>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biology courses at MIT</a:t>
            </a:r>
          </a:p>
          <a:p>
            <a:pPr algn="ctr"/>
            <a:r>
              <a:rPr lang="en-US" altLang="en-US" sz="1800" dirty="0">
                <a:solidFill>
                  <a:schemeClr val="bg1">
                    <a:lumMod val="50000"/>
                  </a:schemeClr>
                </a:solidFill>
                <a:latin typeface="Avenir Book" charset="0"/>
                <a:ea typeface="Avenir Book" charset="0"/>
                <a:cs typeface="Avenir Book" charset="0"/>
                <a:sym typeface="Arial Italic" charset="0"/>
              </a:rPr>
              <a:t>suitable for advanced undergraduates</a:t>
            </a:r>
          </a:p>
        </p:txBody>
      </p:sp>
      <p:sp>
        <p:nvSpPr>
          <p:cNvPr id="4" name="TextBox 6"/>
          <p:cNvSpPr txBox="1">
            <a:spLocks noChangeArrowheads="1"/>
          </p:cNvSpPr>
          <p:nvPr/>
        </p:nvSpPr>
        <p:spPr bwMode="auto">
          <a:xfrm>
            <a:off x="4816313" y="1595349"/>
            <a:ext cx="392607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chemeClr val="accent4">
                    <a:lumMod val="95000"/>
                    <a:lumOff val="5000"/>
                  </a:schemeClr>
                </a:solidFill>
                <a:latin typeface="Avenir Book" charset="0"/>
                <a:ea typeface="Avenir Book" charset="0"/>
                <a:cs typeface="Avenir Book" charset="0"/>
              </a:rPr>
              <a:t>7.73 Principles of Chemical Biology (S)</a:t>
            </a:r>
          </a:p>
          <a:p>
            <a:pPr algn="ctr"/>
            <a:r>
              <a:rPr lang="en-US" altLang="en-US" sz="1200" i="1" dirty="0">
                <a:latin typeface="Avenir Book" charset="0"/>
                <a:ea typeface="Avenir Book" charset="0"/>
                <a:cs typeface="Avenir Book" charset="0"/>
              </a:rPr>
              <a:t>Barbara </a:t>
            </a:r>
            <a:r>
              <a:rPr lang="en-US" altLang="en-US" sz="1200" i="1" dirty="0" err="1">
                <a:latin typeface="Avenir Book" charset="0"/>
                <a:ea typeface="Avenir Book" charset="0"/>
                <a:cs typeface="Avenir Book" charset="0"/>
              </a:rPr>
              <a:t>Imperiali</a:t>
            </a:r>
            <a:r>
              <a:rPr lang="en-US" altLang="en-US" sz="1200" i="1" dirty="0">
                <a:latin typeface="Avenir Book" charset="0"/>
                <a:ea typeface="Avenir Book" charset="0"/>
                <a:cs typeface="Avenir Book" charset="0"/>
              </a:rPr>
              <a:t>, Jing-</a:t>
            </a:r>
            <a:r>
              <a:rPr lang="en-US" altLang="en-US" sz="1200" i="1" dirty="0" err="1">
                <a:latin typeface="Avenir Book" charset="0"/>
                <a:ea typeface="Avenir Book" charset="0"/>
                <a:cs typeface="Avenir Book" charset="0"/>
              </a:rPr>
              <a:t>Ke</a:t>
            </a:r>
            <a:r>
              <a:rPr lang="en-US" altLang="en-US" sz="1200" i="1" dirty="0">
                <a:latin typeface="Avenir Book" charset="0"/>
                <a:ea typeface="Avenir Book" charset="0"/>
                <a:cs typeface="Avenir Book" charset="0"/>
              </a:rPr>
              <a:t> </a:t>
            </a:r>
            <a:r>
              <a:rPr lang="en-US" altLang="en-US" sz="1200" i="1" dirty="0" err="1">
                <a:latin typeface="Avenir Book" charset="0"/>
                <a:ea typeface="Avenir Book" charset="0"/>
                <a:cs typeface="Avenir Book" charset="0"/>
              </a:rPr>
              <a:t>Weng</a:t>
            </a:r>
            <a:endParaRPr lang="en-US" altLang="en-US" sz="1200" i="1" dirty="0">
              <a:latin typeface="Avenir Book" charset="0"/>
              <a:ea typeface="Avenir Book" charset="0"/>
              <a:cs typeface="Avenir Book" charset="0"/>
            </a:endParaRPr>
          </a:p>
        </p:txBody>
      </p:sp>
      <p:sp>
        <p:nvSpPr>
          <p:cNvPr id="6" name="TextBox 6"/>
          <p:cNvSpPr txBox="1">
            <a:spLocks noChangeArrowheads="1"/>
          </p:cNvSpPr>
          <p:nvPr/>
        </p:nvSpPr>
        <p:spPr bwMode="auto">
          <a:xfrm>
            <a:off x="294302" y="1595349"/>
            <a:ext cx="4072845"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chemeClr val="accent4">
                    <a:lumMod val="95000"/>
                    <a:lumOff val="5000"/>
                  </a:schemeClr>
                </a:solidFill>
                <a:latin typeface="Avenir Book" charset="0"/>
                <a:ea typeface="Avenir Book" charset="0"/>
                <a:cs typeface="Avenir Book" charset="0"/>
              </a:rPr>
              <a:t>20.554 Frontiers in Chemical Biology (F)</a:t>
            </a:r>
          </a:p>
          <a:p>
            <a:pPr algn="ctr"/>
            <a:r>
              <a:rPr lang="en-US" altLang="en-US" sz="1200" i="1" dirty="0">
                <a:solidFill>
                  <a:schemeClr val="tx1"/>
                </a:solidFill>
                <a:latin typeface="Avenir Book" charset="0"/>
                <a:ea typeface="Avenir Book" charset="0"/>
                <a:cs typeface="Avenir Book" charset="0"/>
              </a:rPr>
              <a:t>Laura </a:t>
            </a:r>
            <a:r>
              <a:rPr lang="en-US" altLang="en-US" sz="1200" i="1" dirty="0" err="1">
                <a:solidFill>
                  <a:schemeClr val="tx1"/>
                </a:solidFill>
                <a:latin typeface="Avenir Book" charset="0"/>
                <a:ea typeface="Avenir Book" charset="0"/>
                <a:cs typeface="Avenir Book" charset="0"/>
              </a:rPr>
              <a:t>Kiessling</a:t>
            </a:r>
            <a:r>
              <a:rPr lang="en-US" altLang="en-US" sz="1200" i="1" dirty="0">
                <a:solidFill>
                  <a:schemeClr val="tx1"/>
                </a:solidFill>
                <a:latin typeface="Avenir Book" charset="0"/>
                <a:ea typeface="Avenir Book" charset="0"/>
                <a:cs typeface="Avenir Book" charset="0"/>
              </a:rPr>
              <a:t>, Matthew Shoulders</a:t>
            </a:r>
          </a:p>
        </p:txBody>
      </p:sp>
      <p:sp>
        <p:nvSpPr>
          <p:cNvPr id="5" name="Rectangle 4"/>
          <p:cNvSpPr/>
          <p:nvPr/>
        </p:nvSpPr>
        <p:spPr>
          <a:xfrm>
            <a:off x="4816313" y="2433530"/>
            <a:ext cx="3966330" cy="3539430"/>
          </a:xfrm>
          <a:prstGeom prst="rect">
            <a:avLst/>
          </a:prstGeom>
        </p:spPr>
        <p:txBody>
          <a:bodyPr wrap="square">
            <a:spAutoFit/>
          </a:bodyPr>
          <a:lstStyle/>
          <a:p>
            <a:pPr algn="just"/>
            <a:r>
              <a:rPr lang="en-US" sz="1600" dirty="0">
                <a:latin typeface="Avenir Book" charset="0"/>
                <a:ea typeface="Avenir Book" charset="0"/>
                <a:cs typeface="Avenir Book" charset="0"/>
              </a:rPr>
              <a:t>Spanning the fields of biology, chemistry and engineering, addresses the principles of chemical biology and its application of chemical and physical methods and reagents to the study and manipulation of biological systems. Topics include </a:t>
            </a:r>
            <a:r>
              <a:rPr lang="en-US" sz="1600" dirty="0">
                <a:solidFill>
                  <a:schemeClr val="accent2">
                    <a:lumMod val="60000"/>
                    <a:lumOff val="40000"/>
                  </a:schemeClr>
                </a:solidFill>
                <a:latin typeface="Avenir Book" charset="0"/>
                <a:ea typeface="Avenir Book" charset="0"/>
                <a:cs typeface="Avenir Book" charset="0"/>
              </a:rPr>
              <a:t>activity-based protein profiling, small molecule inhibitors and chemical genetics, fluorescent probes for biological studies, chemical biology approaches for studying dynamic post-translational modification reactions, natural product biosynthesis, and high-throughput drug screening.</a:t>
            </a:r>
          </a:p>
        </p:txBody>
      </p:sp>
      <p:sp>
        <p:nvSpPr>
          <p:cNvPr id="7" name="Rectangle 6"/>
          <p:cNvSpPr/>
          <p:nvPr/>
        </p:nvSpPr>
        <p:spPr>
          <a:xfrm>
            <a:off x="332169" y="2433530"/>
            <a:ext cx="4034979" cy="2800767"/>
          </a:xfrm>
          <a:prstGeom prst="rect">
            <a:avLst/>
          </a:prstGeom>
        </p:spPr>
        <p:txBody>
          <a:bodyPr wrap="square">
            <a:spAutoFit/>
          </a:bodyPr>
          <a:lstStyle/>
          <a:p>
            <a:pPr algn="just"/>
            <a:r>
              <a:rPr lang="en-US" sz="1600" dirty="0">
                <a:latin typeface="Avenir Book" charset="0"/>
                <a:ea typeface="Avenir Book" charset="0"/>
                <a:cs typeface="Avenir Book" charset="0"/>
              </a:rPr>
              <a:t>Introduction to current research at the interface of chemistry, biology, and bioengineering. Topics include </a:t>
            </a:r>
            <a:r>
              <a:rPr lang="en-US" sz="1600" dirty="0">
                <a:solidFill>
                  <a:schemeClr val="accent2">
                    <a:lumMod val="60000"/>
                    <a:lumOff val="40000"/>
                  </a:schemeClr>
                </a:solidFill>
                <a:latin typeface="Avenir Book" charset="0"/>
                <a:ea typeface="Avenir Book" charset="0"/>
                <a:cs typeface="Avenir Book" charset="0"/>
              </a:rPr>
              <a:t>imaging of biological processes, metabolic pathway engineering, protein engineering, mechanisms of DNA damage, </a:t>
            </a:r>
            <a:r>
              <a:rPr lang="en-US" sz="1600" dirty="0">
                <a:latin typeface="Avenir Book" charset="0"/>
                <a:ea typeface="Avenir Book" charset="0"/>
                <a:cs typeface="Avenir Book" charset="0"/>
              </a:rPr>
              <a:t>RNA structure and function, macromolecular machines, protein </a:t>
            </a:r>
            <a:r>
              <a:rPr lang="en-US" sz="1600" dirty="0" err="1">
                <a:latin typeface="Avenir Book" charset="0"/>
                <a:ea typeface="Avenir Book" charset="0"/>
                <a:cs typeface="Avenir Book" charset="0"/>
              </a:rPr>
              <a:t>misfolding</a:t>
            </a:r>
            <a:r>
              <a:rPr lang="en-US" sz="1600" dirty="0">
                <a:latin typeface="Avenir Book" charset="0"/>
                <a:ea typeface="Avenir Book" charset="0"/>
                <a:cs typeface="Avenir Book" charset="0"/>
              </a:rPr>
              <a:t> and disease, metabolomics, and methods for analyzing signaling network dynamics.</a:t>
            </a:r>
          </a:p>
          <a:p>
            <a:pPr algn="just"/>
            <a:endParaRPr lang="en-US" sz="1600" dirty="0">
              <a:solidFill>
                <a:srgbClr val="262626"/>
              </a:solidFill>
              <a:latin typeface="Avenir Book" charset="0"/>
              <a:ea typeface="Avenir Book" charset="0"/>
              <a:cs typeface="Avenir Book" charset="0"/>
            </a:endParaRPr>
          </a:p>
        </p:txBody>
      </p:sp>
      <p:sp>
        <p:nvSpPr>
          <p:cNvPr id="8" name="TextBox 6"/>
          <p:cNvSpPr txBox="1">
            <a:spLocks noChangeArrowheads="1"/>
          </p:cNvSpPr>
          <p:nvPr/>
        </p:nvSpPr>
        <p:spPr bwMode="auto">
          <a:xfrm>
            <a:off x="564635" y="6104151"/>
            <a:ext cx="3244798" cy="615553"/>
          </a:xfrm>
          <a:prstGeom prst="rect">
            <a:avLst/>
          </a:prstGeom>
          <a:solidFill>
            <a:srgbClr val="FDF5F0"/>
          </a:solidFill>
          <a:ln>
            <a:solidFill>
              <a:schemeClr val="bg1">
                <a:lumMod val="85000"/>
              </a:schemeClr>
            </a:solidFill>
          </a:ln>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rgbClr val="FF8027"/>
                </a:solidFill>
                <a:latin typeface="Avenir Book" charset="0"/>
                <a:ea typeface="Avenir Book" charset="0"/>
                <a:cs typeface="Avenir Book" charset="0"/>
              </a:rPr>
              <a:t>engineering new biomolecules </a:t>
            </a:r>
          </a:p>
          <a:p>
            <a:pPr algn="ctr"/>
            <a:r>
              <a:rPr lang="en-US" altLang="en-US" sz="1700" b="1" dirty="0">
                <a:solidFill>
                  <a:srgbClr val="FF8027"/>
                </a:solidFill>
                <a:latin typeface="Avenir Book" charset="0"/>
                <a:ea typeface="Avenir Book" charset="0"/>
                <a:cs typeface="Avenir Book" charset="0"/>
              </a:rPr>
              <a:t>and synthetic systems</a:t>
            </a:r>
            <a:endParaRPr lang="en-US" altLang="en-US" sz="1600" i="1" dirty="0">
              <a:solidFill>
                <a:srgbClr val="FF8027"/>
              </a:solidFill>
              <a:latin typeface="Avenir Book" charset="0"/>
              <a:ea typeface="Avenir Book" charset="0"/>
              <a:cs typeface="Avenir Book" charset="0"/>
            </a:endParaRPr>
          </a:p>
        </p:txBody>
      </p:sp>
      <p:sp>
        <p:nvSpPr>
          <p:cNvPr id="9" name="TextBox 6"/>
          <p:cNvSpPr txBox="1">
            <a:spLocks noChangeArrowheads="1"/>
          </p:cNvSpPr>
          <p:nvPr/>
        </p:nvSpPr>
        <p:spPr bwMode="auto">
          <a:xfrm>
            <a:off x="5105660" y="6104151"/>
            <a:ext cx="3347390" cy="615553"/>
          </a:xfrm>
          <a:prstGeom prst="rect">
            <a:avLst/>
          </a:prstGeom>
          <a:solidFill>
            <a:srgbClr val="FDF5F0"/>
          </a:solidFill>
          <a:ln>
            <a:solidFill>
              <a:schemeClr val="bg1">
                <a:lumMod val="85000"/>
              </a:schemeClr>
            </a:solidFill>
          </a:ln>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700" b="1" dirty="0">
                <a:solidFill>
                  <a:srgbClr val="FF8027"/>
                </a:solidFill>
                <a:latin typeface="Avenir Book" charset="0"/>
                <a:ea typeface="Avenir Book" charset="0"/>
                <a:cs typeface="Avenir Book" charset="0"/>
              </a:rPr>
              <a:t>modulating natural systems and </a:t>
            </a:r>
            <a:endParaRPr lang="en-US" altLang="en-US" sz="1600" i="1" dirty="0">
              <a:solidFill>
                <a:srgbClr val="FF8027"/>
              </a:solidFill>
              <a:latin typeface="Avenir Book" charset="0"/>
              <a:ea typeface="Avenir Book" charset="0"/>
              <a:cs typeface="Avenir Book" charset="0"/>
            </a:endParaRPr>
          </a:p>
          <a:p>
            <a:pPr algn="ctr"/>
            <a:r>
              <a:rPr lang="en-US" altLang="en-US" sz="1700" b="1" dirty="0">
                <a:solidFill>
                  <a:srgbClr val="FF8027"/>
                </a:solidFill>
                <a:latin typeface="Avenir Book" charset="0"/>
                <a:ea typeface="Avenir Book" charset="0"/>
                <a:cs typeface="Avenir Book" charset="0"/>
              </a:rPr>
              <a:t>measuring outputs</a:t>
            </a:r>
          </a:p>
        </p:txBody>
      </p:sp>
    </p:spTree>
    <p:extLst>
      <p:ext uri="{BB962C8B-B14F-4D97-AF65-F5344CB8AC3E}">
        <p14:creationId xmlns:p14="http://schemas.microsoft.com/office/powerpoint/2010/main" val="853670276"/>
      </p:ext>
    </p:extLst>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What is a small molecule? </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774001" y="1092707"/>
            <a:ext cx="7595997" cy="5568107"/>
          </a:xfrm>
          <a:prstGeom prst="rect">
            <a:avLst/>
          </a:prstGeom>
        </p:spPr>
      </p:pic>
    </p:spTree>
    <p:extLst>
      <p:ext uri="{BB962C8B-B14F-4D97-AF65-F5344CB8AC3E}">
        <p14:creationId xmlns:p14="http://schemas.microsoft.com/office/powerpoint/2010/main" val="691076873"/>
      </p:ext>
    </p:extLst>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What is a small molecule? </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2" name="Picture 1"/>
          <p:cNvPicPr>
            <a:picLocks noChangeAspect="1"/>
          </p:cNvPicPr>
          <p:nvPr/>
        </p:nvPicPr>
        <p:blipFill>
          <a:blip r:embed="rId3"/>
          <a:stretch>
            <a:fillRect/>
          </a:stretch>
        </p:blipFill>
        <p:spPr>
          <a:xfrm>
            <a:off x="778573" y="1101852"/>
            <a:ext cx="7565616" cy="5545836"/>
          </a:xfrm>
          <a:prstGeom prst="rect">
            <a:avLst/>
          </a:prstGeom>
        </p:spPr>
      </p:pic>
    </p:spTree>
    <p:extLst>
      <p:ext uri="{BB962C8B-B14F-4D97-AF65-F5344CB8AC3E}">
        <p14:creationId xmlns:p14="http://schemas.microsoft.com/office/powerpoint/2010/main" val="1346399393"/>
      </p:ext>
    </p:extLst>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Small molecules of life </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4" name="Rectangle 3"/>
          <p:cNvSpPr/>
          <p:nvPr/>
        </p:nvSpPr>
        <p:spPr>
          <a:xfrm>
            <a:off x="0" y="1267969"/>
            <a:ext cx="9144000" cy="338554"/>
          </a:xfrm>
          <a:prstGeom prst="rect">
            <a:avLst/>
          </a:prstGeom>
          <a:solidFill>
            <a:schemeClr val="bg2">
              <a:lumMod val="20000"/>
              <a:lumOff val="80000"/>
            </a:schemeClr>
          </a:solidFill>
          <a:ln>
            <a:noFill/>
          </a:ln>
        </p:spPr>
        <p:txBody>
          <a:bodyPr wrap="square">
            <a:spAutoFit/>
          </a:bodyPr>
          <a:lstStyle/>
          <a:p>
            <a:pPr algn="ctr"/>
            <a:r>
              <a:rPr lang="en-US" sz="1600" b="1" dirty="0"/>
              <a:t>primary metabolites </a:t>
            </a:r>
            <a:r>
              <a:rPr lang="en-US" sz="1600" i="1" dirty="0"/>
              <a:t>- </a:t>
            </a:r>
            <a:r>
              <a:rPr lang="en-US" sz="1600" dirty="0"/>
              <a:t>intrinsic function is </a:t>
            </a:r>
            <a:r>
              <a:rPr lang="en-US" sz="1600" b="1" dirty="0">
                <a:solidFill>
                  <a:schemeClr val="accent5">
                    <a:lumMod val="75000"/>
                  </a:schemeClr>
                </a:solidFill>
              </a:rPr>
              <a:t>essential to survival of organism</a:t>
            </a:r>
          </a:p>
        </p:txBody>
      </p:sp>
      <p:pic>
        <p:nvPicPr>
          <p:cNvPr id="5" name="Picture 4"/>
          <p:cNvPicPr>
            <a:picLocks noChangeAspect="1"/>
          </p:cNvPicPr>
          <p:nvPr/>
        </p:nvPicPr>
        <p:blipFill>
          <a:blip r:embed="rId3"/>
          <a:stretch>
            <a:fillRect/>
          </a:stretch>
        </p:blipFill>
        <p:spPr>
          <a:xfrm>
            <a:off x="339351" y="2075146"/>
            <a:ext cx="4768790" cy="3353598"/>
          </a:xfrm>
          <a:prstGeom prst="rect">
            <a:avLst/>
          </a:prstGeom>
        </p:spPr>
      </p:pic>
      <p:pic>
        <p:nvPicPr>
          <p:cNvPr id="6" name="Picture 5"/>
          <p:cNvPicPr>
            <a:picLocks noChangeAspect="1"/>
          </p:cNvPicPr>
          <p:nvPr/>
        </p:nvPicPr>
        <p:blipFill>
          <a:blip r:embed="rId4"/>
          <a:stretch>
            <a:fillRect/>
          </a:stretch>
        </p:blipFill>
        <p:spPr>
          <a:xfrm>
            <a:off x="5870427" y="1910961"/>
            <a:ext cx="2504162" cy="2484559"/>
          </a:xfrm>
          <a:prstGeom prst="rect">
            <a:avLst/>
          </a:prstGeom>
        </p:spPr>
      </p:pic>
      <p:pic>
        <p:nvPicPr>
          <p:cNvPr id="7" name="Picture 6"/>
          <p:cNvPicPr>
            <a:picLocks noChangeAspect="1"/>
          </p:cNvPicPr>
          <p:nvPr/>
        </p:nvPicPr>
        <p:blipFill>
          <a:blip r:embed="rId5"/>
          <a:stretch>
            <a:fillRect/>
          </a:stretch>
        </p:blipFill>
        <p:spPr>
          <a:xfrm>
            <a:off x="5803382" y="4635488"/>
            <a:ext cx="2638251" cy="1344889"/>
          </a:xfrm>
          <a:prstGeom prst="rect">
            <a:avLst/>
          </a:prstGeom>
        </p:spPr>
      </p:pic>
      <p:sp>
        <p:nvSpPr>
          <p:cNvPr id="8" name="Rectangle 7"/>
          <p:cNvSpPr/>
          <p:nvPr/>
        </p:nvSpPr>
        <p:spPr>
          <a:xfrm>
            <a:off x="93577" y="5764837"/>
            <a:ext cx="5260337" cy="523220"/>
          </a:xfrm>
          <a:prstGeom prst="rect">
            <a:avLst/>
          </a:prstGeom>
          <a:ln>
            <a:noFill/>
          </a:ln>
        </p:spPr>
        <p:txBody>
          <a:bodyPr wrap="square">
            <a:spAutoFit/>
          </a:bodyPr>
          <a:lstStyle/>
          <a:p>
            <a:pPr algn="ctr"/>
            <a:r>
              <a:rPr lang="en-US" sz="1400" b="1" dirty="0"/>
              <a:t>first messengers </a:t>
            </a:r>
            <a:r>
              <a:rPr lang="en-US" sz="1400" dirty="0"/>
              <a:t>– signaling molecules that control metabolism and cell differentiation (e.g. hormones, biogenic amines)</a:t>
            </a:r>
          </a:p>
        </p:txBody>
      </p:sp>
      <p:sp>
        <p:nvSpPr>
          <p:cNvPr id="9" name="Rectangle 8"/>
          <p:cNvSpPr/>
          <p:nvPr/>
        </p:nvSpPr>
        <p:spPr>
          <a:xfrm>
            <a:off x="7621181" y="6288057"/>
            <a:ext cx="1506815" cy="523220"/>
          </a:xfrm>
          <a:prstGeom prst="rect">
            <a:avLst/>
          </a:prstGeom>
          <a:ln>
            <a:noFill/>
          </a:ln>
        </p:spPr>
        <p:txBody>
          <a:bodyPr wrap="square">
            <a:spAutoFit/>
          </a:bodyPr>
          <a:lstStyle/>
          <a:p>
            <a:pPr algn="ctr"/>
            <a:r>
              <a:rPr lang="en-US" sz="2800" b="1" dirty="0"/>
              <a:t>7.05</a:t>
            </a:r>
            <a:endParaRPr lang="en-US" sz="2800" dirty="0"/>
          </a:p>
        </p:txBody>
      </p:sp>
    </p:spTree>
    <p:extLst>
      <p:ext uri="{BB962C8B-B14F-4D97-AF65-F5344CB8AC3E}">
        <p14:creationId xmlns:p14="http://schemas.microsoft.com/office/powerpoint/2010/main" val="1369868324"/>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Small molecules of life </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4" name="Rectangle 3"/>
          <p:cNvSpPr/>
          <p:nvPr/>
        </p:nvSpPr>
        <p:spPr>
          <a:xfrm>
            <a:off x="0" y="1233101"/>
            <a:ext cx="9143999" cy="830997"/>
          </a:xfrm>
          <a:prstGeom prst="rect">
            <a:avLst/>
          </a:prstGeom>
          <a:solidFill>
            <a:schemeClr val="bg2">
              <a:lumMod val="20000"/>
              <a:lumOff val="80000"/>
            </a:schemeClr>
          </a:solidFill>
          <a:ln>
            <a:noFill/>
          </a:ln>
        </p:spPr>
        <p:txBody>
          <a:bodyPr wrap="square">
            <a:spAutoFit/>
          </a:bodyPr>
          <a:lstStyle/>
          <a:p>
            <a:pPr algn="ctr"/>
            <a:r>
              <a:rPr lang="en-US" sz="1600" b="1" dirty="0"/>
              <a:t>secondary metabolites </a:t>
            </a:r>
            <a:r>
              <a:rPr lang="en-US" sz="1600" i="1" dirty="0"/>
              <a:t>– </a:t>
            </a:r>
            <a:r>
              <a:rPr lang="en-US" sz="1600" dirty="0"/>
              <a:t>non-essential to organism, extrinsic function that affects other organisms; broad range of functions, narrow species distribution</a:t>
            </a:r>
          </a:p>
          <a:p>
            <a:pPr algn="ctr"/>
            <a:r>
              <a:rPr lang="en-US" sz="1600" b="1" dirty="0">
                <a:solidFill>
                  <a:schemeClr val="accent5">
                    <a:lumMod val="75000"/>
                  </a:schemeClr>
                </a:solidFill>
              </a:rPr>
              <a:t>increase competiveness of an organism</a:t>
            </a:r>
          </a:p>
        </p:txBody>
      </p:sp>
      <p:sp>
        <p:nvSpPr>
          <p:cNvPr id="8" name="Rectangle 7"/>
          <p:cNvSpPr/>
          <p:nvPr/>
        </p:nvSpPr>
        <p:spPr>
          <a:xfrm>
            <a:off x="0" y="6455016"/>
            <a:ext cx="9144000" cy="276999"/>
          </a:xfrm>
          <a:prstGeom prst="rect">
            <a:avLst/>
          </a:prstGeom>
          <a:ln>
            <a:noFill/>
          </a:ln>
        </p:spPr>
        <p:txBody>
          <a:bodyPr wrap="square">
            <a:spAutoFit/>
          </a:bodyPr>
          <a:lstStyle/>
          <a:p>
            <a:pPr algn="ctr"/>
            <a:r>
              <a:rPr lang="en-US" sz="1200" dirty="0"/>
              <a:t>Significant interest in exploring bioactivity of these ‘natural products’ for biological probe and therapeutic applications </a:t>
            </a:r>
          </a:p>
        </p:txBody>
      </p:sp>
      <p:pic>
        <p:nvPicPr>
          <p:cNvPr id="16" name="Picture 15"/>
          <p:cNvPicPr>
            <a:picLocks noChangeAspect="1"/>
          </p:cNvPicPr>
          <p:nvPr/>
        </p:nvPicPr>
        <p:blipFill>
          <a:blip r:embed="rId3"/>
          <a:stretch>
            <a:fillRect/>
          </a:stretch>
        </p:blipFill>
        <p:spPr>
          <a:xfrm>
            <a:off x="766536" y="3319501"/>
            <a:ext cx="1248738" cy="289480"/>
          </a:xfrm>
          <a:prstGeom prst="rect">
            <a:avLst/>
          </a:prstGeom>
        </p:spPr>
      </p:pic>
      <p:sp>
        <p:nvSpPr>
          <p:cNvPr id="17" name="Rectangle 16"/>
          <p:cNvSpPr/>
          <p:nvPr/>
        </p:nvSpPr>
        <p:spPr>
          <a:xfrm>
            <a:off x="527671" y="2335068"/>
            <a:ext cx="2895423" cy="738664"/>
          </a:xfrm>
          <a:prstGeom prst="rect">
            <a:avLst/>
          </a:prstGeom>
          <a:solidFill>
            <a:schemeClr val="accent6">
              <a:lumMod val="40000"/>
              <a:lumOff val="60000"/>
            </a:schemeClr>
          </a:solidFill>
          <a:ln>
            <a:noFill/>
          </a:ln>
          <a:effectLst>
            <a:softEdge rad="25400"/>
          </a:effectLst>
        </p:spPr>
        <p:style>
          <a:lnRef idx="1">
            <a:schemeClr val="accent4"/>
          </a:lnRef>
          <a:fillRef idx="3">
            <a:schemeClr val="accent4"/>
          </a:fillRef>
          <a:effectRef idx="2">
            <a:schemeClr val="accent4"/>
          </a:effectRef>
          <a:fontRef idx="minor">
            <a:schemeClr val="lt1"/>
          </a:fontRef>
        </p:style>
        <p:txBody>
          <a:bodyPr wrap="square">
            <a:spAutoFit/>
          </a:bodyPr>
          <a:lstStyle/>
          <a:p>
            <a:endParaRPr lang="en-US" sz="1400" dirty="0"/>
          </a:p>
          <a:p>
            <a:r>
              <a:rPr lang="en-US" sz="1400" dirty="0"/>
              <a:t>pheromones – social interactions</a:t>
            </a:r>
          </a:p>
          <a:p>
            <a:endParaRPr lang="en-US" sz="1400" dirty="0"/>
          </a:p>
        </p:txBody>
      </p:sp>
      <p:pic>
        <p:nvPicPr>
          <p:cNvPr id="18" name="Picture 17"/>
          <p:cNvPicPr>
            <a:picLocks noChangeAspect="1"/>
          </p:cNvPicPr>
          <p:nvPr/>
        </p:nvPicPr>
        <p:blipFill>
          <a:blip r:embed="rId4"/>
          <a:stretch>
            <a:fillRect/>
          </a:stretch>
        </p:blipFill>
        <p:spPr>
          <a:xfrm>
            <a:off x="1932471" y="3810371"/>
            <a:ext cx="1284321" cy="795366"/>
          </a:xfrm>
          <a:prstGeom prst="rect">
            <a:avLst/>
          </a:prstGeom>
        </p:spPr>
      </p:pic>
      <p:sp>
        <p:nvSpPr>
          <p:cNvPr id="19" name="Rectangle 18"/>
          <p:cNvSpPr/>
          <p:nvPr/>
        </p:nvSpPr>
        <p:spPr>
          <a:xfrm>
            <a:off x="798804" y="3810371"/>
            <a:ext cx="1006335" cy="276999"/>
          </a:xfrm>
          <a:prstGeom prst="rect">
            <a:avLst/>
          </a:prstGeom>
          <a:ln>
            <a:noFill/>
          </a:ln>
        </p:spPr>
        <p:txBody>
          <a:bodyPr wrap="square">
            <a:spAutoFit/>
          </a:bodyPr>
          <a:lstStyle/>
          <a:p>
            <a:pPr algn="ctr"/>
            <a:r>
              <a:rPr lang="en-US" sz="1200" b="1" dirty="0"/>
              <a:t>geraniol</a:t>
            </a:r>
          </a:p>
        </p:txBody>
      </p:sp>
      <p:sp>
        <p:nvSpPr>
          <p:cNvPr id="20" name="Rectangle 19"/>
          <p:cNvSpPr/>
          <p:nvPr/>
        </p:nvSpPr>
        <p:spPr>
          <a:xfrm>
            <a:off x="2100022" y="4643114"/>
            <a:ext cx="1116770" cy="276999"/>
          </a:xfrm>
          <a:prstGeom prst="rect">
            <a:avLst/>
          </a:prstGeom>
          <a:ln>
            <a:noFill/>
          </a:ln>
        </p:spPr>
        <p:txBody>
          <a:bodyPr wrap="square">
            <a:spAutoFit/>
          </a:bodyPr>
          <a:lstStyle/>
          <a:p>
            <a:pPr algn="ctr"/>
            <a:r>
              <a:rPr lang="en-US" sz="1200" b="1" dirty="0"/>
              <a:t>nerolic acid</a:t>
            </a:r>
          </a:p>
        </p:txBody>
      </p:sp>
      <p:pic>
        <p:nvPicPr>
          <p:cNvPr id="21" name="Picture 20"/>
          <p:cNvPicPr>
            <a:picLocks noChangeAspect="1"/>
          </p:cNvPicPr>
          <p:nvPr/>
        </p:nvPicPr>
        <p:blipFill>
          <a:blip r:embed="rId5"/>
          <a:stretch>
            <a:fillRect/>
          </a:stretch>
        </p:blipFill>
        <p:spPr>
          <a:xfrm>
            <a:off x="1301971" y="5100643"/>
            <a:ext cx="1162590" cy="715234"/>
          </a:xfrm>
          <a:prstGeom prst="rect">
            <a:avLst/>
          </a:prstGeom>
        </p:spPr>
      </p:pic>
      <p:sp>
        <p:nvSpPr>
          <p:cNvPr id="22" name="Rectangle 21"/>
          <p:cNvSpPr/>
          <p:nvPr/>
        </p:nvSpPr>
        <p:spPr>
          <a:xfrm>
            <a:off x="1323235" y="5914420"/>
            <a:ext cx="1304294" cy="276999"/>
          </a:xfrm>
          <a:prstGeom prst="rect">
            <a:avLst/>
          </a:prstGeom>
          <a:ln>
            <a:noFill/>
          </a:ln>
        </p:spPr>
        <p:txBody>
          <a:bodyPr wrap="square">
            <a:spAutoFit/>
          </a:bodyPr>
          <a:lstStyle/>
          <a:p>
            <a:pPr algn="ctr"/>
            <a:r>
              <a:rPr lang="en-US" sz="1200" b="1" dirty="0"/>
              <a:t>androstenol</a:t>
            </a:r>
          </a:p>
        </p:txBody>
      </p:sp>
      <p:sp>
        <p:nvSpPr>
          <p:cNvPr id="24" name="Rectangle 23"/>
          <p:cNvSpPr/>
          <p:nvPr/>
        </p:nvSpPr>
        <p:spPr>
          <a:xfrm>
            <a:off x="3552890" y="2335068"/>
            <a:ext cx="2403329" cy="738664"/>
          </a:xfrm>
          <a:prstGeom prst="rect">
            <a:avLst/>
          </a:prstGeom>
          <a:solidFill>
            <a:srgbClr val="FF6666"/>
          </a:solidFill>
          <a:ln>
            <a:noFill/>
          </a:ln>
          <a:effectLst>
            <a:softEdge rad="25400"/>
          </a:effectLst>
        </p:spPr>
        <p:style>
          <a:lnRef idx="1">
            <a:schemeClr val="accent2"/>
          </a:lnRef>
          <a:fillRef idx="3">
            <a:schemeClr val="accent2"/>
          </a:fillRef>
          <a:effectRef idx="2">
            <a:schemeClr val="accent2"/>
          </a:effectRef>
          <a:fontRef idx="minor">
            <a:schemeClr val="lt1"/>
          </a:fontRef>
        </p:style>
        <p:txBody>
          <a:bodyPr wrap="square">
            <a:spAutoFit/>
          </a:bodyPr>
          <a:lstStyle/>
          <a:p>
            <a:pPr algn="ctr"/>
            <a:endParaRPr lang="en-US" sz="1400" dirty="0"/>
          </a:p>
          <a:p>
            <a:pPr algn="ctr"/>
            <a:r>
              <a:rPr lang="en-US" sz="1400" dirty="0"/>
              <a:t>transporters and chelators</a:t>
            </a:r>
          </a:p>
          <a:p>
            <a:pPr algn="ctr"/>
            <a:endParaRPr lang="en-US" sz="1400" dirty="0"/>
          </a:p>
        </p:txBody>
      </p:sp>
      <p:pic>
        <p:nvPicPr>
          <p:cNvPr id="25" name="Picture 24"/>
          <p:cNvPicPr>
            <a:picLocks noChangeAspect="1"/>
          </p:cNvPicPr>
          <p:nvPr/>
        </p:nvPicPr>
        <p:blipFill>
          <a:blip r:embed="rId6"/>
          <a:stretch>
            <a:fillRect/>
          </a:stretch>
        </p:blipFill>
        <p:spPr>
          <a:xfrm>
            <a:off x="3735759" y="3299308"/>
            <a:ext cx="2020102" cy="1795648"/>
          </a:xfrm>
          <a:prstGeom prst="rect">
            <a:avLst/>
          </a:prstGeom>
        </p:spPr>
      </p:pic>
      <p:sp>
        <p:nvSpPr>
          <p:cNvPr id="26" name="Rectangle 25"/>
          <p:cNvSpPr/>
          <p:nvPr/>
        </p:nvSpPr>
        <p:spPr>
          <a:xfrm>
            <a:off x="4175497" y="3122976"/>
            <a:ext cx="1098490" cy="276999"/>
          </a:xfrm>
          <a:prstGeom prst="rect">
            <a:avLst/>
          </a:prstGeom>
          <a:ln>
            <a:noFill/>
          </a:ln>
        </p:spPr>
        <p:txBody>
          <a:bodyPr wrap="square">
            <a:spAutoFit/>
          </a:bodyPr>
          <a:lstStyle/>
          <a:p>
            <a:pPr algn="ctr"/>
            <a:r>
              <a:rPr lang="en-US" sz="1200" b="1" dirty="0"/>
              <a:t>enterobactin</a:t>
            </a:r>
          </a:p>
        </p:txBody>
      </p:sp>
      <p:pic>
        <p:nvPicPr>
          <p:cNvPr id="27" name="Picture 26"/>
          <p:cNvPicPr>
            <a:picLocks noChangeAspect="1"/>
          </p:cNvPicPr>
          <p:nvPr/>
        </p:nvPicPr>
        <p:blipFill>
          <a:blip r:embed="rId7"/>
          <a:stretch>
            <a:fillRect/>
          </a:stretch>
        </p:blipFill>
        <p:spPr>
          <a:xfrm>
            <a:off x="3710164" y="5231738"/>
            <a:ext cx="2089816" cy="842950"/>
          </a:xfrm>
          <a:prstGeom prst="rect">
            <a:avLst/>
          </a:prstGeom>
        </p:spPr>
      </p:pic>
      <p:sp>
        <p:nvSpPr>
          <p:cNvPr id="28" name="Rectangle 27"/>
          <p:cNvSpPr/>
          <p:nvPr/>
        </p:nvSpPr>
        <p:spPr>
          <a:xfrm>
            <a:off x="3992928" y="5908902"/>
            <a:ext cx="1463661" cy="276999"/>
          </a:xfrm>
          <a:prstGeom prst="rect">
            <a:avLst/>
          </a:prstGeom>
          <a:ln>
            <a:noFill/>
          </a:ln>
        </p:spPr>
        <p:txBody>
          <a:bodyPr wrap="square">
            <a:spAutoFit/>
          </a:bodyPr>
          <a:lstStyle/>
          <a:p>
            <a:pPr algn="ctr"/>
            <a:r>
              <a:rPr lang="en-US" sz="1200" b="1" dirty="0"/>
              <a:t>yersiniabactin</a:t>
            </a:r>
          </a:p>
        </p:txBody>
      </p:sp>
      <p:sp>
        <p:nvSpPr>
          <p:cNvPr id="29" name="Rectangle 28"/>
          <p:cNvSpPr/>
          <p:nvPr/>
        </p:nvSpPr>
        <p:spPr>
          <a:xfrm>
            <a:off x="6061739" y="2335068"/>
            <a:ext cx="2558625" cy="738664"/>
          </a:xfrm>
          <a:prstGeom prst="rect">
            <a:avLst/>
          </a:prstGeom>
          <a:solidFill>
            <a:srgbClr val="B2A936"/>
          </a:solidFill>
          <a:ln>
            <a:noFill/>
          </a:ln>
          <a:effectLst>
            <a:softEdge rad="25400"/>
          </a:effectLst>
        </p:spPr>
        <p:style>
          <a:lnRef idx="1">
            <a:schemeClr val="accent5"/>
          </a:lnRef>
          <a:fillRef idx="3">
            <a:schemeClr val="accent5"/>
          </a:fillRef>
          <a:effectRef idx="2">
            <a:schemeClr val="accent5"/>
          </a:effectRef>
          <a:fontRef idx="minor">
            <a:schemeClr val="lt1"/>
          </a:fontRef>
        </p:style>
        <p:txBody>
          <a:bodyPr wrap="square">
            <a:spAutoFit/>
          </a:bodyPr>
          <a:lstStyle/>
          <a:p>
            <a:endParaRPr lang="en-US" sz="1400" dirty="0"/>
          </a:p>
          <a:p>
            <a:r>
              <a:rPr lang="en-US" sz="1400" dirty="0"/>
              <a:t>toxins –  competitive weapons</a:t>
            </a:r>
          </a:p>
          <a:p>
            <a:endParaRPr lang="en-US" sz="1400" dirty="0"/>
          </a:p>
        </p:txBody>
      </p:sp>
      <p:pic>
        <p:nvPicPr>
          <p:cNvPr id="30" name="Picture 29"/>
          <p:cNvPicPr>
            <a:picLocks noChangeAspect="1"/>
          </p:cNvPicPr>
          <p:nvPr/>
        </p:nvPicPr>
        <p:blipFill>
          <a:blip r:embed="rId8"/>
          <a:stretch>
            <a:fillRect/>
          </a:stretch>
        </p:blipFill>
        <p:spPr>
          <a:xfrm>
            <a:off x="6658934" y="3225427"/>
            <a:ext cx="1364234" cy="938041"/>
          </a:xfrm>
          <a:prstGeom prst="rect">
            <a:avLst/>
          </a:prstGeom>
        </p:spPr>
      </p:pic>
      <p:sp>
        <p:nvSpPr>
          <p:cNvPr id="31" name="Rectangle 30"/>
          <p:cNvSpPr/>
          <p:nvPr/>
        </p:nvSpPr>
        <p:spPr>
          <a:xfrm>
            <a:off x="6719002" y="4283067"/>
            <a:ext cx="1318579" cy="276999"/>
          </a:xfrm>
          <a:prstGeom prst="rect">
            <a:avLst/>
          </a:prstGeom>
          <a:ln>
            <a:noFill/>
          </a:ln>
        </p:spPr>
        <p:txBody>
          <a:bodyPr wrap="square">
            <a:spAutoFit/>
          </a:bodyPr>
          <a:lstStyle/>
          <a:p>
            <a:pPr algn="ctr"/>
            <a:r>
              <a:rPr lang="en-US" sz="1200" b="1" dirty="0" err="1"/>
              <a:t>saxitoxin</a:t>
            </a:r>
            <a:r>
              <a:rPr lang="en-US" sz="1200" b="1" dirty="0"/>
              <a:t> (TZ)</a:t>
            </a:r>
          </a:p>
        </p:txBody>
      </p:sp>
      <p:pic>
        <p:nvPicPr>
          <p:cNvPr id="32" name="Picture 31"/>
          <p:cNvPicPr>
            <a:picLocks noChangeAspect="1"/>
          </p:cNvPicPr>
          <p:nvPr/>
        </p:nvPicPr>
        <p:blipFill>
          <a:blip r:embed="rId9"/>
          <a:stretch>
            <a:fillRect/>
          </a:stretch>
        </p:blipFill>
        <p:spPr>
          <a:xfrm>
            <a:off x="6488159" y="4651939"/>
            <a:ext cx="1795096" cy="998883"/>
          </a:xfrm>
          <a:prstGeom prst="rect">
            <a:avLst/>
          </a:prstGeom>
        </p:spPr>
      </p:pic>
      <p:sp>
        <p:nvSpPr>
          <p:cNvPr id="33" name="Rectangle 32"/>
          <p:cNvSpPr/>
          <p:nvPr/>
        </p:nvSpPr>
        <p:spPr>
          <a:xfrm>
            <a:off x="6596774" y="5904960"/>
            <a:ext cx="1563034" cy="276999"/>
          </a:xfrm>
          <a:prstGeom prst="rect">
            <a:avLst/>
          </a:prstGeom>
          <a:ln>
            <a:noFill/>
          </a:ln>
        </p:spPr>
        <p:txBody>
          <a:bodyPr wrap="square">
            <a:spAutoFit/>
          </a:bodyPr>
          <a:lstStyle/>
          <a:p>
            <a:pPr algn="ctr"/>
            <a:r>
              <a:rPr lang="en-US" sz="1200" b="1" dirty="0" err="1"/>
              <a:t>tetrodotoxin</a:t>
            </a:r>
            <a:r>
              <a:rPr lang="en-US" sz="1200" b="1" dirty="0"/>
              <a:t> (TTX)</a:t>
            </a:r>
          </a:p>
        </p:txBody>
      </p:sp>
      <p:sp>
        <p:nvSpPr>
          <p:cNvPr id="2" name="Rectangle 1">
            <a:extLst>
              <a:ext uri="{FF2B5EF4-FFF2-40B4-BE49-F238E27FC236}">
                <a16:creationId xmlns:a16="http://schemas.microsoft.com/office/drawing/2014/main" xmlns="" id="{4AC73E4E-3AE7-9444-9A6B-DA9E5132234C}"/>
              </a:ext>
            </a:extLst>
          </p:cNvPr>
          <p:cNvSpPr/>
          <p:nvPr/>
        </p:nvSpPr>
        <p:spPr bwMode="auto">
          <a:xfrm>
            <a:off x="525982" y="3130434"/>
            <a:ext cx="2895423" cy="3060985"/>
          </a:xfrm>
          <a:prstGeom prst="rect">
            <a:avLst/>
          </a:prstGeom>
          <a:solidFill>
            <a:schemeClr val="accent2">
              <a:lumMod val="20000"/>
              <a:lumOff val="80000"/>
              <a:alpha val="32000"/>
            </a:schemeClr>
          </a:solidFill>
          <a:ln w="6350" cap="flat" cmpd="sng" algn="ctr">
            <a:solidFill>
              <a:schemeClr val="accent2">
                <a:lumMod val="60000"/>
                <a:lumOff val="40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4" name="Rectangle 33">
            <a:extLst>
              <a:ext uri="{FF2B5EF4-FFF2-40B4-BE49-F238E27FC236}">
                <a16:creationId xmlns:a16="http://schemas.microsoft.com/office/drawing/2014/main" xmlns="" id="{4A3FF29A-F49C-9246-90BC-B846DFF9CB48}"/>
              </a:ext>
            </a:extLst>
          </p:cNvPr>
          <p:cNvSpPr/>
          <p:nvPr/>
        </p:nvSpPr>
        <p:spPr bwMode="auto">
          <a:xfrm>
            <a:off x="3560823" y="3144904"/>
            <a:ext cx="2369974" cy="3060985"/>
          </a:xfrm>
          <a:prstGeom prst="rect">
            <a:avLst/>
          </a:prstGeom>
          <a:solidFill>
            <a:srgbClr val="FEC3C9">
              <a:alpha val="32000"/>
            </a:srgbClr>
          </a:solidFill>
          <a:ln w="6350" cap="flat" cmpd="sng" algn="ctr">
            <a:solidFill>
              <a:srgbClr val="FF802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5" name="Rectangle 34">
            <a:extLst>
              <a:ext uri="{FF2B5EF4-FFF2-40B4-BE49-F238E27FC236}">
                <a16:creationId xmlns:a16="http://schemas.microsoft.com/office/drawing/2014/main" xmlns="" id="{AE090585-BB43-094F-88D7-B64168A21E25}"/>
              </a:ext>
            </a:extLst>
          </p:cNvPr>
          <p:cNvSpPr/>
          <p:nvPr/>
        </p:nvSpPr>
        <p:spPr bwMode="auto">
          <a:xfrm>
            <a:off x="6069095" y="3144904"/>
            <a:ext cx="2492278" cy="3060985"/>
          </a:xfrm>
          <a:prstGeom prst="rect">
            <a:avLst/>
          </a:prstGeom>
          <a:solidFill>
            <a:srgbClr val="B2A936">
              <a:alpha val="32000"/>
            </a:srgbClr>
          </a:solidFill>
          <a:ln w="6350" cap="flat" cmpd="sng" algn="ctr">
            <a:solidFill>
              <a:srgbClr val="7F9E3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928170866"/>
      </p:ext>
    </p:extLst>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Small molecules and their partners</a:t>
            </a:r>
          </a:p>
          <a:p>
            <a:pPr algn="ctr"/>
            <a:r>
              <a:rPr lang="en-US" altLang="en-US" sz="1800" b="1" dirty="0">
                <a:solidFill>
                  <a:srgbClr val="FF8027"/>
                </a:solidFill>
                <a:latin typeface="Avenir Book" charset="0"/>
                <a:ea typeface="Avenir Book" charset="0"/>
                <a:cs typeface="Avenir Book" charset="0"/>
              </a:rPr>
              <a:t>the compound that changed my life</a:t>
            </a:r>
          </a:p>
        </p:txBody>
      </p:sp>
      <p:pic>
        <p:nvPicPr>
          <p:cNvPr id="5" name="Picture 4"/>
          <p:cNvPicPr>
            <a:picLocks noChangeAspect="1"/>
          </p:cNvPicPr>
          <p:nvPr/>
        </p:nvPicPr>
        <p:blipFill>
          <a:blip r:embed="rId3"/>
          <a:stretch>
            <a:fillRect/>
          </a:stretch>
        </p:blipFill>
        <p:spPr>
          <a:xfrm>
            <a:off x="3548637" y="2238451"/>
            <a:ext cx="2195347" cy="2004935"/>
          </a:xfrm>
          <a:prstGeom prst="rect">
            <a:avLst/>
          </a:prstGeom>
          <a:ln>
            <a:solidFill>
              <a:srgbClr val="FF8027"/>
            </a:solidFill>
          </a:ln>
          <a:effectLst>
            <a:outerShdw blurRad="50800" dist="38100" dir="2700000" algn="tl" rotWithShape="0">
              <a:prstClr val="black">
                <a:alpha val="40000"/>
              </a:prstClr>
            </a:outerShdw>
          </a:effectLst>
        </p:spPr>
      </p:pic>
      <p:sp>
        <p:nvSpPr>
          <p:cNvPr id="6" name="Rectangle 5"/>
          <p:cNvSpPr/>
          <p:nvPr/>
        </p:nvSpPr>
        <p:spPr>
          <a:xfrm>
            <a:off x="2074784" y="4992150"/>
            <a:ext cx="4994431" cy="800219"/>
          </a:xfrm>
          <a:prstGeom prst="rect">
            <a:avLst/>
          </a:prstGeom>
          <a:ln>
            <a:noFill/>
          </a:ln>
        </p:spPr>
        <p:txBody>
          <a:bodyPr wrap="square">
            <a:spAutoFit/>
          </a:bodyPr>
          <a:lstStyle/>
          <a:p>
            <a:pPr algn="ctr"/>
            <a:r>
              <a:rPr lang="en-US" sz="2800" b="1" dirty="0">
                <a:latin typeface="Avenir Book" charset="0"/>
                <a:ea typeface="Avenir Book" charset="0"/>
                <a:cs typeface="Avenir Book" charset="0"/>
              </a:rPr>
              <a:t>colchicine</a:t>
            </a:r>
          </a:p>
          <a:p>
            <a:pPr algn="ctr"/>
            <a:r>
              <a:rPr lang="en-US" dirty="0">
                <a:solidFill>
                  <a:schemeClr val="bg1">
                    <a:lumMod val="50000"/>
                  </a:schemeClr>
                </a:solidFill>
                <a:latin typeface="Avenir Book" charset="0"/>
                <a:ea typeface="Avenir Book" charset="0"/>
                <a:cs typeface="Avenir Book" charset="0"/>
              </a:rPr>
              <a:t>Secondary metabolite from meadow saffron</a:t>
            </a:r>
          </a:p>
        </p:txBody>
      </p:sp>
    </p:spTree>
    <p:extLst>
      <p:ext uri="{BB962C8B-B14F-4D97-AF65-F5344CB8AC3E}">
        <p14:creationId xmlns:p14="http://schemas.microsoft.com/office/powerpoint/2010/main" val="675074861"/>
      </p:ext>
    </p:extLst>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0"/>
          <p:cNvSpPr txBox="1">
            <a:spLocks noChangeArrowheads="1"/>
          </p:cNvSpPr>
          <p:nvPr/>
        </p:nvSpPr>
        <p:spPr bwMode="auto">
          <a:xfrm>
            <a:off x="2209305" y="3247410"/>
            <a:ext cx="172996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defTabSz="642915" eaLnBrk="0" fontAlgn="base" hangingPunct="0">
              <a:spcBef>
                <a:spcPct val="0"/>
              </a:spcBef>
              <a:spcAft>
                <a:spcPct val="0"/>
              </a:spcAft>
            </a:pPr>
            <a:r>
              <a:rPr lang="en-US" altLang="en-US" sz="1600" b="1" dirty="0">
                <a:latin typeface="Avenir Book" charset="0"/>
                <a:ea typeface="Avenir Book" charset="0"/>
                <a:cs typeface="Avenir Book" charset="0"/>
              </a:rPr>
              <a:t>Angela Koehler</a:t>
            </a: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hlinkClick r:id="rId3"/>
              </a:rPr>
              <a:t>koehler@mit.edu</a:t>
            </a: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Instructor</a:t>
            </a: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76-361c</a:t>
            </a: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Lectures</a:t>
            </a:r>
            <a:endParaRPr lang="en-US" altLang="en-US" sz="1600" b="1"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p:txBody>
      </p:sp>
      <p:sp>
        <p:nvSpPr>
          <p:cNvPr id="10" name="TextBox 20"/>
          <p:cNvSpPr txBox="1">
            <a:spLocks noChangeArrowheads="1"/>
          </p:cNvSpPr>
          <p:nvPr/>
        </p:nvSpPr>
        <p:spPr bwMode="auto">
          <a:xfrm>
            <a:off x="5130333" y="3247410"/>
            <a:ext cx="199125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defTabSz="642915" eaLnBrk="0" fontAlgn="base" hangingPunct="0">
              <a:spcBef>
                <a:spcPct val="0"/>
              </a:spcBef>
              <a:spcAft>
                <a:spcPct val="0"/>
              </a:spcAft>
            </a:pPr>
            <a:r>
              <a:rPr lang="en-US" altLang="en-US" sz="1600" b="1" dirty="0">
                <a:latin typeface="Avenir Book" charset="0"/>
                <a:ea typeface="Avenir Book" charset="0"/>
                <a:cs typeface="Avenir Book" charset="0"/>
              </a:rPr>
              <a:t>Nick </a:t>
            </a:r>
            <a:r>
              <a:rPr lang="en-US" altLang="en-US" sz="1600" b="1" dirty="0" err="1">
                <a:latin typeface="Avenir Book" charset="0"/>
                <a:ea typeface="Avenir Book" charset="0"/>
                <a:cs typeface="Avenir Book" charset="0"/>
              </a:rPr>
              <a:t>Struntz</a:t>
            </a:r>
            <a:endParaRPr lang="en-US" altLang="en-US" sz="1600" b="1"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hlinkClick r:id="rId4"/>
              </a:rPr>
              <a:t>nstruntz@mit.edu</a:t>
            </a: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Postdoctoral Fellow</a:t>
            </a: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Koehler Lab</a:t>
            </a: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endParaRPr lang="en-US" altLang="en-US" sz="1600" dirty="0">
              <a:latin typeface="Avenir Book" charset="0"/>
              <a:ea typeface="Avenir Book" charset="0"/>
              <a:cs typeface="Avenir Book" charset="0"/>
            </a:endParaRPr>
          </a:p>
          <a:p>
            <a:pPr algn="ctr" defTabSz="642915" eaLnBrk="0" fontAlgn="base" hangingPunct="0">
              <a:spcBef>
                <a:spcPct val="0"/>
              </a:spcBef>
              <a:spcAft>
                <a:spcPct val="0"/>
              </a:spcAft>
            </a:pPr>
            <a:r>
              <a:rPr lang="en-US" altLang="en-US" sz="1600" dirty="0">
                <a:latin typeface="Avenir Book" charset="0"/>
                <a:ea typeface="Avenir Book" charset="0"/>
                <a:cs typeface="Avenir Book" charset="0"/>
              </a:rPr>
              <a:t>Guest Lecturer</a:t>
            </a:r>
          </a:p>
        </p:txBody>
      </p:sp>
      <p:pic>
        <p:nvPicPr>
          <p:cNvPr id="4" name="Picture 3">
            <a:extLst>
              <a:ext uri="{FF2B5EF4-FFF2-40B4-BE49-F238E27FC236}">
                <a16:creationId xmlns:a16="http://schemas.microsoft.com/office/drawing/2014/main" xmlns="" id="{82721975-54EE-5840-9E88-0BCA0A44C8EA}"/>
              </a:ext>
            </a:extLst>
          </p:cNvPr>
          <p:cNvPicPr>
            <a:picLocks noChangeAspect="1"/>
          </p:cNvPicPr>
          <p:nvPr/>
        </p:nvPicPr>
        <p:blipFill rotWithShape="1">
          <a:blip r:embed="rId5"/>
          <a:srcRect t="8085" b="25381"/>
          <a:stretch/>
        </p:blipFill>
        <p:spPr>
          <a:xfrm>
            <a:off x="2144030" y="1253725"/>
            <a:ext cx="1795236" cy="1791646"/>
          </a:xfrm>
          <a:prstGeom prst="rect">
            <a:avLst/>
          </a:prstGeom>
          <a:ln>
            <a:solidFill>
              <a:schemeClr val="tx1">
                <a:lumMod val="75000"/>
                <a:lumOff val="25000"/>
              </a:schemeClr>
            </a:solidFill>
          </a:ln>
        </p:spPr>
      </p:pic>
      <p:pic>
        <p:nvPicPr>
          <p:cNvPr id="2" name="Picture 1">
            <a:extLst>
              <a:ext uri="{FF2B5EF4-FFF2-40B4-BE49-F238E27FC236}">
                <a16:creationId xmlns:a16="http://schemas.microsoft.com/office/drawing/2014/main" xmlns="" id="{927F2C83-3ACB-2649-88E9-A111711E86FC}"/>
              </a:ext>
            </a:extLst>
          </p:cNvPr>
          <p:cNvPicPr>
            <a:picLocks noChangeAspect="1"/>
          </p:cNvPicPr>
          <p:nvPr/>
        </p:nvPicPr>
        <p:blipFill>
          <a:blip r:embed="rId6"/>
          <a:stretch>
            <a:fillRect/>
          </a:stretch>
        </p:blipFill>
        <p:spPr>
          <a:xfrm>
            <a:off x="5179193" y="1253725"/>
            <a:ext cx="1820777" cy="1791645"/>
          </a:xfrm>
          <a:prstGeom prst="rect">
            <a:avLst/>
          </a:prstGeom>
          <a:ln>
            <a:solidFill>
              <a:schemeClr val="tx1">
                <a:lumMod val="65000"/>
                <a:lumOff val="35000"/>
              </a:schemeClr>
            </a:solidFill>
          </a:ln>
        </p:spPr>
      </p:pic>
    </p:spTree>
    <p:extLst>
      <p:ext uri="{BB962C8B-B14F-4D97-AF65-F5344CB8AC3E}">
        <p14:creationId xmlns:p14="http://schemas.microsoft.com/office/powerpoint/2010/main" val="282298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1" y="-34053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Colchicine is a </a:t>
            </a:r>
            <a:r>
              <a:rPr lang="en-US" altLang="en-US" sz="2800" i="1" dirty="0">
                <a:solidFill>
                  <a:schemeClr val="accent5">
                    <a:lumMod val="75000"/>
                  </a:schemeClr>
                </a:solidFill>
                <a:latin typeface="Avenir Book" charset="0"/>
                <a:ea typeface="Avenir Book" charset="0"/>
                <a:cs typeface="Avenir Book" charset="0"/>
              </a:rPr>
              <a:t>mitotic spindle poison</a:t>
            </a:r>
          </a:p>
        </p:txBody>
      </p:sp>
      <p:pic>
        <p:nvPicPr>
          <p:cNvPr id="4" name="Picture 3"/>
          <p:cNvPicPr>
            <a:picLocks noChangeAspect="1"/>
          </p:cNvPicPr>
          <p:nvPr/>
        </p:nvPicPr>
        <p:blipFill>
          <a:blip r:embed="rId3"/>
          <a:stretch>
            <a:fillRect/>
          </a:stretch>
        </p:blipFill>
        <p:spPr>
          <a:xfrm>
            <a:off x="4426460" y="784085"/>
            <a:ext cx="2835555" cy="2106413"/>
          </a:xfrm>
          <a:prstGeom prst="rect">
            <a:avLst/>
          </a:prstGeom>
        </p:spPr>
      </p:pic>
      <p:pic>
        <p:nvPicPr>
          <p:cNvPr id="5" name="Picture 4"/>
          <p:cNvPicPr>
            <a:picLocks noChangeAspect="1"/>
          </p:cNvPicPr>
          <p:nvPr/>
        </p:nvPicPr>
        <p:blipFill>
          <a:blip r:embed="rId4"/>
          <a:stretch>
            <a:fillRect/>
          </a:stretch>
        </p:blipFill>
        <p:spPr>
          <a:xfrm>
            <a:off x="7376140" y="732406"/>
            <a:ext cx="1134808" cy="2223858"/>
          </a:xfrm>
          <a:prstGeom prst="rect">
            <a:avLst/>
          </a:prstGeom>
        </p:spPr>
      </p:pic>
      <p:sp>
        <p:nvSpPr>
          <p:cNvPr id="9" name="Rectangle 8"/>
          <p:cNvSpPr/>
          <p:nvPr/>
        </p:nvSpPr>
        <p:spPr>
          <a:xfrm>
            <a:off x="317797" y="2371489"/>
            <a:ext cx="3674468" cy="584775"/>
          </a:xfrm>
          <a:prstGeom prst="rect">
            <a:avLst/>
          </a:prstGeom>
          <a:ln>
            <a:noFill/>
          </a:ln>
        </p:spPr>
        <p:txBody>
          <a:bodyPr wrap="square">
            <a:spAutoFit/>
          </a:bodyPr>
          <a:lstStyle/>
          <a:p>
            <a:pPr algn="ctr"/>
            <a:r>
              <a:rPr lang="en-US" sz="1600" dirty="0">
                <a:solidFill>
                  <a:srgbClr val="0070C0"/>
                </a:solidFill>
                <a:latin typeface="Avenir Book" charset="0"/>
                <a:ea typeface="Avenir Book" charset="0"/>
                <a:cs typeface="Avenir Book" charset="0"/>
              </a:rPr>
              <a:t>binds to tubulin protein </a:t>
            </a:r>
          </a:p>
          <a:p>
            <a:pPr algn="ctr"/>
            <a:r>
              <a:rPr lang="en-US" sz="1600" dirty="0">
                <a:solidFill>
                  <a:srgbClr val="0070C0"/>
                </a:solidFill>
                <a:latin typeface="Avenir Book" charset="0"/>
                <a:ea typeface="Avenir Book" charset="0"/>
                <a:cs typeface="Avenir Book" charset="0"/>
              </a:rPr>
              <a:t>blocks microtubule polymerization</a:t>
            </a:r>
          </a:p>
        </p:txBody>
      </p:sp>
      <p:pic>
        <p:nvPicPr>
          <p:cNvPr id="7" name="Picture 6"/>
          <p:cNvPicPr>
            <a:picLocks noChangeAspect="1"/>
          </p:cNvPicPr>
          <p:nvPr/>
        </p:nvPicPr>
        <p:blipFill>
          <a:blip r:embed="rId5"/>
          <a:stretch>
            <a:fillRect/>
          </a:stretch>
        </p:blipFill>
        <p:spPr>
          <a:xfrm>
            <a:off x="4393883" y="3127767"/>
            <a:ext cx="4117065" cy="1967255"/>
          </a:xfrm>
          <a:prstGeom prst="rect">
            <a:avLst/>
          </a:prstGeom>
        </p:spPr>
      </p:pic>
      <p:sp>
        <p:nvSpPr>
          <p:cNvPr id="8" name="Rectangle 7"/>
          <p:cNvSpPr/>
          <p:nvPr/>
        </p:nvSpPr>
        <p:spPr bwMode="auto">
          <a:xfrm>
            <a:off x="4242278" y="1084114"/>
            <a:ext cx="339591" cy="323777"/>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0" name="Picture 9"/>
          <p:cNvPicPr>
            <a:picLocks noChangeAspect="1"/>
          </p:cNvPicPr>
          <p:nvPr/>
        </p:nvPicPr>
        <p:blipFill>
          <a:blip r:embed="rId6"/>
          <a:stretch>
            <a:fillRect/>
          </a:stretch>
        </p:blipFill>
        <p:spPr>
          <a:xfrm>
            <a:off x="376640" y="3113477"/>
            <a:ext cx="3714032" cy="3515950"/>
          </a:xfrm>
          <a:prstGeom prst="rect">
            <a:avLst/>
          </a:prstGeom>
        </p:spPr>
      </p:pic>
      <p:pic>
        <p:nvPicPr>
          <p:cNvPr id="13" name="Picture 12"/>
          <p:cNvPicPr>
            <a:picLocks noChangeAspect="1"/>
          </p:cNvPicPr>
          <p:nvPr/>
        </p:nvPicPr>
        <p:blipFill>
          <a:blip r:embed="rId7"/>
          <a:stretch>
            <a:fillRect/>
          </a:stretch>
        </p:blipFill>
        <p:spPr>
          <a:xfrm>
            <a:off x="1598562" y="798152"/>
            <a:ext cx="1335294" cy="1219478"/>
          </a:xfrm>
          <a:prstGeom prst="rect">
            <a:avLst/>
          </a:prstGeom>
        </p:spPr>
      </p:pic>
      <p:sp>
        <p:nvSpPr>
          <p:cNvPr id="14" name="Rectangle 13"/>
          <p:cNvSpPr/>
          <p:nvPr/>
        </p:nvSpPr>
        <p:spPr>
          <a:xfrm>
            <a:off x="1598562" y="2032935"/>
            <a:ext cx="1304294" cy="338554"/>
          </a:xfrm>
          <a:prstGeom prst="rect">
            <a:avLst/>
          </a:prstGeom>
          <a:ln>
            <a:noFill/>
          </a:ln>
        </p:spPr>
        <p:txBody>
          <a:bodyPr wrap="square">
            <a:spAutoFit/>
          </a:bodyPr>
          <a:lstStyle/>
          <a:p>
            <a:pPr algn="ctr"/>
            <a:r>
              <a:rPr lang="en-US" sz="1600" b="1" dirty="0">
                <a:latin typeface="Avenir Book" charset="0"/>
                <a:ea typeface="Avenir Book" charset="0"/>
                <a:cs typeface="Avenir Book" charset="0"/>
              </a:rPr>
              <a:t>colchicine</a:t>
            </a:r>
            <a:endParaRPr lang="en-US" sz="1600" i="1" dirty="0">
              <a:latin typeface="Avenir Book" charset="0"/>
              <a:ea typeface="Avenir Book" charset="0"/>
              <a:cs typeface="Avenir Book" charset="0"/>
            </a:endParaRPr>
          </a:p>
        </p:txBody>
      </p:sp>
      <p:pic>
        <p:nvPicPr>
          <p:cNvPr id="11" name="Picture 10"/>
          <p:cNvPicPr>
            <a:picLocks noChangeAspect="1"/>
          </p:cNvPicPr>
          <p:nvPr/>
        </p:nvPicPr>
        <p:blipFill>
          <a:blip r:embed="rId8"/>
          <a:stretch>
            <a:fillRect/>
          </a:stretch>
        </p:blipFill>
        <p:spPr>
          <a:xfrm>
            <a:off x="4393884" y="5200535"/>
            <a:ext cx="1563817" cy="1528631"/>
          </a:xfrm>
          <a:prstGeom prst="rect">
            <a:avLst/>
          </a:prstGeom>
        </p:spPr>
      </p:pic>
      <p:sp>
        <p:nvSpPr>
          <p:cNvPr id="16" name="Rectangle 15"/>
          <p:cNvSpPr/>
          <p:nvPr/>
        </p:nvSpPr>
        <p:spPr>
          <a:xfrm>
            <a:off x="6109307" y="5487796"/>
            <a:ext cx="2894751" cy="954107"/>
          </a:xfrm>
          <a:prstGeom prst="rect">
            <a:avLst/>
          </a:prstGeom>
          <a:ln>
            <a:noFill/>
          </a:ln>
        </p:spPr>
        <p:txBody>
          <a:bodyPr wrap="square">
            <a:spAutoFit/>
          </a:bodyPr>
          <a:lstStyle/>
          <a:p>
            <a:pPr algn="ctr"/>
            <a:r>
              <a:rPr lang="en-US" sz="1400" dirty="0">
                <a:latin typeface="Avenir Book" charset="0"/>
                <a:ea typeface="Avenir Book" charset="0"/>
                <a:cs typeface="Avenir Book" charset="0"/>
              </a:rPr>
              <a:t>colchicine </a:t>
            </a:r>
            <a:r>
              <a:rPr lang="en-US" sz="1400" dirty="0">
                <a:solidFill>
                  <a:srgbClr val="0070C0"/>
                </a:solidFill>
                <a:latin typeface="Avenir Book" charset="0"/>
                <a:ea typeface="Avenir Book" charset="0"/>
                <a:cs typeface="Avenir Book" charset="0"/>
              </a:rPr>
              <a:t>prevents chromosome</a:t>
            </a:r>
          </a:p>
          <a:p>
            <a:pPr algn="ctr"/>
            <a:r>
              <a:rPr lang="en-US" sz="1400" dirty="0">
                <a:solidFill>
                  <a:srgbClr val="0070C0"/>
                </a:solidFill>
                <a:latin typeface="Avenir Book" charset="0"/>
                <a:ea typeface="Avenir Book" charset="0"/>
                <a:cs typeface="Avenir Book" charset="0"/>
              </a:rPr>
              <a:t>segregation </a:t>
            </a:r>
            <a:r>
              <a:rPr lang="en-US" sz="1400" dirty="0">
                <a:latin typeface="Avenir Book" charset="0"/>
                <a:ea typeface="Avenir Book" charset="0"/>
                <a:cs typeface="Avenir Book" charset="0"/>
              </a:rPr>
              <a:t>and enables study </a:t>
            </a:r>
          </a:p>
          <a:p>
            <a:pPr algn="ctr"/>
            <a:r>
              <a:rPr lang="en-US" sz="1400" dirty="0">
                <a:latin typeface="Avenir Book" charset="0"/>
                <a:ea typeface="Avenir Book" charset="0"/>
                <a:cs typeface="Avenir Book" charset="0"/>
              </a:rPr>
              <a:t>chromosome count and physical</a:t>
            </a:r>
          </a:p>
          <a:p>
            <a:pPr algn="ctr"/>
            <a:r>
              <a:rPr lang="en-US" sz="1400" dirty="0">
                <a:latin typeface="Avenir Book" charset="0"/>
                <a:ea typeface="Avenir Book" charset="0"/>
                <a:cs typeface="Avenir Book" charset="0"/>
              </a:rPr>
              <a:t>characteristics</a:t>
            </a:r>
          </a:p>
        </p:txBody>
      </p:sp>
      <p:sp>
        <p:nvSpPr>
          <p:cNvPr id="17" name="Rectangle 16"/>
          <p:cNvSpPr/>
          <p:nvPr/>
        </p:nvSpPr>
        <p:spPr>
          <a:xfrm>
            <a:off x="5175792" y="4402801"/>
            <a:ext cx="2726021" cy="584775"/>
          </a:xfrm>
          <a:prstGeom prst="rect">
            <a:avLst/>
          </a:prstGeom>
          <a:ln>
            <a:noFill/>
          </a:ln>
        </p:spPr>
        <p:txBody>
          <a:bodyPr wrap="square">
            <a:spAutoFit/>
          </a:bodyPr>
          <a:lstStyle/>
          <a:p>
            <a:pPr algn="ctr"/>
            <a:r>
              <a:rPr lang="en-US" sz="1600" b="1" dirty="0">
                <a:solidFill>
                  <a:schemeClr val="bg1"/>
                </a:solidFill>
                <a:latin typeface="Avenir Book" charset="0"/>
                <a:ea typeface="Avenir Book" charset="0"/>
                <a:cs typeface="Avenir Book" charset="0"/>
              </a:rPr>
              <a:t>time</a:t>
            </a:r>
          </a:p>
          <a:p>
            <a:pPr algn="ctr"/>
            <a:r>
              <a:rPr lang="en-US" sz="1600" b="1" dirty="0">
                <a:solidFill>
                  <a:schemeClr val="bg1"/>
                </a:solidFill>
                <a:latin typeface="Avenir Book" charset="0"/>
                <a:ea typeface="Avenir Book" charset="0"/>
                <a:cs typeface="Avenir Book" charset="0"/>
              </a:rPr>
              <a:t>course</a:t>
            </a:r>
          </a:p>
        </p:txBody>
      </p:sp>
      <p:sp>
        <p:nvSpPr>
          <p:cNvPr id="18" name="Rectangle 17"/>
          <p:cNvSpPr/>
          <p:nvPr/>
        </p:nvSpPr>
        <p:spPr>
          <a:xfrm>
            <a:off x="4242278" y="5200532"/>
            <a:ext cx="1057464" cy="430887"/>
          </a:xfrm>
          <a:prstGeom prst="rect">
            <a:avLst/>
          </a:prstGeom>
          <a:ln>
            <a:noFill/>
          </a:ln>
        </p:spPr>
        <p:txBody>
          <a:bodyPr wrap="square">
            <a:spAutoFit/>
          </a:bodyPr>
          <a:lstStyle/>
          <a:p>
            <a:pPr algn="ctr"/>
            <a:r>
              <a:rPr lang="en-US" sz="1100" b="1">
                <a:solidFill>
                  <a:schemeClr val="accent4">
                    <a:lumMod val="95000"/>
                    <a:lumOff val="5000"/>
                  </a:schemeClr>
                </a:solidFill>
                <a:latin typeface="Avenir Book" charset="0"/>
                <a:ea typeface="Avenir Book" charset="0"/>
                <a:cs typeface="Avenir Book" charset="0"/>
              </a:rPr>
              <a:t>karyotype </a:t>
            </a:r>
            <a:r>
              <a:rPr lang="en-US" sz="1100" b="1" dirty="0">
                <a:solidFill>
                  <a:schemeClr val="accent4">
                    <a:lumMod val="95000"/>
                    <a:lumOff val="5000"/>
                  </a:schemeClr>
                </a:solidFill>
                <a:latin typeface="Avenir Book" charset="0"/>
                <a:ea typeface="Avenir Book" charset="0"/>
                <a:cs typeface="Avenir Book" charset="0"/>
              </a:rPr>
              <a:t>spread</a:t>
            </a:r>
          </a:p>
        </p:txBody>
      </p:sp>
    </p:spTree>
    <p:extLst>
      <p:ext uri="{BB962C8B-B14F-4D97-AF65-F5344CB8AC3E}">
        <p14:creationId xmlns:p14="http://schemas.microsoft.com/office/powerpoint/2010/main" val="1460967779"/>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97043"/>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Colchicine informs therapeutic strategies</a:t>
            </a:r>
            <a:endParaRPr lang="en-US" altLang="en-US" sz="2800" i="1" dirty="0">
              <a:latin typeface="Avenir Book" charset="0"/>
              <a:ea typeface="Avenir Book" charset="0"/>
              <a:cs typeface="Avenir Book" charset="0"/>
            </a:endParaRPr>
          </a:p>
        </p:txBody>
      </p:sp>
      <p:pic>
        <p:nvPicPr>
          <p:cNvPr id="2" name="Picture 1"/>
          <p:cNvPicPr>
            <a:picLocks noChangeAspect="1"/>
          </p:cNvPicPr>
          <p:nvPr/>
        </p:nvPicPr>
        <p:blipFill>
          <a:blip r:embed="rId3"/>
          <a:stretch>
            <a:fillRect/>
          </a:stretch>
        </p:blipFill>
        <p:spPr>
          <a:xfrm>
            <a:off x="1147309" y="1532249"/>
            <a:ext cx="1945168" cy="1443189"/>
          </a:xfrm>
          <a:prstGeom prst="rect">
            <a:avLst/>
          </a:prstGeom>
        </p:spPr>
      </p:pic>
      <p:sp>
        <p:nvSpPr>
          <p:cNvPr id="12" name="Rectangle 11"/>
          <p:cNvSpPr/>
          <p:nvPr/>
        </p:nvSpPr>
        <p:spPr>
          <a:xfrm>
            <a:off x="65365" y="1084539"/>
            <a:ext cx="4912399" cy="369332"/>
          </a:xfrm>
          <a:prstGeom prst="rect">
            <a:avLst/>
          </a:prstGeom>
          <a:ln>
            <a:noFill/>
          </a:ln>
        </p:spPr>
        <p:txBody>
          <a:bodyPr wrap="square">
            <a:spAutoFit/>
          </a:bodyPr>
          <a:lstStyle/>
          <a:p>
            <a:pPr algn="ctr"/>
            <a:r>
              <a:rPr lang="en-US" dirty="0">
                <a:solidFill>
                  <a:srgbClr val="FF6666"/>
                </a:solidFill>
                <a:latin typeface="Avenir Book" charset="0"/>
                <a:ea typeface="Avenir Book" charset="0"/>
                <a:cs typeface="Avenir Book" charset="0"/>
              </a:rPr>
              <a:t>inflammatory diseases </a:t>
            </a:r>
            <a:r>
              <a:rPr lang="en-US" dirty="0">
                <a:latin typeface="Avenir Book" charset="0"/>
                <a:ea typeface="Avenir Book" charset="0"/>
                <a:cs typeface="Avenir Book" charset="0"/>
              </a:rPr>
              <a:t>– neutrophil motility</a:t>
            </a:r>
          </a:p>
        </p:txBody>
      </p:sp>
      <p:sp>
        <p:nvSpPr>
          <p:cNvPr id="15" name="Rectangle 14"/>
          <p:cNvSpPr/>
          <p:nvPr/>
        </p:nvSpPr>
        <p:spPr>
          <a:xfrm>
            <a:off x="1493897" y="2958629"/>
            <a:ext cx="1251991" cy="307777"/>
          </a:xfrm>
          <a:prstGeom prst="rect">
            <a:avLst/>
          </a:prstGeom>
          <a:ln>
            <a:noFill/>
          </a:ln>
        </p:spPr>
        <p:txBody>
          <a:bodyPr wrap="square">
            <a:spAutoFit/>
          </a:bodyPr>
          <a:lstStyle/>
          <a:p>
            <a:pPr algn="ctr"/>
            <a:r>
              <a:rPr lang="en-US" sz="1400" i="1" dirty="0">
                <a:latin typeface="Avenir Book" charset="0"/>
                <a:ea typeface="Avenir Book" charset="0"/>
                <a:cs typeface="Avenir Book" charset="0"/>
              </a:rPr>
              <a:t>gout</a:t>
            </a:r>
          </a:p>
        </p:txBody>
      </p:sp>
      <p:pic>
        <p:nvPicPr>
          <p:cNvPr id="3" name="Picture 2"/>
          <p:cNvPicPr>
            <a:picLocks noChangeAspect="1"/>
          </p:cNvPicPr>
          <p:nvPr/>
        </p:nvPicPr>
        <p:blipFill rotWithShape="1">
          <a:blip r:embed="rId4"/>
          <a:srcRect l="16359" r="17563"/>
          <a:stretch/>
        </p:blipFill>
        <p:spPr>
          <a:xfrm>
            <a:off x="1147309" y="3266406"/>
            <a:ext cx="1922532" cy="1461095"/>
          </a:xfrm>
          <a:prstGeom prst="rect">
            <a:avLst/>
          </a:prstGeom>
        </p:spPr>
      </p:pic>
      <p:sp>
        <p:nvSpPr>
          <p:cNvPr id="16" name="Rectangle 15"/>
          <p:cNvSpPr/>
          <p:nvPr/>
        </p:nvSpPr>
        <p:spPr>
          <a:xfrm>
            <a:off x="1493897" y="4743900"/>
            <a:ext cx="1251991" cy="307777"/>
          </a:xfrm>
          <a:prstGeom prst="rect">
            <a:avLst/>
          </a:prstGeom>
          <a:ln>
            <a:noFill/>
          </a:ln>
        </p:spPr>
        <p:txBody>
          <a:bodyPr wrap="square">
            <a:spAutoFit/>
          </a:bodyPr>
          <a:lstStyle/>
          <a:p>
            <a:pPr algn="ctr"/>
            <a:r>
              <a:rPr lang="en-US" sz="1400" i="1" dirty="0">
                <a:latin typeface="Avenir Book" charset="0"/>
                <a:ea typeface="Avenir Book" charset="0"/>
                <a:cs typeface="Avenir Book" charset="0"/>
              </a:rPr>
              <a:t>pericarditis</a:t>
            </a:r>
          </a:p>
        </p:txBody>
      </p:sp>
      <p:pic>
        <p:nvPicPr>
          <p:cNvPr id="6" name="Picture 5"/>
          <p:cNvPicPr>
            <a:picLocks noChangeAspect="1"/>
          </p:cNvPicPr>
          <p:nvPr/>
        </p:nvPicPr>
        <p:blipFill>
          <a:blip r:embed="rId5"/>
          <a:stretch>
            <a:fillRect/>
          </a:stretch>
        </p:blipFill>
        <p:spPr>
          <a:xfrm>
            <a:off x="1158626" y="5071175"/>
            <a:ext cx="1922532" cy="1461095"/>
          </a:xfrm>
          <a:prstGeom prst="rect">
            <a:avLst/>
          </a:prstGeom>
        </p:spPr>
      </p:pic>
      <p:sp>
        <p:nvSpPr>
          <p:cNvPr id="11" name="TextBox 10"/>
          <p:cNvSpPr txBox="1"/>
          <p:nvPr/>
        </p:nvSpPr>
        <p:spPr>
          <a:xfrm>
            <a:off x="1363114" y="6551768"/>
            <a:ext cx="1513556" cy="307777"/>
          </a:xfrm>
          <a:prstGeom prst="rect">
            <a:avLst/>
          </a:prstGeom>
          <a:noFill/>
        </p:spPr>
        <p:txBody>
          <a:bodyPr wrap="none" rtlCol="0">
            <a:spAutoFit/>
          </a:bodyPr>
          <a:lstStyle/>
          <a:p>
            <a:r>
              <a:rPr lang="en-US" sz="1400" i="1" dirty="0" err="1">
                <a:latin typeface="Avenir Book" charset="0"/>
                <a:ea typeface="Avenir Book" charset="0"/>
                <a:cs typeface="Avenir Book" charset="0"/>
              </a:rPr>
              <a:t>Behçet's</a:t>
            </a:r>
            <a:r>
              <a:rPr lang="en-US" sz="1400" i="1" dirty="0">
                <a:latin typeface="Avenir Book" charset="0"/>
                <a:ea typeface="Avenir Book" charset="0"/>
                <a:cs typeface="Avenir Book" charset="0"/>
              </a:rPr>
              <a:t> disease</a:t>
            </a:r>
          </a:p>
        </p:txBody>
      </p:sp>
      <p:sp>
        <p:nvSpPr>
          <p:cNvPr id="17" name="Curved Down Arrow 16"/>
          <p:cNvSpPr/>
          <p:nvPr/>
        </p:nvSpPr>
        <p:spPr bwMode="auto">
          <a:xfrm>
            <a:off x="3482902" y="2897060"/>
            <a:ext cx="1964896" cy="1059478"/>
          </a:xfrm>
          <a:prstGeom prst="curvedDownArrow">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a:xfrm>
            <a:off x="5252683" y="1067942"/>
            <a:ext cx="3697888" cy="369332"/>
          </a:xfrm>
          <a:prstGeom prst="rect">
            <a:avLst/>
          </a:prstGeom>
          <a:ln>
            <a:noFill/>
          </a:ln>
        </p:spPr>
        <p:txBody>
          <a:bodyPr wrap="square">
            <a:spAutoFit/>
          </a:bodyPr>
          <a:lstStyle/>
          <a:p>
            <a:pPr algn="ctr"/>
            <a:r>
              <a:rPr lang="en-US" dirty="0">
                <a:latin typeface="Avenir Book" charset="0"/>
                <a:ea typeface="Avenir Book" charset="0"/>
                <a:cs typeface="Avenir Book" charset="0"/>
              </a:rPr>
              <a:t>mitotic poisons for </a:t>
            </a:r>
            <a:r>
              <a:rPr lang="en-US" dirty="0">
                <a:solidFill>
                  <a:srgbClr val="7F9E3A"/>
                </a:solidFill>
                <a:latin typeface="Avenir Book" charset="0"/>
                <a:ea typeface="Avenir Book" charset="0"/>
                <a:cs typeface="Avenir Book" charset="0"/>
              </a:rPr>
              <a:t>cancer therapy</a:t>
            </a:r>
          </a:p>
        </p:txBody>
      </p:sp>
      <p:pic>
        <p:nvPicPr>
          <p:cNvPr id="18" name="Picture 17"/>
          <p:cNvPicPr>
            <a:picLocks noChangeAspect="1"/>
          </p:cNvPicPr>
          <p:nvPr/>
        </p:nvPicPr>
        <p:blipFill>
          <a:blip r:embed="rId7"/>
          <a:stretch>
            <a:fillRect/>
          </a:stretch>
        </p:blipFill>
        <p:spPr>
          <a:xfrm>
            <a:off x="5782656" y="1803797"/>
            <a:ext cx="2442328" cy="1654122"/>
          </a:xfrm>
          <a:prstGeom prst="rect">
            <a:avLst/>
          </a:prstGeom>
        </p:spPr>
      </p:pic>
      <p:sp>
        <p:nvSpPr>
          <p:cNvPr id="21" name="Rectangle 20"/>
          <p:cNvSpPr/>
          <p:nvPr/>
        </p:nvSpPr>
        <p:spPr>
          <a:xfrm>
            <a:off x="4044222" y="2019727"/>
            <a:ext cx="2416923" cy="523220"/>
          </a:xfrm>
          <a:prstGeom prst="rect">
            <a:avLst/>
          </a:prstGeom>
          <a:ln>
            <a:noFill/>
          </a:ln>
        </p:spPr>
        <p:txBody>
          <a:bodyPr wrap="square">
            <a:spAutoFit/>
          </a:bodyPr>
          <a:lstStyle/>
          <a:p>
            <a:pPr algn="ctr"/>
            <a:r>
              <a:rPr lang="en-US" sz="1600" b="1" dirty="0">
                <a:latin typeface="Avenir Book" charset="0"/>
                <a:ea typeface="Avenir Book" charset="0"/>
                <a:cs typeface="Avenir Book" charset="0"/>
              </a:rPr>
              <a:t>Taxol</a:t>
            </a:r>
          </a:p>
          <a:p>
            <a:pPr algn="ctr"/>
            <a:r>
              <a:rPr lang="en-US" sz="1200" dirty="0">
                <a:latin typeface="Avenir Book" charset="0"/>
                <a:ea typeface="Avenir Book" charset="0"/>
                <a:cs typeface="Avenir Book" charset="0"/>
              </a:rPr>
              <a:t>stabilizes MTs</a:t>
            </a:r>
          </a:p>
        </p:txBody>
      </p:sp>
      <p:pic>
        <p:nvPicPr>
          <p:cNvPr id="20" name="Picture 19"/>
          <p:cNvPicPr>
            <a:picLocks noChangeAspect="1"/>
          </p:cNvPicPr>
          <p:nvPr/>
        </p:nvPicPr>
        <p:blipFill>
          <a:blip r:embed="rId8"/>
          <a:stretch>
            <a:fillRect/>
          </a:stretch>
        </p:blipFill>
        <p:spPr>
          <a:xfrm>
            <a:off x="5782656" y="4083112"/>
            <a:ext cx="2441916" cy="1842537"/>
          </a:xfrm>
          <a:prstGeom prst="rect">
            <a:avLst/>
          </a:prstGeom>
        </p:spPr>
      </p:pic>
      <p:sp>
        <p:nvSpPr>
          <p:cNvPr id="24" name="Rectangle 23"/>
          <p:cNvSpPr/>
          <p:nvPr/>
        </p:nvSpPr>
        <p:spPr>
          <a:xfrm>
            <a:off x="4282541" y="5289031"/>
            <a:ext cx="1940284" cy="523220"/>
          </a:xfrm>
          <a:prstGeom prst="rect">
            <a:avLst/>
          </a:prstGeom>
          <a:ln>
            <a:noFill/>
          </a:ln>
        </p:spPr>
        <p:txBody>
          <a:bodyPr wrap="square">
            <a:spAutoFit/>
          </a:bodyPr>
          <a:lstStyle/>
          <a:p>
            <a:pPr algn="ctr"/>
            <a:r>
              <a:rPr lang="en-US" sz="1600" b="1" dirty="0">
                <a:latin typeface="Avenir Book" charset="0"/>
                <a:ea typeface="Avenir Book" charset="0"/>
                <a:cs typeface="Avenir Book" charset="0"/>
              </a:rPr>
              <a:t>Vinblastine</a:t>
            </a:r>
          </a:p>
          <a:p>
            <a:pPr algn="ctr"/>
            <a:r>
              <a:rPr lang="en-US" sz="1200" dirty="0">
                <a:latin typeface="Avenir Book" charset="0"/>
                <a:ea typeface="Avenir Book" charset="0"/>
                <a:cs typeface="Avenir Book" charset="0"/>
              </a:rPr>
              <a:t>blocks MT polymerization</a:t>
            </a:r>
          </a:p>
        </p:txBody>
      </p:sp>
      <p:sp>
        <p:nvSpPr>
          <p:cNvPr id="25" name="Rectangle 24"/>
          <p:cNvSpPr/>
          <p:nvPr/>
        </p:nvSpPr>
        <p:spPr>
          <a:xfrm>
            <a:off x="6013938" y="3528849"/>
            <a:ext cx="2686673" cy="307777"/>
          </a:xfrm>
          <a:prstGeom prst="rect">
            <a:avLst/>
          </a:prstGeom>
          <a:ln>
            <a:noFill/>
          </a:ln>
        </p:spPr>
        <p:txBody>
          <a:bodyPr wrap="square">
            <a:spAutoFit/>
          </a:bodyPr>
          <a:lstStyle/>
          <a:p>
            <a:pPr algn="ctr"/>
            <a:r>
              <a:rPr lang="en-US" sz="1400" i="1">
                <a:latin typeface="Avenir Book" charset="0"/>
                <a:ea typeface="Avenir Book" charset="0"/>
                <a:cs typeface="Avenir Book" charset="0"/>
              </a:rPr>
              <a:t>lung, ovarian, breast, sarcomas </a:t>
            </a:r>
            <a:endParaRPr lang="en-US" sz="1400" i="1" dirty="0">
              <a:latin typeface="Avenir Book" charset="0"/>
              <a:ea typeface="Avenir Book" charset="0"/>
              <a:cs typeface="Avenir Book" charset="0"/>
            </a:endParaRPr>
          </a:p>
        </p:txBody>
      </p:sp>
      <p:sp>
        <p:nvSpPr>
          <p:cNvPr id="26" name="Rectangle 25"/>
          <p:cNvSpPr/>
          <p:nvPr/>
        </p:nvSpPr>
        <p:spPr>
          <a:xfrm>
            <a:off x="5894620" y="5976622"/>
            <a:ext cx="2686673" cy="523220"/>
          </a:xfrm>
          <a:prstGeom prst="rect">
            <a:avLst/>
          </a:prstGeom>
          <a:ln>
            <a:noFill/>
          </a:ln>
        </p:spPr>
        <p:txBody>
          <a:bodyPr wrap="square">
            <a:spAutoFit/>
          </a:bodyPr>
          <a:lstStyle/>
          <a:p>
            <a:pPr algn="ctr"/>
            <a:r>
              <a:rPr lang="en-US" sz="1400" i="1">
                <a:latin typeface="Avenir Book" charset="0"/>
                <a:ea typeface="Avenir Book" charset="0"/>
                <a:cs typeface="Avenir Book" charset="0"/>
              </a:rPr>
              <a:t>leukemia</a:t>
            </a:r>
            <a:r>
              <a:rPr lang="en-US" sz="1400" i="1" dirty="0">
                <a:latin typeface="Avenir Book" charset="0"/>
                <a:ea typeface="Avenir Book" charset="0"/>
                <a:cs typeface="Avenir Book" charset="0"/>
              </a:rPr>
              <a:t>, lymphoma, breast</a:t>
            </a:r>
            <a:r>
              <a:rPr lang="en-US" sz="1400" i="1">
                <a:latin typeface="Avenir Book" charset="0"/>
                <a:ea typeface="Avenir Book" charset="0"/>
                <a:cs typeface="Avenir Book" charset="0"/>
              </a:rPr>
              <a:t>, testicular</a:t>
            </a:r>
            <a:endParaRPr lang="en-US" sz="1400" i="1" dirty="0">
              <a:latin typeface="Avenir Book" charset="0"/>
              <a:ea typeface="Avenir Book" charset="0"/>
              <a:cs typeface="Avenir Book" charset="0"/>
            </a:endParaRPr>
          </a:p>
        </p:txBody>
      </p:sp>
      <p:sp>
        <p:nvSpPr>
          <p:cNvPr id="22" name="Rectangle 21"/>
          <p:cNvSpPr/>
          <p:nvPr/>
        </p:nvSpPr>
        <p:spPr>
          <a:xfrm>
            <a:off x="2971029" y="1798960"/>
            <a:ext cx="2006735" cy="523220"/>
          </a:xfrm>
          <a:prstGeom prst="rect">
            <a:avLst/>
          </a:prstGeom>
          <a:ln>
            <a:noFill/>
          </a:ln>
        </p:spPr>
        <p:txBody>
          <a:bodyPr wrap="square">
            <a:spAutoFit/>
          </a:bodyPr>
          <a:lstStyle/>
          <a:p>
            <a:pPr algn="ctr"/>
            <a:r>
              <a:rPr lang="en-US" sz="1400" dirty="0">
                <a:solidFill>
                  <a:srgbClr val="FF0000"/>
                </a:solidFill>
                <a:latin typeface="Avenir Book" charset="0"/>
                <a:ea typeface="Avenir Book" charset="0"/>
                <a:cs typeface="Avenir Book" charset="0"/>
              </a:rPr>
              <a:t>Egyptians -1500 BC</a:t>
            </a:r>
          </a:p>
          <a:p>
            <a:pPr algn="ctr"/>
            <a:r>
              <a:rPr lang="en-US" sz="1400" dirty="0">
                <a:solidFill>
                  <a:srgbClr val="FF0000"/>
                </a:solidFill>
                <a:latin typeface="Avenir Book" charset="0"/>
                <a:ea typeface="Avenir Book" charset="0"/>
                <a:cs typeface="Avenir Book" charset="0"/>
              </a:rPr>
              <a:t>Ben Franklin</a:t>
            </a:r>
          </a:p>
        </p:txBody>
      </p:sp>
    </p:spTree>
    <p:extLst>
      <p:ext uri="{BB962C8B-B14F-4D97-AF65-F5344CB8AC3E}">
        <p14:creationId xmlns:p14="http://schemas.microsoft.com/office/powerpoint/2010/main" val="410129354"/>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genomic toolkit</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Rectangle 2"/>
          <p:cNvSpPr/>
          <p:nvPr/>
        </p:nvSpPr>
        <p:spPr>
          <a:xfrm>
            <a:off x="0" y="1539288"/>
            <a:ext cx="9144000" cy="369332"/>
          </a:xfrm>
          <a:prstGeom prst="rect">
            <a:avLst/>
          </a:prstGeom>
          <a:ln>
            <a:noFill/>
          </a:ln>
        </p:spPr>
        <p:txBody>
          <a:bodyPr wrap="square">
            <a:spAutoFit/>
          </a:bodyPr>
          <a:lstStyle/>
          <a:p>
            <a:pPr algn="ctr"/>
            <a:r>
              <a:rPr lang="en-US" dirty="0">
                <a:latin typeface="Avenir Book" charset="0"/>
                <a:ea typeface="Avenir Book" charset="0"/>
                <a:cs typeface="Avenir Book" charset="0"/>
              </a:rPr>
              <a:t>How </a:t>
            </a:r>
            <a:r>
              <a:rPr lang="en-US">
                <a:latin typeface="Avenir Book" charset="0"/>
                <a:ea typeface="Avenir Book" charset="0"/>
                <a:cs typeface="Avenir Book" charset="0"/>
              </a:rPr>
              <a:t>many specific probes </a:t>
            </a:r>
            <a:r>
              <a:rPr lang="en-US" dirty="0">
                <a:latin typeface="Avenir Book" charset="0"/>
                <a:ea typeface="Avenir Book" charset="0"/>
                <a:cs typeface="Avenir Book" charset="0"/>
              </a:rPr>
              <a:t>do we need to study the entire ‘expressed genome?’</a:t>
            </a:r>
          </a:p>
        </p:txBody>
      </p:sp>
    </p:spTree>
    <p:extLst>
      <p:ext uri="{BB962C8B-B14F-4D97-AF65-F5344CB8AC3E}">
        <p14:creationId xmlns:p14="http://schemas.microsoft.com/office/powerpoint/2010/main" val="982261946"/>
      </p:ext>
    </p:extLst>
  </p:cSld>
  <p:clrMapOvr>
    <a:masterClrMapping/>
  </p:clrMapOvr>
  <p:transition xmlns:p14="http://schemas.microsoft.com/office/powerpoint/2010/mai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genomic toolkit</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4" name="Rectangle 3"/>
          <p:cNvSpPr/>
          <p:nvPr/>
        </p:nvSpPr>
        <p:spPr>
          <a:xfrm>
            <a:off x="0" y="1539288"/>
            <a:ext cx="9144000" cy="2308324"/>
          </a:xfrm>
          <a:prstGeom prst="rect">
            <a:avLst/>
          </a:prstGeom>
          <a:ln>
            <a:noFill/>
          </a:ln>
        </p:spPr>
        <p:txBody>
          <a:bodyPr wrap="square">
            <a:spAutoFit/>
          </a:bodyPr>
          <a:lstStyle/>
          <a:p>
            <a:pPr algn="ctr"/>
            <a:r>
              <a:rPr lang="en-US" dirty="0">
                <a:latin typeface="Avenir Book" charset="0"/>
                <a:ea typeface="Avenir Book" charset="0"/>
                <a:cs typeface="Avenir Book" charset="0"/>
              </a:rPr>
              <a:t>How many specific probes do we need to study the entire ‘expressed genome?’</a:t>
            </a:r>
          </a:p>
          <a:p>
            <a:pPr algn="ctr"/>
            <a:endParaRPr lang="en-US" dirty="0">
              <a:latin typeface="Avenir Book" charset="0"/>
              <a:ea typeface="Avenir Book" charset="0"/>
              <a:cs typeface="Avenir Book" charset="0"/>
            </a:endParaRPr>
          </a:p>
          <a:p>
            <a:pPr algn="ctr"/>
            <a:r>
              <a:rPr lang="en-US" dirty="0">
                <a:latin typeface="Avenir Book" charset="0"/>
                <a:ea typeface="Avenir Book" charset="0"/>
                <a:cs typeface="Avenir Book" charset="0"/>
              </a:rPr>
              <a:t>92,000 expressed proteins</a:t>
            </a:r>
          </a:p>
          <a:p>
            <a:pPr algn="ctr"/>
            <a:r>
              <a:rPr lang="en-US" dirty="0">
                <a:latin typeface="Avenir Book" charset="0"/>
                <a:ea typeface="Avenir Book" charset="0"/>
                <a:cs typeface="Avenir Book" charset="0"/>
              </a:rPr>
              <a:t>1 </a:t>
            </a:r>
            <a:r>
              <a:rPr lang="en-US" dirty="0">
                <a:solidFill>
                  <a:srgbClr val="FF0000"/>
                </a:solidFill>
                <a:latin typeface="Avenir Book" charset="0"/>
                <a:ea typeface="Avenir Book" charset="0"/>
                <a:cs typeface="Avenir Book" charset="0"/>
              </a:rPr>
              <a:t>inhibitor</a:t>
            </a:r>
            <a:r>
              <a:rPr lang="en-US" dirty="0">
                <a:latin typeface="Avenir Book" charset="0"/>
                <a:ea typeface="Avenir Book" charset="0"/>
                <a:cs typeface="Avenir Book" charset="0"/>
              </a:rPr>
              <a:t> of function</a:t>
            </a:r>
          </a:p>
          <a:p>
            <a:pPr algn="ctr"/>
            <a:r>
              <a:rPr lang="en-US" dirty="0">
                <a:latin typeface="Avenir Book" charset="0"/>
                <a:ea typeface="Avenir Book" charset="0"/>
                <a:cs typeface="Avenir Book" charset="0"/>
              </a:rPr>
              <a:t>1 </a:t>
            </a:r>
            <a:r>
              <a:rPr lang="en-US" dirty="0">
                <a:solidFill>
                  <a:srgbClr val="00B050"/>
                </a:solidFill>
                <a:latin typeface="Avenir Book" charset="0"/>
                <a:ea typeface="Avenir Book" charset="0"/>
                <a:cs typeface="Avenir Book" charset="0"/>
              </a:rPr>
              <a:t>activator</a:t>
            </a:r>
            <a:r>
              <a:rPr lang="en-US" dirty="0">
                <a:latin typeface="Avenir Book" charset="0"/>
                <a:ea typeface="Avenir Book" charset="0"/>
                <a:cs typeface="Avenir Book" charset="0"/>
              </a:rPr>
              <a:t> of function</a:t>
            </a:r>
          </a:p>
          <a:p>
            <a:pPr algn="ctr"/>
            <a:endParaRPr lang="en-US" dirty="0">
              <a:latin typeface="Avenir Book" charset="0"/>
              <a:ea typeface="Avenir Book" charset="0"/>
              <a:cs typeface="Avenir Book" charset="0"/>
            </a:endParaRPr>
          </a:p>
          <a:p>
            <a:pPr algn="ctr"/>
            <a:r>
              <a:rPr lang="en-US" b="1" dirty="0">
                <a:latin typeface="Avenir Book" charset="0"/>
                <a:ea typeface="Avenir Book" charset="0"/>
                <a:cs typeface="Avenir Book" charset="0"/>
              </a:rPr>
              <a:t>184,000 unique chemical probes!</a:t>
            </a:r>
          </a:p>
          <a:p>
            <a:pPr algn="ct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1613115445"/>
      </p:ext>
    </p:extLst>
  </p:cSld>
  <p:clrMapOvr>
    <a:masterClrMapping/>
  </p:clrMapOvr>
  <p:transition xmlns:p14="http://schemas.microsoft.com/office/powerpoint/2010/mai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539288"/>
            <a:ext cx="9144000" cy="2308324"/>
          </a:xfrm>
          <a:prstGeom prst="rect">
            <a:avLst/>
          </a:prstGeom>
          <a:ln>
            <a:noFill/>
          </a:ln>
        </p:spPr>
        <p:txBody>
          <a:bodyPr wrap="square">
            <a:spAutoFit/>
          </a:bodyPr>
          <a:lstStyle/>
          <a:p>
            <a:pPr algn="ctr"/>
            <a:r>
              <a:rPr lang="en-US" dirty="0">
                <a:latin typeface="Avenir Book" charset="0"/>
                <a:ea typeface="Avenir Book" charset="0"/>
                <a:cs typeface="Avenir Book" charset="0"/>
              </a:rPr>
              <a:t>How many specific probes do we need to study the entire ‘expressed genome?’</a:t>
            </a:r>
          </a:p>
          <a:p>
            <a:pPr algn="ctr"/>
            <a:endParaRPr lang="en-US" dirty="0">
              <a:latin typeface="Avenir Book" charset="0"/>
              <a:ea typeface="Avenir Book" charset="0"/>
              <a:cs typeface="Avenir Book" charset="0"/>
            </a:endParaRPr>
          </a:p>
          <a:p>
            <a:pPr algn="ctr"/>
            <a:r>
              <a:rPr lang="en-US" dirty="0">
                <a:latin typeface="Avenir Book" charset="0"/>
                <a:ea typeface="Avenir Book" charset="0"/>
                <a:cs typeface="Avenir Book" charset="0"/>
              </a:rPr>
              <a:t>92,000 expressed proteins</a:t>
            </a:r>
          </a:p>
          <a:p>
            <a:pPr algn="ctr"/>
            <a:r>
              <a:rPr lang="en-US" dirty="0">
                <a:latin typeface="Avenir Book" charset="0"/>
                <a:ea typeface="Avenir Book" charset="0"/>
                <a:cs typeface="Avenir Book" charset="0"/>
              </a:rPr>
              <a:t>1 </a:t>
            </a:r>
            <a:r>
              <a:rPr lang="en-US" dirty="0">
                <a:solidFill>
                  <a:srgbClr val="FF0000"/>
                </a:solidFill>
                <a:latin typeface="Avenir Book" charset="0"/>
                <a:ea typeface="Avenir Book" charset="0"/>
                <a:cs typeface="Avenir Book" charset="0"/>
              </a:rPr>
              <a:t>inhibitor</a:t>
            </a:r>
            <a:r>
              <a:rPr lang="en-US" dirty="0">
                <a:latin typeface="Avenir Book" charset="0"/>
                <a:ea typeface="Avenir Book" charset="0"/>
                <a:cs typeface="Avenir Book" charset="0"/>
              </a:rPr>
              <a:t> of function</a:t>
            </a:r>
          </a:p>
          <a:p>
            <a:pPr algn="ctr"/>
            <a:r>
              <a:rPr lang="en-US" dirty="0">
                <a:latin typeface="Avenir Book" charset="0"/>
                <a:ea typeface="Avenir Book" charset="0"/>
                <a:cs typeface="Avenir Book" charset="0"/>
              </a:rPr>
              <a:t>1 </a:t>
            </a:r>
            <a:r>
              <a:rPr lang="en-US" dirty="0">
                <a:solidFill>
                  <a:srgbClr val="00B050"/>
                </a:solidFill>
                <a:latin typeface="Avenir Book" charset="0"/>
                <a:ea typeface="Avenir Book" charset="0"/>
                <a:cs typeface="Avenir Book" charset="0"/>
              </a:rPr>
              <a:t>activator</a:t>
            </a:r>
            <a:r>
              <a:rPr lang="en-US" dirty="0">
                <a:latin typeface="Avenir Book" charset="0"/>
                <a:ea typeface="Avenir Book" charset="0"/>
                <a:cs typeface="Avenir Book" charset="0"/>
              </a:rPr>
              <a:t> of function</a:t>
            </a:r>
          </a:p>
          <a:p>
            <a:pPr algn="ctr"/>
            <a:endParaRPr lang="en-US" dirty="0">
              <a:latin typeface="Avenir Book" charset="0"/>
              <a:ea typeface="Avenir Book" charset="0"/>
              <a:cs typeface="Avenir Book" charset="0"/>
            </a:endParaRPr>
          </a:p>
          <a:p>
            <a:pPr algn="ctr"/>
            <a:r>
              <a:rPr lang="en-US" b="1" dirty="0">
                <a:latin typeface="Avenir Book" charset="0"/>
                <a:ea typeface="Avenir Book" charset="0"/>
                <a:cs typeface="Avenir Book" charset="0"/>
              </a:rPr>
              <a:t>184,000 unique chemical probes?</a:t>
            </a:r>
          </a:p>
          <a:p>
            <a:pPr algn="ctr"/>
            <a:endParaRPr lang="en-US" dirty="0">
              <a:latin typeface="Avenir Book" charset="0"/>
              <a:ea typeface="Avenir Book" charset="0"/>
              <a:cs typeface="Avenir Book"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102013" y="3394631"/>
            <a:ext cx="2728933" cy="3634895"/>
          </a:xfrm>
          <a:prstGeom prst="rect">
            <a:avLst/>
          </a:prstGeom>
        </p:spPr>
      </p:pic>
      <p:sp>
        <p:nvSpPr>
          <p:cNvPr id="5"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Chemical genomic toolkit</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6" name="Rectangle 5"/>
          <p:cNvSpPr/>
          <p:nvPr/>
        </p:nvSpPr>
        <p:spPr>
          <a:xfrm>
            <a:off x="4904086" y="4765802"/>
            <a:ext cx="3848028" cy="892552"/>
          </a:xfrm>
          <a:prstGeom prst="rect">
            <a:avLst/>
          </a:prstGeom>
          <a:ln>
            <a:noFill/>
          </a:ln>
        </p:spPr>
        <p:txBody>
          <a:bodyPr wrap="square">
            <a:spAutoFit/>
          </a:bodyPr>
          <a:lstStyle/>
          <a:p>
            <a:pPr algn="ctr"/>
            <a:r>
              <a:rPr lang="en-US" sz="2000" b="1" dirty="0" err="1"/>
              <a:t>MyoD</a:t>
            </a:r>
            <a:r>
              <a:rPr lang="en-US" sz="2000" b="1" dirty="0"/>
              <a:t>: </a:t>
            </a:r>
          </a:p>
          <a:p>
            <a:pPr algn="ctr"/>
            <a:r>
              <a:rPr lang="en-US" sz="1600" dirty="0"/>
              <a:t>regulates smooth muscle differentiation</a:t>
            </a:r>
          </a:p>
          <a:p>
            <a:pPr algn="ctr"/>
            <a:r>
              <a:rPr lang="en-US" sz="1600" dirty="0"/>
              <a:t>‘exercise transcription factor’</a:t>
            </a:r>
          </a:p>
        </p:txBody>
      </p:sp>
    </p:spTree>
    <p:extLst>
      <p:ext uri="{BB962C8B-B14F-4D97-AF65-F5344CB8AC3E}">
        <p14:creationId xmlns:p14="http://schemas.microsoft.com/office/powerpoint/2010/main" val="1164901329"/>
      </p:ext>
    </p:extLst>
  </p:cSld>
  <p:clrMapOvr>
    <a:masterClrMapping/>
  </p:clrMapOvr>
  <p:transition xmlns:p14="http://schemas.microsoft.com/office/powerpoint/2010/mai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Approaches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4" name="Rectangle 13"/>
          <p:cNvSpPr/>
          <p:nvPr/>
        </p:nvSpPr>
        <p:spPr>
          <a:xfrm>
            <a:off x="122517" y="1515838"/>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screen for phenotype of interest</a:t>
            </a:r>
          </a:p>
        </p:txBody>
      </p:sp>
      <p:sp>
        <p:nvSpPr>
          <p:cNvPr id="15" name="Rectangle 14"/>
          <p:cNvSpPr/>
          <p:nvPr/>
        </p:nvSpPr>
        <p:spPr>
          <a:xfrm>
            <a:off x="1287929" y="3246861"/>
            <a:ext cx="1562848" cy="230832"/>
          </a:xfrm>
          <a:prstGeom prst="rect">
            <a:avLst/>
          </a:prstGeom>
          <a:ln>
            <a:noFill/>
          </a:ln>
        </p:spPr>
        <p:txBody>
          <a:bodyPr wrap="square">
            <a:spAutoFit/>
          </a:bodyPr>
          <a:lstStyle/>
          <a:p>
            <a:pPr algn="ctr"/>
            <a:r>
              <a:rPr lang="en-US" sz="900" dirty="0">
                <a:latin typeface="Avenir Book" charset="0"/>
                <a:ea typeface="Avenir Book" charset="0"/>
                <a:cs typeface="Avenir Book" charset="0"/>
              </a:rPr>
              <a:t>+ </a:t>
            </a:r>
            <a:r>
              <a:rPr lang="en-US" sz="900">
                <a:latin typeface="Avenir Book" charset="0"/>
                <a:ea typeface="Avenir Book" charset="0"/>
                <a:cs typeface="Avenir Book" charset="0"/>
              </a:rPr>
              <a:t>small molecule</a:t>
            </a:r>
            <a:endParaRPr lang="en-US" sz="900" dirty="0">
              <a:latin typeface="Avenir Book" charset="0"/>
              <a:ea typeface="Avenir Book" charset="0"/>
              <a:cs typeface="Avenir Book" charset="0"/>
            </a:endParaRPr>
          </a:p>
        </p:txBody>
      </p:sp>
      <p:sp>
        <p:nvSpPr>
          <p:cNvPr id="16" name="Rectangle 15"/>
          <p:cNvSpPr/>
          <p:nvPr/>
        </p:nvSpPr>
        <p:spPr>
          <a:xfrm>
            <a:off x="78230" y="3246861"/>
            <a:ext cx="1562848" cy="230832"/>
          </a:xfrm>
          <a:prstGeom prst="rect">
            <a:avLst/>
          </a:prstGeom>
          <a:ln>
            <a:noFill/>
          </a:ln>
        </p:spPr>
        <p:txBody>
          <a:bodyPr wrap="square">
            <a:spAutoFit/>
          </a:bodyPr>
          <a:lstStyle/>
          <a:p>
            <a:pPr algn="ctr"/>
            <a:r>
              <a:rPr lang="en-US" sz="900" dirty="0">
                <a:latin typeface="Avenir Book" charset="0"/>
                <a:ea typeface="Avenir Book" charset="0"/>
                <a:cs typeface="Avenir Book" charset="0"/>
              </a:rPr>
              <a:t>- small molecule</a:t>
            </a:r>
          </a:p>
        </p:txBody>
      </p:sp>
      <p:sp>
        <p:nvSpPr>
          <p:cNvPr id="18" name="Right Arrow 17"/>
          <p:cNvSpPr/>
          <p:nvPr/>
        </p:nvSpPr>
        <p:spPr bwMode="auto">
          <a:xfrm>
            <a:off x="2958728" y="2483217"/>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p:nvPicPr>
        <p:blipFill>
          <a:blip r:embed="rId3"/>
          <a:stretch>
            <a:fillRect/>
          </a:stretch>
        </p:blipFill>
        <p:spPr>
          <a:xfrm>
            <a:off x="3726217" y="2288100"/>
            <a:ext cx="1916189" cy="580096"/>
          </a:xfrm>
          <a:prstGeom prst="rect">
            <a:avLst/>
          </a:prstGeom>
        </p:spPr>
      </p:pic>
      <p:pic>
        <p:nvPicPr>
          <p:cNvPr id="22" name="Picture 21"/>
          <p:cNvPicPr>
            <a:picLocks noChangeAspect="1"/>
          </p:cNvPicPr>
          <p:nvPr/>
        </p:nvPicPr>
        <p:blipFill>
          <a:blip r:embed="rId4"/>
          <a:stretch>
            <a:fillRect/>
          </a:stretch>
        </p:blipFill>
        <p:spPr>
          <a:xfrm>
            <a:off x="6422772" y="1578300"/>
            <a:ext cx="2424868" cy="2020723"/>
          </a:xfrm>
          <a:prstGeom prst="rect">
            <a:avLst/>
          </a:prstGeom>
        </p:spPr>
      </p:pic>
      <p:sp>
        <p:nvSpPr>
          <p:cNvPr id="27" name="Rectangle 26"/>
          <p:cNvSpPr/>
          <p:nvPr/>
        </p:nvSpPr>
        <p:spPr>
          <a:xfrm>
            <a:off x="6245677" y="1512825"/>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identify protein target</a:t>
            </a:r>
          </a:p>
        </p:txBody>
      </p:sp>
      <p:sp>
        <p:nvSpPr>
          <p:cNvPr id="28" name="Rectangle 27"/>
          <p:cNvSpPr/>
          <p:nvPr/>
        </p:nvSpPr>
        <p:spPr>
          <a:xfrm>
            <a:off x="3179025" y="3053554"/>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assay positive</a:t>
            </a:r>
          </a:p>
        </p:txBody>
      </p:sp>
      <p:pic>
        <p:nvPicPr>
          <p:cNvPr id="32" name="Picture 31"/>
          <p:cNvPicPr>
            <a:picLocks noChangeAspect="1"/>
          </p:cNvPicPr>
          <p:nvPr/>
        </p:nvPicPr>
        <p:blipFill>
          <a:blip r:embed="rId5"/>
          <a:stretch>
            <a:fillRect/>
          </a:stretch>
        </p:blipFill>
        <p:spPr>
          <a:xfrm rot="5400000">
            <a:off x="893011" y="1360606"/>
            <a:ext cx="1238069" cy="2386422"/>
          </a:xfrm>
          <a:prstGeom prst="rect">
            <a:avLst/>
          </a:prstGeom>
        </p:spPr>
      </p:pic>
      <p:sp>
        <p:nvSpPr>
          <p:cNvPr id="33" name="Right Arrow 32"/>
          <p:cNvSpPr/>
          <p:nvPr/>
        </p:nvSpPr>
        <p:spPr bwMode="auto">
          <a:xfrm>
            <a:off x="6021254" y="2483216"/>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a:extLst>
              <a:ext uri="{FF2B5EF4-FFF2-40B4-BE49-F238E27FC236}">
                <a16:creationId xmlns:a16="http://schemas.microsoft.com/office/drawing/2014/main" xmlns="" id="{125DAF61-E35D-E54E-B27D-3DA17687EAD5}"/>
              </a:ext>
            </a:extLst>
          </p:cNvPr>
          <p:cNvSpPr/>
          <p:nvPr/>
        </p:nvSpPr>
        <p:spPr>
          <a:xfrm>
            <a:off x="2901576" y="1078790"/>
            <a:ext cx="3340848" cy="400110"/>
          </a:xfrm>
          <a:prstGeom prst="rect">
            <a:avLst/>
          </a:prstGeom>
          <a:ln>
            <a:noFill/>
          </a:ln>
        </p:spPr>
        <p:txBody>
          <a:bodyPr wrap="square">
            <a:spAutoFit/>
          </a:bodyPr>
          <a:lstStyle/>
          <a:p>
            <a:pPr algn="ctr"/>
            <a:r>
              <a:rPr lang="en-US" sz="2000" dirty="0">
                <a:solidFill>
                  <a:schemeClr val="tx2">
                    <a:lumMod val="75000"/>
                    <a:lumOff val="25000"/>
                  </a:schemeClr>
                </a:solidFill>
                <a:latin typeface="Avenir Book" charset="0"/>
                <a:ea typeface="Avenir Book" charset="0"/>
                <a:cs typeface="Avenir Book" charset="0"/>
              </a:rPr>
              <a:t>’forward’ chemical genetics</a:t>
            </a:r>
          </a:p>
        </p:txBody>
      </p:sp>
      <p:sp>
        <p:nvSpPr>
          <p:cNvPr id="20" name="Rectangle 19">
            <a:extLst>
              <a:ext uri="{FF2B5EF4-FFF2-40B4-BE49-F238E27FC236}">
                <a16:creationId xmlns:a16="http://schemas.microsoft.com/office/drawing/2014/main" xmlns="" id="{B1428C9C-9193-274A-9E51-0D500D136EEA}"/>
              </a:ext>
            </a:extLst>
          </p:cNvPr>
          <p:cNvSpPr/>
          <p:nvPr/>
        </p:nvSpPr>
        <p:spPr>
          <a:xfrm>
            <a:off x="6293225" y="3423087"/>
            <a:ext cx="2779059" cy="461665"/>
          </a:xfrm>
          <a:prstGeom prst="rect">
            <a:avLst/>
          </a:prstGeom>
          <a:ln>
            <a:noFill/>
          </a:ln>
        </p:spPr>
        <p:txBody>
          <a:bodyPr wrap="square">
            <a:spAutoFit/>
          </a:bodyPr>
          <a:lstStyle/>
          <a:p>
            <a:pPr algn="ctr"/>
            <a:r>
              <a:rPr lang="en-US" sz="1200" dirty="0">
                <a:solidFill>
                  <a:schemeClr val="accent5">
                    <a:lumMod val="75000"/>
                  </a:schemeClr>
                </a:solidFill>
                <a:latin typeface="Avenir Book" charset="0"/>
                <a:ea typeface="Avenir Book" charset="0"/>
                <a:cs typeface="Avenir Book" charset="0"/>
              </a:rPr>
              <a:t>example to be discussed </a:t>
            </a:r>
          </a:p>
          <a:p>
            <a:pPr algn="ctr"/>
            <a:r>
              <a:rPr lang="en-US" sz="1200" dirty="0">
                <a:solidFill>
                  <a:schemeClr val="accent5">
                    <a:lumMod val="75000"/>
                  </a:schemeClr>
                </a:solidFill>
                <a:latin typeface="Avenir Book" charset="0"/>
                <a:ea typeface="Avenir Book" charset="0"/>
                <a:cs typeface="Avenir Book" charset="0"/>
              </a:rPr>
              <a:t>in lecture 5</a:t>
            </a:r>
          </a:p>
        </p:txBody>
      </p:sp>
    </p:spTree>
    <p:extLst>
      <p:ext uri="{BB962C8B-B14F-4D97-AF65-F5344CB8AC3E}">
        <p14:creationId xmlns:p14="http://schemas.microsoft.com/office/powerpoint/2010/main" val="748551065"/>
      </p:ext>
    </p:extLst>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Approaches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Rectangle 4"/>
          <p:cNvSpPr/>
          <p:nvPr/>
        </p:nvSpPr>
        <p:spPr>
          <a:xfrm>
            <a:off x="2901576" y="1078790"/>
            <a:ext cx="3340848" cy="400110"/>
          </a:xfrm>
          <a:prstGeom prst="rect">
            <a:avLst/>
          </a:prstGeom>
          <a:ln>
            <a:noFill/>
          </a:ln>
        </p:spPr>
        <p:txBody>
          <a:bodyPr wrap="square">
            <a:spAutoFit/>
          </a:bodyPr>
          <a:lstStyle/>
          <a:p>
            <a:pPr algn="ctr"/>
            <a:r>
              <a:rPr lang="en-US" sz="2000" dirty="0">
                <a:solidFill>
                  <a:schemeClr val="tx2">
                    <a:lumMod val="75000"/>
                    <a:lumOff val="25000"/>
                  </a:schemeClr>
                </a:solidFill>
                <a:latin typeface="Avenir Book" charset="0"/>
                <a:ea typeface="Avenir Book" charset="0"/>
                <a:cs typeface="Avenir Book" charset="0"/>
              </a:rPr>
              <a:t>’forward’ chemical genetics</a:t>
            </a:r>
          </a:p>
        </p:txBody>
      </p:sp>
      <p:sp>
        <p:nvSpPr>
          <p:cNvPr id="6" name="Rectangle 5"/>
          <p:cNvSpPr/>
          <p:nvPr/>
        </p:nvSpPr>
        <p:spPr>
          <a:xfrm>
            <a:off x="2901576" y="3815482"/>
            <a:ext cx="3340848" cy="400110"/>
          </a:xfrm>
          <a:prstGeom prst="rect">
            <a:avLst/>
          </a:prstGeom>
          <a:ln>
            <a:noFill/>
          </a:ln>
        </p:spPr>
        <p:txBody>
          <a:bodyPr wrap="square">
            <a:spAutoFit/>
          </a:bodyPr>
          <a:lstStyle/>
          <a:p>
            <a:pPr algn="ctr"/>
            <a:r>
              <a:rPr lang="en-US" sz="2000" dirty="0">
                <a:solidFill>
                  <a:schemeClr val="tx2">
                    <a:lumMod val="75000"/>
                    <a:lumOff val="25000"/>
                  </a:schemeClr>
                </a:solidFill>
                <a:latin typeface="Avenir Book" charset="0"/>
                <a:ea typeface="Avenir Book" charset="0"/>
                <a:cs typeface="Avenir Book" charset="0"/>
              </a:rPr>
              <a:t>’reverse’ chemical genetics</a:t>
            </a:r>
          </a:p>
        </p:txBody>
      </p:sp>
      <p:cxnSp>
        <p:nvCxnSpPr>
          <p:cNvPr id="3" name="Straight Connector 2"/>
          <p:cNvCxnSpPr/>
          <p:nvPr/>
        </p:nvCxnSpPr>
        <p:spPr bwMode="auto">
          <a:xfrm flipV="1">
            <a:off x="0" y="3649860"/>
            <a:ext cx="9144000" cy="2"/>
          </a:xfrm>
          <a:prstGeom prst="line">
            <a:avLst/>
          </a:prstGeom>
          <a:blipFill dpi="0" rotWithShape="0">
            <a:blip r:embed="rId3"/>
            <a:srcRect/>
            <a:tile tx="0" ty="0" sx="100000" sy="100000" flip="none" algn="tl"/>
          </a:blipFill>
          <a:ln w="19050" cap="flat" cmpd="sng" algn="ctr">
            <a:solidFill>
              <a:schemeClr val="bg2">
                <a:lumMod val="20000"/>
                <a:lumOff val="80000"/>
              </a:schemeClr>
            </a:solidFill>
            <a:prstDash val="sys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Rectangle 13"/>
          <p:cNvSpPr/>
          <p:nvPr/>
        </p:nvSpPr>
        <p:spPr>
          <a:xfrm>
            <a:off x="122517" y="1515838"/>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screen for phenotype of interest</a:t>
            </a:r>
          </a:p>
        </p:txBody>
      </p:sp>
      <p:sp>
        <p:nvSpPr>
          <p:cNvPr id="15" name="Rectangle 14"/>
          <p:cNvSpPr/>
          <p:nvPr/>
        </p:nvSpPr>
        <p:spPr>
          <a:xfrm>
            <a:off x="1287929" y="3246861"/>
            <a:ext cx="1562848" cy="230832"/>
          </a:xfrm>
          <a:prstGeom prst="rect">
            <a:avLst/>
          </a:prstGeom>
          <a:ln>
            <a:noFill/>
          </a:ln>
        </p:spPr>
        <p:txBody>
          <a:bodyPr wrap="square">
            <a:spAutoFit/>
          </a:bodyPr>
          <a:lstStyle/>
          <a:p>
            <a:pPr algn="ctr"/>
            <a:r>
              <a:rPr lang="en-US" sz="900" dirty="0">
                <a:latin typeface="Avenir Book" charset="0"/>
                <a:ea typeface="Avenir Book" charset="0"/>
                <a:cs typeface="Avenir Book" charset="0"/>
              </a:rPr>
              <a:t>+ </a:t>
            </a:r>
            <a:r>
              <a:rPr lang="en-US" sz="900">
                <a:latin typeface="Avenir Book" charset="0"/>
                <a:ea typeface="Avenir Book" charset="0"/>
                <a:cs typeface="Avenir Book" charset="0"/>
              </a:rPr>
              <a:t>small molecule</a:t>
            </a:r>
            <a:endParaRPr lang="en-US" sz="900" dirty="0">
              <a:latin typeface="Avenir Book" charset="0"/>
              <a:ea typeface="Avenir Book" charset="0"/>
              <a:cs typeface="Avenir Book" charset="0"/>
            </a:endParaRPr>
          </a:p>
        </p:txBody>
      </p:sp>
      <p:sp>
        <p:nvSpPr>
          <p:cNvPr id="16" name="Rectangle 15"/>
          <p:cNvSpPr/>
          <p:nvPr/>
        </p:nvSpPr>
        <p:spPr>
          <a:xfrm>
            <a:off x="78230" y="3246861"/>
            <a:ext cx="1562848" cy="230832"/>
          </a:xfrm>
          <a:prstGeom prst="rect">
            <a:avLst/>
          </a:prstGeom>
          <a:ln>
            <a:noFill/>
          </a:ln>
        </p:spPr>
        <p:txBody>
          <a:bodyPr wrap="square">
            <a:spAutoFit/>
          </a:bodyPr>
          <a:lstStyle/>
          <a:p>
            <a:pPr algn="ctr"/>
            <a:r>
              <a:rPr lang="en-US" sz="900" dirty="0">
                <a:latin typeface="Avenir Book" charset="0"/>
                <a:ea typeface="Avenir Book" charset="0"/>
                <a:cs typeface="Avenir Book" charset="0"/>
              </a:rPr>
              <a:t>- small molecule</a:t>
            </a:r>
          </a:p>
        </p:txBody>
      </p:sp>
      <p:sp>
        <p:nvSpPr>
          <p:cNvPr id="18" name="Right Arrow 17"/>
          <p:cNvSpPr/>
          <p:nvPr/>
        </p:nvSpPr>
        <p:spPr bwMode="auto">
          <a:xfrm>
            <a:off x="2958728" y="2483217"/>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p:nvPicPr>
        <p:blipFill>
          <a:blip r:embed="rId4"/>
          <a:stretch>
            <a:fillRect/>
          </a:stretch>
        </p:blipFill>
        <p:spPr>
          <a:xfrm>
            <a:off x="3726217" y="2288100"/>
            <a:ext cx="1916189" cy="580096"/>
          </a:xfrm>
          <a:prstGeom prst="rect">
            <a:avLst/>
          </a:prstGeom>
        </p:spPr>
      </p:pic>
      <p:pic>
        <p:nvPicPr>
          <p:cNvPr id="24" name="Picture 23"/>
          <p:cNvPicPr>
            <a:picLocks noChangeAspect="1"/>
          </p:cNvPicPr>
          <p:nvPr/>
        </p:nvPicPr>
        <p:blipFill>
          <a:blip r:embed="rId4"/>
          <a:stretch>
            <a:fillRect/>
          </a:stretch>
        </p:blipFill>
        <p:spPr>
          <a:xfrm>
            <a:off x="3726217" y="5171478"/>
            <a:ext cx="1916189" cy="580096"/>
          </a:xfrm>
          <a:prstGeom prst="rect">
            <a:avLst/>
          </a:prstGeom>
        </p:spPr>
      </p:pic>
      <p:pic>
        <p:nvPicPr>
          <p:cNvPr id="22" name="Picture 21"/>
          <p:cNvPicPr>
            <a:picLocks noChangeAspect="1"/>
          </p:cNvPicPr>
          <p:nvPr/>
        </p:nvPicPr>
        <p:blipFill>
          <a:blip r:embed="rId5"/>
          <a:stretch>
            <a:fillRect/>
          </a:stretch>
        </p:blipFill>
        <p:spPr>
          <a:xfrm>
            <a:off x="6422772" y="1578300"/>
            <a:ext cx="2424868" cy="2020723"/>
          </a:xfrm>
          <a:prstGeom prst="rect">
            <a:avLst/>
          </a:prstGeom>
        </p:spPr>
      </p:pic>
      <p:sp>
        <p:nvSpPr>
          <p:cNvPr id="26" name="Rectangle 25"/>
          <p:cNvSpPr/>
          <p:nvPr/>
        </p:nvSpPr>
        <p:spPr>
          <a:xfrm>
            <a:off x="0" y="4202269"/>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directly bind target of interest</a:t>
            </a:r>
          </a:p>
        </p:txBody>
      </p:sp>
      <p:sp>
        <p:nvSpPr>
          <p:cNvPr id="27" name="Rectangle 26"/>
          <p:cNvSpPr/>
          <p:nvPr/>
        </p:nvSpPr>
        <p:spPr>
          <a:xfrm>
            <a:off x="6245677" y="1512825"/>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identify protein target</a:t>
            </a:r>
          </a:p>
        </p:txBody>
      </p:sp>
      <p:sp>
        <p:nvSpPr>
          <p:cNvPr id="28" name="Rectangle 27"/>
          <p:cNvSpPr/>
          <p:nvPr/>
        </p:nvSpPr>
        <p:spPr>
          <a:xfrm>
            <a:off x="3179025" y="3053554"/>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assay positive</a:t>
            </a:r>
          </a:p>
        </p:txBody>
      </p:sp>
      <p:sp>
        <p:nvSpPr>
          <p:cNvPr id="29" name="Rectangle 28"/>
          <p:cNvSpPr/>
          <p:nvPr/>
        </p:nvSpPr>
        <p:spPr>
          <a:xfrm>
            <a:off x="3294781" y="5892576"/>
            <a:ext cx="2779059" cy="276999"/>
          </a:xfrm>
          <a:prstGeom prst="rect">
            <a:avLst/>
          </a:prstGeom>
          <a:ln>
            <a:noFill/>
          </a:ln>
        </p:spPr>
        <p:txBody>
          <a:bodyPr wrap="square">
            <a:spAutoFit/>
          </a:bodyPr>
          <a:lstStyle/>
          <a:p>
            <a:pPr algn="ctr"/>
            <a:r>
              <a:rPr lang="en-US" sz="1200" dirty="0">
                <a:latin typeface="Avenir Book" charset="0"/>
                <a:ea typeface="Avenir Book" charset="0"/>
                <a:cs typeface="Avenir Book" charset="0"/>
              </a:rPr>
              <a:t>assay positive</a:t>
            </a:r>
          </a:p>
        </p:txBody>
      </p:sp>
      <p:pic>
        <p:nvPicPr>
          <p:cNvPr id="32" name="Picture 31"/>
          <p:cNvPicPr>
            <a:picLocks noChangeAspect="1"/>
          </p:cNvPicPr>
          <p:nvPr/>
        </p:nvPicPr>
        <p:blipFill>
          <a:blip r:embed="rId6"/>
          <a:stretch>
            <a:fillRect/>
          </a:stretch>
        </p:blipFill>
        <p:spPr>
          <a:xfrm rot="5400000">
            <a:off x="893011" y="1360606"/>
            <a:ext cx="1238069" cy="2386422"/>
          </a:xfrm>
          <a:prstGeom prst="rect">
            <a:avLst/>
          </a:prstGeom>
        </p:spPr>
      </p:pic>
      <p:sp>
        <p:nvSpPr>
          <p:cNvPr id="33" name="Right Arrow 32"/>
          <p:cNvSpPr/>
          <p:nvPr/>
        </p:nvSpPr>
        <p:spPr bwMode="auto">
          <a:xfrm>
            <a:off x="6021254" y="2483216"/>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4" name="Picture 33"/>
          <p:cNvPicPr>
            <a:picLocks noChangeAspect="1"/>
          </p:cNvPicPr>
          <p:nvPr/>
        </p:nvPicPr>
        <p:blipFill>
          <a:blip r:embed="rId5"/>
          <a:stretch>
            <a:fillRect/>
          </a:stretch>
        </p:blipFill>
        <p:spPr>
          <a:xfrm>
            <a:off x="177095" y="4440267"/>
            <a:ext cx="2424868" cy="2020723"/>
          </a:xfrm>
          <a:prstGeom prst="rect">
            <a:avLst/>
          </a:prstGeom>
        </p:spPr>
      </p:pic>
      <p:sp>
        <p:nvSpPr>
          <p:cNvPr id="35" name="Right Arrow 34"/>
          <p:cNvSpPr/>
          <p:nvPr/>
        </p:nvSpPr>
        <p:spPr bwMode="auto">
          <a:xfrm>
            <a:off x="2951638" y="5477469"/>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 name="Right Arrow 35"/>
          <p:cNvSpPr/>
          <p:nvPr/>
        </p:nvSpPr>
        <p:spPr bwMode="auto">
          <a:xfrm>
            <a:off x="6021254" y="5484609"/>
            <a:ext cx="492948" cy="246479"/>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8" name="Picture 37"/>
          <p:cNvPicPr>
            <a:picLocks noChangeAspect="1"/>
          </p:cNvPicPr>
          <p:nvPr/>
        </p:nvPicPr>
        <p:blipFill>
          <a:blip r:embed="rId7"/>
          <a:stretch>
            <a:fillRect/>
          </a:stretch>
        </p:blipFill>
        <p:spPr>
          <a:xfrm>
            <a:off x="7849288" y="4643144"/>
            <a:ext cx="1089719" cy="1120428"/>
          </a:xfrm>
          <a:prstGeom prst="rect">
            <a:avLst/>
          </a:prstGeom>
        </p:spPr>
      </p:pic>
      <p:sp>
        <p:nvSpPr>
          <p:cNvPr id="40" name="Rectangle 39"/>
          <p:cNvSpPr/>
          <p:nvPr/>
        </p:nvSpPr>
        <p:spPr>
          <a:xfrm>
            <a:off x="6242424" y="4055808"/>
            <a:ext cx="2779059" cy="461665"/>
          </a:xfrm>
          <a:prstGeom prst="rect">
            <a:avLst/>
          </a:prstGeom>
          <a:ln>
            <a:noFill/>
          </a:ln>
        </p:spPr>
        <p:txBody>
          <a:bodyPr wrap="square">
            <a:spAutoFit/>
          </a:bodyPr>
          <a:lstStyle/>
          <a:p>
            <a:pPr algn="ctr"/>
            <a:r>
              <a:rPr lang="en-US" sz="1200">
                <a:latin typeface="Avenir Book" charset="0"/>
                <a:ea typeface="Avenir Book" charset="0"/>
                <a:cs typeface="Avenir Book" charset="0"/>
              </a:rPr>
              <a:t>broad </a:t>
            </a:r>
            <a:r>
              <a:rPr lang="en-US" sz="1200" dirty="0">
                <a:latin typeface="Avenir Book" charset="0"/>
                <a:ea typeface="Avenir Book" charset="0"/>
                <a:cs typeface="Avenir Book" charset="0"/>
              </a:rPr>
              <a:t>survey </a:t>
            </a:r>
            <a:r>
              <a:rPr lang="en-US" sz="1200">
                <a:latin typeface="Avenir Book" charset="0"/>
                <a:ea typeface="Avenir Book" charset="0"/>
                <a:cs typeface="Avenir Book" charset="0"/>
              </a:rPr>
              <a:t>of </a:t>
            </a:r>
          </a:p>
          <a:p>
            <a:pPr algn="ctr"/>
            <a:r>
              <a:rPr lang="en-US" sz="1200" dirty="0">
                <a:latin typeface="Avenir Book" charset="0"/>
                <a:ea typeface="Avenir Book" charset="0"/>
                <a:cs typeface="Avenir Book" charset="0"/>
              </a:rPr>
              <a:t>phenotypic outcomes</a:t>
            </a:r>
          </a:p>
        </p:txBody>
      </p:sp>
      <p:pic>
        <p:nvPicPr>
          <p:cNvPr id="41" name="Picture 40"/>
          <p:cNvPicPr>
            <a:picLocks noChangeAspect="1"/>
          </p:cNvPicPr>
          <p:nvPr/>
        </p:nvPicPr>
        <p:blipFill>
          <a:blip r:embed="rId8"/>
          <a:stretch>
            <a:fillRect/>
          </a:stretch>
        </p:blipFill>
        <p:spPr>
          <a:xfrm rot="5400000">
            <a:off x="8345745" y="4468349"/>
            <a:ext cx="96801" cy="638283"/>
          </a:xfrm>
          <a:prstGeom prst="rect">
            <a:avLst/>
          </a:prstGeom>
        </p:spPr>
      </p:pic>
      <p:pic>
        <p:nvPicPr>
          <p:cNvPr id="42" name="Picture 41"/>
          <p:cNvPicPr>
            <a:picLocks noChangeAspect="1"/>
          </p:cNvPicPr>
          <p:nvPr/>
        </p:nvPicPr>
        <p:blipFill>
          <a:blip r:embed="rId9"/>
          <a:stretch>
            <a:fillRect/>
          </a:stretch>
        </p:blipFill>
        <p:spPr>
          <a:xfrm rot="5400000">
            <a:off x="6858053" y="5700766"/>
            <a:ext cx="867259" cy="992872"/>
          </a:xfrm>
          <a:prstGeom prst="rect">
            <a:avLst/>
          </a:prstGeom>
        </p:spPr>
      </p:pic>
      <p:pic>
        <p:nvPicPr>
          <p:cNvPr id="43" name="Picture 42"/>
          <p:cNvPicPr>
            <a:picLocks noChangeAspect="1"/>
          </p:cNvPicPr>
          <p:nvPr/>
        </p:nvPicPr>
        <p:blipFill>
          <a:blip r:embed="rId10"/>
          <a:stretch>
            <a:fillRect/>
          </a:stretch>
        </p:blipFill>
        <p:spPr>
          <a:xfrm>
            <a:off x="6739918" y="4648087"/>
            <a:ext cx="1008903" cy="1046782"/>
          </a:xfrm>
          <a:prstGeom prst="rect">
            <a:avLst/>
          </a:prstGeom>
        </p:spPr>
      </p:pic>
      <p:pic>
        <p:nvPicPr>
          <p:cNvPr id="44" name="Picture 43"/>
          <p:cNvPicPr>
            <a:picLocks noChangeAspect="1"/>
          </p:cNvPicPr>
          <p:nvPr/>
        </p:nvPicPr>
        <p:blipFill>
          <a:blip r:embed="rId11"/>
          <a:stretch>
            <a:fillRect/>
          </a:stretch>
        </p:blipFill>
        <p:spPr>
          <a:xfrm>
            <a:off x="7870631" y="5756154"/>
            <a:ext cx="977009" cy="876634"/>
          </a:xfrm>
          <a:prstGeom prst="rect">
            <a:avLst/>
          </a:prstGeom>
        </p:spPr>
      </p:pic>
      <p:sp>
        <p:nvSpPr>
          <p:cNvPr id="37" name="Rectangle 36">
            <a:extLst>
              <a:ext uri="{FF2B5EF4-FFF2-40B4-BE49-F238E27FC236}">
                <a16:creationId xmlns:a16="http://schemas.microsoft.com/office/drawing/2014/main" xmlns="" id="{F9976D38-8393-C44F-96BC-5D9A40203633}"/>
              </a:ext>
            </a:extLst>
          </p:cNvPr>
          <p:cNvSpPr/>
          <p:nvPr/>
        </p:nvSpPr>
        <p:spPr>
          <a:xfrm>
            <a:off x="3205202" y="4140804"/>
            <a:ext cx="2779059" cy="461665"/>
          </a:xfrm>
          <a:prstGeom prst="rect">
            <a:avLst/>
          </a:prstGeom>
          <a:ln>
            <a:noFill/>
          </a:ln>
        </p:spPr>
        <p:txBody>
          <a:bodyPr wrap="square">
            <a:spAutoFit/>
          </a:bodyPr>
          <a:lstStyle/>
          <a:p>
            <a:pPr algn="ctr"/>
            <a:r>
              <a:rPr lang="en-US" sz="1200" dirty="0">
                <a:solidFill>
                  <a:schemeClr val="accent5">
                    <a:lumMod val="75000"/>
                  </a:schemeClr>
                </a:solidFill>
                <a:latin typeface="Avenir Book" charset="0"/>
                <a:ea typeface="Avenir Book" charset="0"/>
                <a:cs typeface="Avenir Book" charset="0"/>
              </a:rPr>
              <a:t>example to be discussed </a:t>
            </a:r>
          </a:p>
          <a:p>
            <a:pPr algn="ctr"/>
            <a:r>
              <a:rPr lang="en-US" sz="1200" dirty="0">
                <a:solidFill>
                  <a:schemeClr val="accent5">
                    <a:lumMod val="75000"/>
                  </a:schemeClr>
                </a:solidFill>
                <a:latin typeface="Avenir Book" charset="0"/>
                <a:ea typeface="Avenir Book" charset="0"/>
                <a:cs typeface="Avenir Book" charset="0"/>
              </a:rPr>
              <a:t>in lecture 2</a:t>
            </a:r>
          </a:p>
        </p:txBody>
      </p:sp>
    </p:spTree>
    <p:extLst>
      <p:ext uri="{BB962C8B-B14F-4D97-AF65-F5344CB8AC3E}">
        <p14:creationId xmlns:p14="http://schemas.microsoft.com/office/powerpoint/2010/main" val="48284226"/>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High-throughput assays </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7" name="Slide Number Placeholder 6"/>
          <p:cNvSpPr txBox="1">
            <a:spLocks/>
          </p:cNvSpPr>
          <p:nvPr/>
        </p:nvSpPr>
        <p:spPr>
          <a:xfrm>
            <a:off x="6553200" y="6356350"/>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3B30BC-6E90-DE48-8C99-94F8CD87AE60}" type="slidenum">
              <a:rPr lang="en-US" smtClean="0"/>
              <a:pPr/>
              <a:t>27</a:t>
            </a:fld>
            <a:endParaRPr lang="en-US" dirty="0"/>
          </a:p>
        </p:txBody>
      </p:sp>
      <p:pic>
        <p:nvPicPr>
          <p:cNvPr id="8" name="Picture 7"/>
          <p:cNvPicPr>
            <a:picLocks noChangeAspect="1"/>
          </p:cNvPicPr>
          <p:nvPr/>
        </p:nvPicPr>
        <p:blipFill>
          <a:blip r:embed="rId3"/>
          <a:stretch>
            <a:fillRect/>
          </a:stretch>
        </p:blipFill>
        <p:spPr>
          <a:xfrm>
            <a:off x="807960" y="1142999"/>
            <a:ext cx="2999579" cy="2744615"/>
          </a:xfrm>
          <a:prstGeom prst="rect">
            <a:avLst/>
          </a:prstGeom>
        </p:spPr>
      </p:pic>
      <p:pic>
        <p:nvPicPr>
          <p:cNvPr id="9" name="Picture 8"/>
          <p:cNvPicPr>
            <a:picLocks noChangeAspect="1"/>
          </p:cNvPicPr>
          <p:nvPr/>
        </p:nvPicPr>
        <p:blipFill>
          <a:blip r:embed="rId4"/>
          <a:stretch>
            <a:fillRect/>
          </a:stretch>
        </p:blipFill>
        <p:spPr>
          <a:xfrm>
            <a:off x="807961" y="4041879"/>
            <a:ext cx="2999578" cy="2600591"/>
          </a:xfrm>
          <a:prstGeom prst="rect">
            <a:avLst/>
          </a:prstGeom>
        </p:spPr>
      </p:pic>
      <p:pic>
        <p:nvPicPr>
          <p:cNvPr id="10" name="Picture 9"/>
          <p:cNvPicPr>
            <a:picLocks noChangeAspect="1"/>
          </p:cNvPicPr>
          <p:nvPr/>
        </p:nvPicPr>
        <p:blipFill>
          <a:blip r:embed="rId5"/>
          <a:stretch>
            <a:fillRect/>
          </a:stretch>
        </p:blipFill>
        <p:spPr>
          <a:xfrm>
            <a:off x="4028518" y="1143000"/>
            <a:ext cx="4418014" cy="2744615"/>
          </a:xfrm>
          <a:prstGeom prst="rect">
            <a:avLst/>
          </a:prstGeom>
        </p:spPr>
      </p:pic>
      <p:pic>
        <p:nvPicPr>
          <p:cNvPr id="11" name="Picture 10"/>
          <p:cNvPicPr>
            <a:picLocks noChangeAspect="1"/>
          </p:cNvPicPr>
          <p:nvPr/>
        </p:nvPicPr>
        <p:blipFill>
          <a:blip r:embed="rId6"/>
          <a:stretch>
            <a:fillRect/>
          </a:stretch>
        </p:blipFill>
        <p:spPr>
          <a:xfrm>
            <a:off x="4028518" y="4041880"/>
            <a:ext cx="4386208" cy="2600590"/>
          </a:xfrm>
          <a:prstGeom prst="rect">
            <a:avLst/>
          </a:prstGeom>
        </p:spPr>
      </p:pic>
      <p:sp>
        <p:nvSpPr>
          <p:cNvPr id="12" name="Rectangle 11"/>
          <p:cNvSpPr/>
          <p:nvPr/>
        </p:nvSpPr>
        <p:spPr>
          <a:xfrm>
            <a:off x="807961" y="1146468"/>
            <a:ext cx="1420204" cy="369332"/>
          </a:xfrm>
          <a:prstGeom prst="rect">
            <a:avLst/>
          </a:prstGeom>
          <a:solidFill>
            <a:schemeClr val="accent6">
              <a:lumMod val="50000"/>
            </a:schemeClr>
          </a:solidFill>
          <a:ln>
            <a:noFill/>
          </a:ln>
        </p:spPr>
        <p:txBody>
          <a:bodyPr wrap="square">
            <a:spAutoFit/>
          </a:bodyPr>
          <a:lstStyle/>
          <a:p>
            <a:pPr algn="ctr"/>
            <a:r>
              <a:rPr lang="en-US" b="1" dirty="0">
                <a:solidFill>
                  <a:schemeClr val="bg1"/>
                </a:solidFill>
                <a:latin typeface="Avenir Book" charset="0"/>
                <a:ea typeface="Avenir Book" charset="0"/>
                <a:cs typeface="Avenir Book" charset="0"/>
              </a:rPr>
              <a:t>viability</a:t>
            </a:r>
          </a:p>
        </p:txBody>
      </p:sp>
      <p:sp>
        <p:nvSpPr>
          <p:cNvPr id="13" name="Rectangle 12"/>
          <p:cNvSpPr/>
          <p:nvPr/>
        </p:nvSpPr>
        <p:spPr>
          <a:xfrm>
            <a:off x="6751666" y="1155735"/>
            <a:ext cx="1694866" cy="923330"/>
          </a:xfrm>
          <a:prstGeom prst="rect">
            <a:avLst/>
          </a:prstGeom>
          <a:solidFill>
            <a:schemeClr val="accent6">
              <a:lumMod val="50000"/>
            </a:schemeClr>
          </a:solidFill>
          <a:ln>
            <a:noFill/>
          </a:ln>
        </p:spPr>
        <p:txBody>
          <a:bodyPr wrap="square">
            <a:spAutoFit/>
          </a:bodyPr>
          <a:lstStyle/>
          <a:p>
            <a:pPr algn="ctr"/>
            <a:r>
              <a:rPr lang="en-US" b="1" dirty="0">
                <a:solidFill>
                  <a:schemeClr val="bg1"/>
                </a:solidFill>
                <a:latin typeface="Avenir Book" charset="0"/>
                <a:ea typeface="Avenir Book" charset="0"/>
                <a:cs typeface="Avenir Book" charset="0"/>
              </a:rPr>
              <a:t>biochemistry – reactions and interactions</a:t>
            </a:r>
          </a:p>
        </p:txBody>
      </p:sp>
      <p:sp>
        <p:nvSpPr>
          <p:cNvPr id="14" name="Rectangle 13"/>
          <p:cNvSpPr/>
          <p:nvPr/>
        </p:nvSpPr>
        <p:spPr>
          <a:xfrm>
            <a:off x="825847" y="5996139"/>
            <a:ext cx="1694866" cy="646331"/>
          </a:xfrm>
          <a:prstGeom prst="rect">
            <a:avLst/>
          </a:prstGeom>
          <a:solidFill>
            <a:schemeClr val="accent6">
              <a:lumMod val="50000"/>
            </a:schemeClr>
          </a:solidFill>
          <a:ln>
            <a:noFill/>
          </a:ln>
        </p:spPr>
        <p:txBody>
          <a:bodyPr wrap="square">
            <a:spAutoFit/>
          </a:bodyPr>
          <a:lstStyle/>
          <a:p>
            <a:pPr algn="ctr"/>
            <a:r>
              <a:rPr lang="en-US" b="1" dirty="0">
                <a:solidFill>
                  <a:schemeClr val="bg1"/>
                </a:solidFill>
                <a:latin typeface="Avenir Book" charset="0"/>
                <a:ea typeface="Avenir Book" charset="0"/>
                <a:cs typeface="Avenir Book" charset="0"/>
              </a:rPr>
              <a:t>morphology</a:t>
            </a:r>
          </a:p>
          <a:p>
            <a:pPr algn="ctr"/>
            <a:r>
              <a:rPr lang="en-US" b="1" dirty="0">
                <a:solidFill>
                  <a:schemeClr val="bg1"/>
                </a:solidFill>
                <a:latin typeface="Avenir Book" charset="0"/>
                <a:ea typeface="Avenir Book" charset="0"/>
                <a:cs typeface="Avenir Book" charset="0"/>
              </a:rPr>
              <a:t>localization</a:t>
            </a:r>
          </a:p>
        </p:txBody>
      </p:sp>
      <p:sp>
        <p:nvSpPr>
          <p:cNvPr id="15" name="Rectangle 14"/>
          <p:cNvSpPr/>
          <p:nvPr/>
        </p:nvSpPr>
        <p:spPr>
          <a:xfrm>
            <a:off x="6719860" y="6254685"/>
            <a:ext cx="1694866" cy="369332"/>
          </a:xfrm>
          <a:prstGeom prst="rect">
            <a:avLst/>
          </a:prstGeom>
          <a:solidFill>
            <a:schemeClr val="accent6">
              <a:lumMod val="50000"/>
            </a:schemeClr>
          </a:solidFill>
          <a:ln>
            <a:noFill/>
          </a:ln>
        </p:spPr>
        <p:txBody>
          <a:bodyPr wrap="square">
            <a:spAutoFit/>
          </a:bodyPr>
          <a:lstStyle/>
          <a:p>
            <a:pPr algn="ctr"/>
            <a:r>
              <a:rPr lang="en-US" b="1" dirty="0">
                <a:solidFill>
                  <a:schemeClr val="bg1"/>
                </a:solidFill>
                <a:latin typeface="Avenir Book" charset="0"/>
                <a:ea typeface="Avenir Book" charset="0"/>
                <a:cs typeface="Avenir Book" charset="0"/>
              </a:rPr>
              <a:t>expression</a:t>
            </a:r>
          </a:p>
        </p:txBody>
      </p:sp>
      <p:sp>
        <p:nvSpPr>
          <p:cNvPr id="16" name="Rectangle 15"/>
          <p:cNvSpPr/>
          <p:nvPr/>
        </p:nvSpPr>
        <p:spPr>
          <a:xfrm>
            <a:off x="3073769" y="3676381"/>
            <a:ext cx="1694866" cy="646331"/>
          </a:xfrm>
          <a:prstGeom prst="rect">
            <a:avLst/>
          </a:prstGeom>
          <a:solidFill>
            <a:srgbClr val="800000"/>
          </a:solidFill>
          <a:ln>
            <a:noFill/>
          </a:ln>
        </p:spPr>
        <p:txBody>
          <a:bodyPr wrap="square">
            <a:spAutoFit/>
          </a:bodyPr>
          <a:lstStyle/>
          <a:p>
            <a:pPr algn="ctr"/>
            <a:r>
              <a:rPr lang="en-US" b="1" dirty="0">
                <a:solidFill>
                  <a:schemeClr val="bg1"/>
                </a:solidFill>
                <a:latin typeface="Avenir Book" charset="0"/>
                <a:ea typeface="Avenir Book" charset="0"/>
                <a:cs typeface="Avenir Book" charset="0"/>
              </a:rPr>
              <a:t>signal intensity</a:t>
            </a:r>
          </a:p>
          <a:p>
            <a:pPr algn="ctr"/>
            <a:r>
              <a:rPr lang="en-US" b="1" dirty="0">
                <a:solidFill>
                  <a:schemeClr val="bg1"/>
                </a:solidFill>
                <a:latin typeface="Avenir Book" charset="0"/>
                <a:ea typeface="Avenir Book" charset="0"/>
                <a:cs typeface="Avenir Book" charset="0"/>
              </a:rPr>
              <a:t>reproducibility</a:t>
            </a:r>
          </a:p>
        </p:txBody>
      </p:sp>
    </p:spTree>
    <p:extLst>
      <p:ext uri="{BB962C8B-B14F-4D97-AF65-F5344CB8AC3E}">
        <p14:creationId xmlns:p14="http://schemas.microsoft.com/office/powerpoint/2010/main" val="166158434"/>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rPr>
              <a:t>P</a:t>
            </a:r>
            <a:r>
              <a:rPr lang="en-US" altLang="en-US" sz="2800" dirty="0">
                <a:latin typeface="Avenir Book" charset="0"/>
                <a:ea typeface="Avenir Book" charset="0"/>
                <a:cs typeface="Avenir Book" charset="0"/>
              </a:rPr>
              <a:t>rotein target: </a:t>
            </a:r>
            <a:r>
              <a:rPr lang="en-US" altLang="en-US" sz="2800" b="1" dirty="0">
                <a:solidFill>
                  <a:schemeClr val="accent5">
                    <a:lumMod val="75000"/>
                  </a:schemeClr>
                </a:solidFill>
                <a:latin typeface="Avenir Book" charset="0"/>
                <a:ea typeface="Avenir Book" charset="0"/>
                <a:cs typeface="Avenir Book" charset="0"/>
              </a:rPr>
              <a:t>FKBP12</a:t>
            </a:r>
            <a:endParaRPr lang="en-US" altLang="en-US" sz="3375" b="1" dirty="0">
              <a:solidFill>
                <a:schemeClr val="accent5">
                  <a:lumMod val="75000"/>
                </a:schemeClr>
              </a:solidFill>
              <a:latin typeface="Avenir Book" charset="0"/>
              <a:ea typeface="Avenir Book" charset="0"/>
              <a:cs typeface="Avenir Book" charset="0"/>
              <a:sym typeface="Arial Italic" charset="0"/>
            </a:endParaRPr>
          </a:p>
        </p:txBody>
      </p:sp>
      <p:pic>
        <p:nvPicPr>
          <p:cNvPr id="3" name="Picture 2"/>
          <p:cNvPicPr>
            <a:picLocks noChangeAspect="1"/>
          </p:cNvPicPr>
          <p:nvPr/>
        </p:nvPicPr>
        <p:blipFill>
          <a:blip r:embed="rId3"/>
          <a:stretch>
            <a:fillRect/>
          </a:stretch>
        </p:blipFill>
        <p:spPr>
          <a:xfrm>
            <a:off x="147925" y="1742184"/>
            <a:ext cx="5018888" cy="3601341"/>
          </a:xfrm>
          <a:prstGeom prst="rect">
            <a:avLst/>
          </a:prstGeom>
        </p:spPr>
      </p:pic>
      <p:sp>
        <p:nvSpPr>
          <p:cNvPr id="6" name="Rectangle 5"/>
          <p:cNvSpPr/>
          <p:nvPr/>
        </p:nvSpPr>
        <p:spPr>
          <a:xfrm>
            <a:off x="339948" y="6027463"/>
            <a:ext cx="8630315" cy="523220"/>
          </a:xfrm>
          <a:prstGeom prst="rect">
            <a:avLst/>
          </a:prstGeom>
          <a:ln>
            <a:noFill/>
          </a:ln>
        </p:spPr>
        <p:txBody>
          <a:bodyPr wrap="square">
            <a:spAutoFit/>
          </a:bodyPr>
          <a:lstStyle/>
          <a:p>
            <a:pPr algn="ctr"/>
            <a:r>
              <a:rPr lang="en-US" sz="2800" dirty="0">
                <a:latin typeface="Avenir Book" charset="0"/>
                <a:ea typeface="Avenir Book" charset="0"/>
                <a:cs typeface="Avenir Book" charset="0"/>
              </a:rPr>
              <a:t>more details to come in Lecture 5!</a:t>
            </a:r>
          </a:p>
        </p:txBody>
      </p:sp>
      <p:sp>
        <p:nvSpPr>
          <p:cNvPr id="7" name="TextBox 6"/>
          <p:cNvSpPr txBox="1">
            <a:spLocks noChangeArrowheads="1"/>
          </p:cNvSpPr>
          <p:nvPr/>
        </p:nvSpPr>
        <p:spPr bwMode="auto">
          <a:xfrm>
            <a:off x="5319327" y="2151727"/>
            <a:ext cx="365093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b="1" u="sng" dirty="0">
                <a:latin typeface="Avenir Book" charset="0"/>
                <a:ea typeface="Avenir Book" charset="0"/>
                <a:cs typeface="Avenir Book" charset="0"/>
              </a:rPr>
              <a:t>Cellular roles:</a:t>
            </a:r>
          </a:p>
          <a:p>
            <a:r>
              <a:rPr lang="en-US" altLang="en-US" sz="1600" dirty="0">
                <a:latin typeface="Avenir Book" charset="0"/>
                <a:ea typeface="Avenir Book" charset="0"/>
                <a:cs typeface="Avenir Book" charset="0"/>
              </a:rPr>
              <a:t>plays a role in </a:t>
            </a:r>
            <a:r>
              <a:rPr lang="en-US" altLang="en-US" sz="1600" dirty="0">
                <a:solidFill>
                  <a:schemeClr val="accent5">
                    <a:lumMod val="75000"/>
                  </a:schemeClr>
                </a:solidFill>
                <a:latin typeface="Avenir Book" charset="0"/>
                <a:ea typeface="Avenir Book" charset="0"/>
                <a:cs typeface="Avenir Book" charset="0"/>
              </a:rPr>
              <a:t>immune regulation</a:t>
            </a:r>
          </a:p>
          <a:p>
            <a:r>
              <a:rPr lang="en-US" altLang="en-US" sz="1600" dirty="0">
                <a:latin typeface="Avenir Book" charset="0"/>
                <a:ea typeface="Avenir Book" charset="0"/>
                <a:cs typeface="Avenir Book" charset="0"/>
              </a:rPr>
              <a:t>regulates </a:t>
            </a:r>
            <a:r>
              <a:rPr lang="en-US" altLang="en-US" sz="1600" dirty="0">
                <a:solidFill>
                  <a:schemeClr val="accent5">
                    <a:lumMod val="75000"/>
                  </a:schemeClr>
                </a:solidFill>
                <a:latin typeface="Avenir Book" charset="0"/>
                <a:ea typeface="Avenir Book" charset="0"/>
                <a:cs typeface="Avenir Book" charset="0"/>
              </a:rPr>
              <a:t>protein folding</a:t>
            </a:r>
          </a:p>
          <a:p>
            <a:r>
              <a:rPr lang="en-US" altLang="en-US" sz="1600" dirty="0">
                <a:latin typeface="Avenir Book" charset="0"/>
                <a:ea typeface="Avenir Book" charset="0"/>
                <a:cs typeface="Avenir Book" charset="0"/>
              </a:rPr>
              <a:t>regulates </a:t>
            </a:r>
            <a:r>
              <a:rPr lang="en-US" altLang="en-US" sz="1600" dirty="0">
                <a:solidFill>
                  <a:schemeClr val="accent5">
                    <a:lumMod val="75000"/>
                  </a:schemeClr>
                </a:solidFill>
                <a:latin typeface="Avenir Book" charset="0"/>
                <a:ea typeface="Avenir Book" charset="0"/>
                <a:cs typeface="Avenir Book" charset="0"/>
              </a:rPr>
              <a:t>protein trafficking </a:t>
            </a:r>
            <a:r>
              <a:rPr lang="en-US" altLang="en-US" sz="1600" dirty="0">
                <a:latin typeface="Avenir Book" charset="0"/>
                <a:ea typeface="Avenir Book" charset="0"/>
                <a:cs typeface="Avenir Book" charset="0"/>
              </a:rPr>
              <a:t>in the cell</a:t>
            </a:r>
          </a:p>
          <a:p>
            <a:endParaRPr lang="en-US" altLang="en-US" sz="1600" dirty="0">
              <a:latin typeface="Avenir Book" charset="0"/>
              <a:ea typeface="Avenir Book" charset="0"/>
              <a:cs typeface="Avenir Book" charset="0"/>
            </a:endParaRPr>
          </a:p>
          <a:p>
            <a:endParaRPr lang="en-US" altLang="en-US" sz="1600" dirty="0">
              <a:latin typeface="Avenir Book" charset="0"/>
              <a:ea typeface="Avenir Book" charset="0"/>
              <a:cs typeface="Avenir Book" charset="0"/>
            </a:endParaRPr>
          </a:p>
          <a:p>
            <a:r>
              <a:rPr lang="en-US" altLang="en-US" sz="1600" b="1" u="sng" dirty="0">
                <a:latin typeface="Avenir Book" charset="0"/>
                <a:ea typeface="Avenir Book" charset="0"/>
                <a:cs typeface="Avenir Book" charset="0"/>
              </a:rPr>
              <a:t>Molecular functions:</a:t>
            </a:r>
          </a:p>
          <a:p>
            <a:r>
              <a:rPr lang="en-US" altLang="en-US" sz="1600" dirty="0">
                <a:latin typeface="Avenir Book" charset="0"/>
                <a:ea typeface="Avenir Book" charset="0"/>
                <a:cs typeface="Avenir Book" charset="0"/>
              </a:rPr>
              <a:t>Enzyme - isomerase</a:t>
            </a:r>
          </a:p>
          <a:p>
            <a:r>
              <a:rPr lang="en-US" altLang="en-US" sz="1600" dirty="0">
                <a:latin typeface="Avenir Book" charset="0"/>
                <a:ea typeface="Avenir Book" charset="0"/>
                <a:cs typeface="Avenir Book" charset="0"/>
              </a:rPr>
              <a:t>binds several other signaling proteins</a:t>
            </a:r>
          </a:p>
          <a:p>
            <a:r>
              <a:rPr lang="en-US" altLang="en-US" sz="1600" dirty="0">
                <a:latin typeface="Avenir Book" charset="0"/>
                <a:ea typeface="Avenir Book" charset="0"/>
                <a:cs typeface="Avenir Book" charset="0"/>
              </a:rPr>
              <a:t>target of several </a:t>
            </a:r>
            <a:r>
              <a:rPr lang="en-US" altLang="en-US" sz="1600" dirty="0" err="1">
                <a:latin typeface="Avenir Book" charset="0"/>
                <a:ea typeface="Avenir Book" charset="0"/>
                <a:cs typeface="Avenir Book" charset="0"/>
              </a:rPr>
              <a:t>immunosuppressants</a:t>
            </a:r>
            <a:endParaRPr lang="en-US" altLang="en-US" sz="1600" dirty="0">
              <a:latin typeface="Avenir Book" charset="0"/>
              <a:ea typeface="Avenir Book" charset="0"/>
              <a:cs typeface="Avenir Book" charset="0"/>
            </a:endParaRPr>
          </a:p>
        </p:txBody>
      </p:sp>
    </p:spTree>
    <p:extLst>
      <p:ext uri="{BB962C8B-B14F-4D97-AF65-F5344CB8AC3E}">
        <p14:creationId xmlns:p14="http://schemas.microsoft.com/office/powerpoint/2010/main" val="585107967"/>
      </p:ext>
    </p:extLst>
  </p:cSld>
  <p:clrMapOvr>
    <a:masterClrMapping/>
  </p:clrMapOvr>
  <p:transition xmlns:p14="http://schemas.microsoft.com/office/powerpoint/2010/mai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146" y="1178326"/>
            <a:ext cx="2259635" cy="1881968"/>
          </a:xfrm>
          <a:prstGeom prst="rect">
            <a:avLst/>
          </a:prstGeom>
        </p:spPr>
      </p:pic>
      <p:sp>
        <p:nvSpPr>
          <p:cNvPr id="5" name="TextBox 6"/>
          <p:cNvSpPr txBox="1">
            <a:spLocks noChangeArrowheads="1"/>
          </p:cNvSpPr>
          <p:nvPr/>
        </p:nvSpPr>
        <p:spPr bwMode="auto">
          <a:xfrm>
            <a:off x="294179"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a:latin typeface="Avenir Book" charset="0"/>
                <a:ea typeface="Avenir Book" charset="0"/>
                <a:cs typeface="Avenir Book" charset="0"/>
              </a:rPr>
              <a:t>cloning; overexpress </a:t>
            </a:r>
            <a:r>
              <a:rPr lang="en-US" altLang="en-US" sz="1600" b="1" dirty="0">
                <a:latin typeface="Avenir Book" charset="0"/>
                <a:ea typeface="Avenir Book" charset="0"/>
                <a:cs typeface="Avenir Book" charset="0"/>
              </a:rPr>
              <a:t>FKBP12</a:t>
            </a:r>
          </a:p>
          <a:p>
            <a:pPr algn="ctr"/>
            <a:r>
              <a:rPr lang="en-US" altLang="en-US" sz="1400" dirty="0">
                <a:solidFill>
                  <a:schemeClr val="bg2">
                    <a:lumMod val="75000"/>
                  </a:schemeClr>
                </a:solidFill>
                <a:latin typeface="Avenir Book" charset="0"/>
                <a:ea typeface="Avenir Book" charset="0"/>
                <a:cs typeface="Avenir Book" charset="0"/>
              </a:rPr>
              <a:t>lab days 1 &amp; 2</a:t>
            </a:r>
          </a:p>
        </p:txBody>
      </p:sp>
      <p:sp>
        <p:nvSpPr>
          <p:cNvPr id="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rgbClr val="FF0000"/>
                </a:solidFill>
                <a:latin typeface="Avenir Book" charset="0"/>
                <a:ea typeface="Avenir Book" charset="0"/>
                <a:cs typeface="Avenir Book" charset="0"/>
              </a:rPr>
              <a:t>Spring 2017</a:t>
            </a:r>
            <a:r>
              <a:rPr lang="en-US" altLang="en-US" sz="2800" b="1" dirty="0">
                <a:latin typeface="Avenir Book" charset="0"/>
                <a:ea typeface="Avenir Book" charset="0"/>
                <a:cs typeface="Avenir Book" charset="0"/>
              </a:rPr>
              <a:t>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601377082"/>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3607" y="1478570"/>
            <a:ext cx="8236786" cy="4428998"/>
          </a:xfrm>
          <a:prstGeom prst="rect">
            <a:avLst/>
          </a:prstGeom>
        </p:spPr>
      </p:pic>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anchor="t" anchorCtr="0">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The central dogma</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5" name="Rectangle 4"/>
          <p:cNvSpPr/>
          <p:nvPr/>
        </p:nvSpPr>
        <p:spPr>
          <a:xfrm>
            <a:off x="5811989" y="3412609"/>
            <a:ext cx="232756" cy="353943"/>
          </a:xfrm>
          <a:prstGeom prst="rect">
            <a:avLst/>
          </a:prstGeom>
        </p:spPr>
        <p:txBody>
          <a:bodyPr wrap="none">
            <a:spAutoFit/>
          </a:bodyPr>
          <a:lstStyle/>
          <a:p>
            <a:r>
              <a:rPr lang="en-US" sz="1700" dirty="0" err="1"/>
              <a:t>i</a:t>
            </a:r>
            <a:endParaRPr lang="en-US" sz="1700" dirty="0"/>
          </a:p>
        </p:txBody>
      </p:sp>
    </p:spTree>
    <p:extLst>
      <p:ext uri="{BB962C8B-B14F-4D97-AF65-F5344CB8AC3E}">
        <p14:creationId xmlns:p14="http://schemas.microsoft.com/office/powerpoint/2010/main" val="734045633"/>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rgbClr val="FF0000"/>
                </a:solidFill>
                <a:latin typeface="Avenir Book" charset="0"/>
                <a:ea typeface="Avenir Book" charset="0"/>
                <a:cs typeface="Avenir Book" charset="0"/>
              </a:rPr>
              <a:t>Spring 2017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99146" y="1178326"/>
            <a:ext cx="2259635" cy="1881968"/>
          </a:xfrm>
          <a:prstGeom prst="rect">
            <a:avLst/>
          </a:prstGeom>
        </p:spPr>
      </p:pic>
      <p:sp>
        <p:nvSpPr>
          <p:cNvPr id="5" name="Right Arrow 4"/>
          <p:cNvSpPr/>
          <p:nvPr/>
        </p:nvSpPr>
        <p:spPr bwMode="auto">
          <a:xfrm>
            <a:off x="3206754" y="2019022"/>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p:nvPicPr>
        <p:blipFill rotWithShape="1">
          <a:blip r:embed="rId4"/>
          <a:srcRect l="54283" t="8511" b="-1271"/>
          <a:stretch/>
        </p:blipFill>
        <p:spPr>
          <a:xfrm>
            <a:off x="6249976" y="1162826"/>
            <a:ext cx="1247990" cy="1912965"/>
          </a:xfrm>
          <a:prstGeom prst="rect">
            <a:avLst/>
          </a:prstGeom>
        </p:spPr>
      </p:pic>
      <p:sp>
        <p:nvSpPr>
          <p:cNvPr id="9" name="TextBox 6"/>
          <p:cNvSpPr txBox="1">
            <a:spLocks noChangeArrowheads="1"/>
          </p:cNvSpPr>
          <p:nvPr/>
        </p:nvSpPr>
        <p:spPr bwMode="auto">
          <a:xfrm>
            <a:off x="4141708" y="3169742"/>
            <a:ext cx="39837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concentration </a:t>
            </a:r>
          </a:p>
          <a:p>
            <a:pPr algn="ctr"/>
            <a:r>
              <a:rPr lang="en-US" altLang="en-US" sz="1400" dirty="0">
                <a:solidFill>
                  <a:schemeClr val="bg2">
                    <a:lumMod val="75000"/>
                  </a:schemeClr>
                </a:solidFill>
                <a:latin typeface="Avenir Book" charset="0"/>
                <a:ea typeface="Avenir Book" charset="0"/>
                <a:cs typeface="Avenir Book" charset="0"/>
              </a:rPr>
              <a:t>lab days 3 and 4</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484" y="1162826"/>
            <a:ext cx="946707" cy="1912965"/>
          </a:xfrm>
          <a:prstGeom prst="rect">
            <a:avLst/>
          </a:prstGeom>
        </p:spPr>
      </p:pic>
      <p:sp>
        <p:nvSpPr>
          <p:cNvPr id="10" name="TextBox 6"/>
          <p:cNvSpPr txBox="1">
            <a:spLocks noChangeArrowheads="1"/>
          </p:cNvSpPr>
          <p:nvPr/>
        </p:nvSpPr>
        <p:spPr bwMode="auto">
          <a:xfrm>
            <a:off x="294179"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a:latin typeface="Avenir Book" charset="0"/>
                <a:ea typeface="Avenir Book" charset="0"/>
                <a:cs typeface="Avenir Book" charset="0"/>
              </a:rPr>
              <a:t>cloning; overexpress </a:t>
            </a:r>
            <a:r>
              <a:rPr lang="en-US" altLang="en-US" sz="1600" b="1" dirty="0">
                <a:latin typeface="Avenir Book" charset="0"/>
                <a:ea typeface="Avenir Book" charset="0"/>
                <a:cs typeface="Avenir Book" charset="0"/>
              </a:rPr>
              <a:t>FKBP12</a:t>
            </a:r>
          </a:p>
          <a:p>
            <a:pPr algn="ctr"/>
            <a:r>
              <a:rPr lang="en-US" altLang="en-US" sz="1400" dirty="0">
                <a:solidFill>
                  <a:schemeClr val="bg2">
                    <a:lumMod val="75000"/>
                  </a:schemeClr>
                </a:solidFill>
                <a:latin typeface="Avenir Book" charset="0"/>
                <a:ea typeface="Avenir Book" charset="0"/>
                <a:cs typeface="Avenir Book" charset="0"/>
              </a:rPr>
              <a:t>lab days 1 &amp; 2</a:t>
            </a:r>
          </a:p>
        </p:txBody>
      </p:sp>
    </p:spTree>
    <p:extLst>
      <p:ext uri="{BB962C8B-B14F-4D97-AF65-F5344CB8AC3E}">
        <p14:creationId xmlns:p14="http://schemas.microsoft.com/office/powerpoint/2010/main" val="1368119290"/>
      </p:ext>
    </p:extLst>
  </p:cSld>
  <p:clrMapOvr>
    <a:masterClrMapping/>
  </p:clrMapOvr>
  <p:transition xmlns:p14="http://schemas.microsoft.com/office/powerpoint/2010/mai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99146" y="1178326"/>
            <a:ext cx="2259635" cy="1881968"/>
          </a:xfrm>
          <a:prstGeom prst="rect">
            <a:avLst/>
          </a:prstGeom>
        </p:spPr>
      </p:pic>
      <p:sp>
        <p:nvSpPr>
          <p:cNvPr id="5" name="Right Arrow 4"/>
          <p:cNvSpPr/>
          <p:nvPr/>
        </p:nvSpPr>
        <p:spPr bwMode="auto">
          <a:xfrm>
            <a:off x="3206754" y="2019022"/>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7" name="Picture 6"/>
          <p:cNvPicPr>
            <a:picLocks noChangeAspect="1"/>
          </p:cNvPicPr>
          <p:nvPr/>
        </p:nvPicPr>
        <p:blipFill rotWithShape="1">
          <a:blip r:embed="rId4">
            <a:alphaModFix amt="20000"/>
          </a:blip>
          <a:srcRect l="54283" t="8511" b="-1271"/>
          <a:stretch/>
        </p:blipFill>
        <p:spPr>
          <a:xfrm>
            <a:off x="6266601" y="1162826"/>
            <a:ext cx="1247990" cy="1912965"/>
          </a:xfrm>
          <a:prstGeom prst="rect">
            <a:avLst/>
          </a:prstGeom>
        </p:spPr>
      </p:pic>
      <p:sp>
        <p:nvSpPr>
          <p:cNvPr id="10" name="Right Arrow 9"/>
          <p:cNvSpPr/>
          <p:nvPr/>
        </p:nvSpPr>
        <p:spPr bwMode="auto">
          <a:xfrm>
            <a:off x="7680092" y="2003072"/>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4753481" y="1162826"/>
            <a:ext cx="946707" cy="1912965"/>
          </a:xfrm>
          <a:prstGeom prst="rect">
            <a:avLst/>
          </a:prstGeom>
        </p:spPr>
      </p:pic>
      <p:sp>
        <p:nvSpPr>
          <p:cNvPr id="34" name="TextBox 6"/>
          <p:cNvSpPr txBox="1">
            <a:spLocks noChangeArrowheads="1"/>
          </p:cNvSpPr>
          <p:nvPr/>
        </p:nvSpPr>
        <p:spPr bwMode="auto">
          <a:xfrm>
            <a:off x="4141708" y="3169742"/>
            <a:ext cx="39837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concentration </a:t>
            </a:r>
          </a:p>
          <a:p>
            <a:pPr algn="ctr"/>
            <a:r>
              <a:rPr lang="en-US" altLang="en-US" sz="1400" dirty="0">
                <a:solidFill>
                  <a:schemeClr val="bg2">
                    <a:lumMod val="75000"/>
                  </a:schemeClr>
                </a:solidFill>
                <a:latin typeface="Avenir Book" charset="0"/>
                <a:ea typeface="Avenir Book" charset="0"/>
                <a:cs typeface="Avenir Book" charset="0"/>
              </a:rPr>
              <a:t>lab days 3 and 4</a:t>
            </a:r>
          </a:p>
        </p:txBody>
      </p:sp>
      <p:sp>
        <p:nvSpPr>
          <p:cNvPr id="35" name="TextBox 6"/>
          <p:cNvSpPr txBox="1">
            <a:spLocks noChangeArrowheads="1"/>
          </p:cNvSpPr>
          <p:nvPr/>
        </p:nvSpPr>
        <p:spPr bwMode="auto">
          <a:xfrm>
            <a:off x="294179"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days 1 &amp; 2</a:t>
            </a:r>
          </a:p>
        </p:txBody>
      </p:sp>
      <p:sp>
        <p:nvSpPr>
          <p:cNvPr id="39"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rgbClr val="FF0000"/>
                </a:solidFill>
                <a:latin typeface="Avenir Book" charset="0"/>
                <a:ea typeface="Avenir Book" charset="0"/>
                <a:cs typeface="Avenir Book" charset="0"/>
              </a:rPr>
              <a:t>Spring 2017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pic>
        <p:nvPicPr>
          <p:cNvPr id="40" name="Picture 4"/>
          <p:cNvPicPr>
            <a:picLocks noChangeAspect="1" noChangeArrowheads="1"/>
          </p:cNvPicPr>
          <p:nvPr/>
        </p:nvPicPr>
        <p:blipFill>
          <a:blip r:embed="rId6"/>
          <a:srcRect/>
          <a:stretch>
            <a:fillRect/>
          </a:stretch>
        </p:blipFill>
        <p:spPr bwMode="auto">
          <a:xfrm>
            <a:off x="429153" y="5658401"/>
            <a:ext cx="1758113" cy="398017"/>
          </a:xfrm>
          <a:prstGeom prst="rect">
            <a:avLst/>
          </a:prstGeom>
          <a:noFill/>
          <a:ln w="9525">
            <a:noFill/>
            <a:miter lim="800000"/>
            <a:headEnd/>
            <a:tailEnd/>
          </a:ln>
        </p:spPr>
      </p:pic>
      <p:sp>
        <p:nvSpPr>
          <p:cNvPr id="41" name="Oval 5"/>
          <p:cNvSpPr>
            <a:spLocks noChangeAspect="1" noChangeArrowheads="1"/>
          </p:cNvSpPr>
          <p:nvPr/>
        </p:nvSpPr>
        <p:spPr bwMode="auto">
          <a:xfrm>
            <a:off x="1127692" y="5775873"/>
            <a:ext cx="128588" cy="65087"/>
          </a:xfrm>
          <a:prstGeom prst="ellipse">
            <a:avLst/>
          </a:prstGeom>
          <a:solidFill>
            <a:srgbClr val="CC0000"/>
          </a:solidFill>
          <a:ln w="9525">
            <a:solidFill>
              <a:schemeClr val="tx1"/>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sp>
        <p:nvSpPr>
          <p:cNvPr id="42" name="Line 6"/>
          <p:cNvSpPr>
            <a:spLocks noChangeShapeType="1"/>
          </p:cNvSpPr>
          <p:nvPr/>
        </p:nvSpPr>
        <p:spPr bwMode="auto">
          <a:xfrm>
            <a:off x="1203892" y="5547273"/>
            <a:ext cx="0" cy="228600"/>
          </a:xfrm>
          <a:prstGeom prst="line">
            <a:avLst/>
          </a:prstGeom>
          <a:noFill/>
          <a:ln w="12700">
            <a:solidFill>
              <a:schemeClr val="tx1"/>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pic>
        <p:nvPicPr>
          <p:cNvPr id="43" name="Picture 7"/>
          <p:cNvPicPr>
            <a:picLocks noChangeAspect="1" noChangeArrowheads="1"/>
          </p:cNvPicPr>
          <p:nvPr/>
        </p:nvPicPr>
        <p:blipFill>
          <a:blip r:embed="rId7"/>
          <a:srcRect/>
          <a:stretch>
            <a:fillRect/>
          </a:stretch>
        </p:blipFill>
        <p:spPr bwMode="auto">
          <a:xfrm>
            <a:off x="1127692" y="5372648"/>
            <a:ext cx="304800" cy="174625"/>
          </a:xfrm>
          <a:prstGeom prst="rect">
            <a:avLst/>
          </a:prstGeom>
          <a:noFill/>
          <a:ln w="9525">
            <a:noFill/>
            <a:miter lim="800000"/>
            <a:headEnd/>
            <a:tailEnd/>
          </a:ln>
        </p:spPr>
      </p:pic>
      <p:pic>
        <p:nvPicPr>
          <p:cNvPr id="44" name="Picture 8"/>
          <p:cNvPicPr>
            <a:picLocks noChangeAspect="1" noChangeArrowheads="1"/>
          </p:cNvPicPr>
          <p:nvPr/>
        </p:nvPicPr>
        <p:blipFill>
          <a:blip r:embed="rId8"/>
          <a:srcRect/>
          <a:stretch>
            <a:fillRect/>
          </a:stretch>
        </p:blipFill>
        <p:spPr bwMode="auto">
          <a:xfrm>
            <a:off x="1663387" y="4305848"/>
            <a:ext cx="506412" cy="533400"/>
          </a:xfrm>
          <a:prstGeom prst="rect">
            <a:avLst/>
          </a:prstGeom>
          <a:noFill/>
          <a:ln w="9525">
            <a:noFill/>
            <a:miter lim="800000"/>
            <a:headEnd/>
            <a:tailEnd/>
          </a:ln>
        </p:spPr>
      </p:pic>
      <p:sp>
        <p:nvSpPr>
          <p:cNvPr id="45" name="AutoShape 9"/>
          <p:cNvSpPr>
            <a:spLocks noChangeArrowheads="1"/>
          </p:cNvSpPr>
          <p:nvPr/>
        </p:nvSpPr>
        <p:spPr bwMode="auto">
          <a:xfrm>
            <a:off x="1845242" y="3991523"/>
            <a:ext cx="411870" cy="531175"/>
          </a:xfrm>
          <a:prstGeom prst="irregularSeal1">
            <a:avLst/>
          </a:prstGeom>
          <a:gradFill rotWithShape="0">
            <a:gsLst>
              <a:gs pos="0">
                <a:srgbClr val="E30F11"/>
              </a:gs>
              <a:gs pos="100000">
                <a:srgbClr val="A60B0C"/>
              </a:gs>
            </a:gsLst>
            <a:path path="shape">
              <a:fillToRect l="50000" t="50000" r="50000" b="50000"/>
            </a:path>
          </a:gradFill>
          <a:ln w="9525">
            <a:solidFill>
              <a:srgbClr val="C2495C"/>
            </a:solidFill>
            <a:miter lim="800000"/>
            <a:headEnd/>
            <a:tailEnd/>
          </a:ln>
        </p:spPr>
        <p:txBody>
          <a:bodyPr wrap="none" anchor="ctr">
            <a:prstTxWarp prst="textNoShape">
              <a:avLst/>
            </a:prstTxWarp>
          </a:bodyPr>
          <a:lstStyle/>
          <a:p>
            <a:pPr algn="ctr"/>
            <a:endParaRPr lang="en-US" dirty="0">
              <a:latin typeface="Arial" charset="0"/>
              <a:ea typeface="Arial" charset="0"/>
              <a:cs typeface="Arial" charset="0"/>
            </a:endParaRPr>
          </a:p>
        </p:txBody>
      </p:sp>
      <p:sp>
        <p:nvSpPr>
          <p:cNvPr id="46" name="Freeform 10"/>
          <p:cNvSpPr>
            <a:spLocks noChangeAspect="1"/>
          </p:cNvSpPr>
          <p:nvPr/>
        </p:nvSpPr>
        <p:spPr bwMode="auto">
          <a:xfrm>
            <a:off x="657792" y="4807121"/>
            <a:ext cx="963613" cy="808413"/>
          </a:xfrm>
          <a:custGeom>
            <a:avLst/>
            <a:gdLst>
              <a:gd name="T0" fmla="*/ 2147483647 w 727"/>
              <a:gd name="T1" fmla="*/ 2147483647 h 579"/>
              <a:gd name="T2" fmla="*/ 2147483647 w 727"/>
              <a:gd name="T3" fmla="*/ 2147483647 h 579"/>
              <a:gd name="T4" fmla="*/ 2147483647 w 727"/>
              <a:gd name="T5" fmla="*/ 2147483647 h 579"/>
              <a:gd name="T6" fmla="*/ 2147483647 w 727"/>
              <a:gd name="T7" fmla="*/ 2147483647 h 579"/>
              <a:gd name="T8" fmla="*/ 2147483647 w 727"/>
              <a:gd name="T9" fmla="*/ 2147483647 h 579"/>
              <a:gd name="T10" fmla="*/ 2147483647 w 727"/>
              <a:gd name="T11" fmla="*/ 2147483647 h 579"/>
              <a:gd name="T12" fmla="*/ 2147483647 w 727"/>
              <a:gd name="T13" fmla="*/ 2147483647 h 579"/>
              <a:gd name="T14" fmla="*/ 2147483647 w 727"/>
              <a:gd name="T15" fmla="*/ 2147483647 h 579"/>
              <a:gd name="T16" fmla="*/ 2147483647 w 727"/>
              <a:gd name="T17" fmla="*/ 2147483647 h 579"/>
              <a:gd name="T18" fmla="*/ 2147483647 w 727"/>
              <a:gd name="T19" fmla="*/ 2147483647 h 579"/>
              <a:gd name="T20" fmla="*/ 2147483647 w 727"/>
              <a:gd name="T21" fmla="*/ 2147483647 h 579"/>
              <a:gd name="T22" fmla="*/ 2147483647 w 727"/>
              <a:gd name="T23" fmla="*/ 2147483647 h 579"/>
              <a:gd name="T24" fmla="*/ 2147483647 w 727"/>
              <a:gd name="T25" fmla="*/ 2147483647 h 579"/>
              <a:gd name="T26" fmla="*/ 2147483647 w 727"/>
              <a:gd name="T27" fmla="*/ 2147483647 h 579"/>
              <a:gd name="T28" fmla="*/ 2147483647 w 727"/>
              <a:gd name="T29" fmla="*/ 2147483647 h 579"/>
              <a:gd name="T30" fmla="*/ 2147483647 w 727"/>
              <a:gd name="T31" fmla="*/ 2147483647 h 5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727"/>
              <a:gd name="T49" fmla="*/ 0 h 579"/>
              <a:gd name="T50" fmla="*/ 727 w 727"/>
              <a:gd name="T51" fmla="*/ 579 h 5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727" h="579">
                <a:moveTo>
                  <a:pt x="345" y="521"/>
                </a:moveTo>
                <a:cubicBezTo>
                  <a:pt x="363" y="404"/>
                  <a:pt x="342" y="423"/>
                  <a:pt x="383" y="394"/>
                </a:cubicBezTo>
                <a:cubicBezTo>
                  <a:pt x="449" y="400"/>
                  <a:pt x="432" y="389"/>
                  <a:pt x="477" y="404"/>
                </a:cubicBezTo>
                <a:cubicBezTo>
                  <a:pt x="534" y="374"/>
                  <a:pt x="510" y="397"/>
                  <a:pt x="576" y="404"/>
                </a:cubicBezTo>
                <a:cubicBezTo>
                  <a:pt x="587" y="417"/>
                  <a:pt x="578" y="447"/>
                  <a:pt x="591" y="461"/>
                </a:cubicBezTo>
                <a:cubicBezTo>
                  <a:pt x="600" y="487"/>
                  <a:pt x="552" y="509"/>
                  <a:pt x="579" y="518"/>
                </a:cubicBezTo>
                <a:cubicBezTo>
                  <a:pt x="595" y="515"/>
                  <a:pt x="673" y="497"/>
                  <a:pt x="681" y="482"/>
                </a:cubicBezTo>
                <a:cubicBezTo>
                  <a:pt x="691" y="454"/>
                  <a:pt x="674" y="422"/>
                  <a:pt x="670" y="394"/>
                </a:cubicBezTo>
                <a:cubicBezTo>
                  <a:pt x="667" y="377"/>
                  <a:pt x="727" y="327"/>
                  <a:pt x="727" y="327"/>
                </a:cubicBezTo>
                <a:cubicBezTo>
                  <a:pt x="723" y="278"/>
                  <a:pt x="631" y="153"/>
                  <a:pt x="610" y="111"/>
                </a:cubicBezTo>
                <a:cubicBezTo>
                  <a:pt x="556" y="0"/>
                  <a:pt x="444" y="60"/>
                  <a:pt x="335" y="48"/>
                </a:cubicBezTo>
                <a:cubicBezTo>
                  <a:pt x="318" y="49"/>
                  <a:pt x="302" y="49"/>
                  <a:pt x="286" y="53"/>
                </a:cubicBezTo>
                <a:cubicBezTo>
                  <a:pt x="246" y="63"/>
                  <a:pt x="69" y="119"/>
                  <a:pt x="61" y="156"/>
                </a:cubicBezTo>
                <a:cubicBezTo>
                  <a:pt x="63" y="194"/>
                  <a:pt x="0" y="313"/>
                  <a:pt x="34" y="345"/>
                </a:cubicBezTo>
                <a:cubicBezTo>
                  <a:pt x="32" y="368"/>
                  <a:pt x="189" y="537"/>
                  <a:pt x="187" y="561"/>
                </a:cubicBezTo>
                <a:cubicBezTo>
                  <a:pt x="279" y="579"/>
                  <a:pt x="326" y="553"/>
                  <a:pt x="345" y="521"/>
                </a:cubicBezTo>
                <a:close/>
              </a:path>
            </a:pathLst>
          </a:custGeom>
          <a:gradFill rotWithShape="0">
            <a:gsLst>
              <a:gs pos="0">
                <a:schemeClr val="accent4">
                  <a:lumMod val="20000"/>
                  <a:lumOff val="80000"/>
                </a:schemeClr>
              </a:gs>
              <a:gs pos="100000">
                <a:srgbClr val="BF90C7"/>
              </a:gs>
            </a:gsLst>
            <a:path path="rect">
              <a:fillToRect l="50000" t="50000" r="50000" b="50000"/>
            </a:path>
          </a:gradFill>
          <a:ln w="9525">
            <a:solidFill>
              <a:schemeClr val="accent4">
                <a:lumMod val="60000"/>
                <a:lumOff val="40000"/>
              </a:schemeClr>
            </a:solidFill>
            <a:round/>
            <a:headEnd/>
            <a:tailEnd/>
          </a:ln>
        </p:spPr>
        <p:txBody>
          <a:bodyPr wrap="none" anchor="ctr">
            <a:prstTxWarp prst="textNoShape">
              <a:avLst/>
            </a:prstTxWarp>
          </a:bodyPr>
          <a:lstStyle/>
          <a:p>
            <a:endParaRPr lang="en-US" dirty="0">
              <a:latin typeface="Arial" charset="0"/>
              <a:ea typeface="Arial" charset="0"/>
              <a:cs typeface="Arial" charset="0"/>
            </a:endParaRPr>
          </a:p>
        </p:txBody>
      </p:sp>
      <p:sp>
        <p:nvSpPr>
          <p:cNvPr id="47" name="Rectangle 12"/>
          <p:cNvSpPr>
            <a:spLocks noChangeArrowheads="1"/>
          </p:cNvSpPr>
          <p:nvPr/>
        </p:nvSpPr>
        <p:spPr bwMode="auto">
          <a:xfrm>
            <a:off x="652373" y="4073908"/>
            <a:ext cx="1157369" cy="397545"/>
          </a:xfrm>
          <a:prstGeom prst="rect">
            <a:avLst/>
          </a:prstGeom>
          <a:noFill/>
          <a:ln w="12700">
            <a:noFill/>
            <a:miter lim="800000"/>
            <a:headEnd/>
            <a:tailEnd/>
          </a:ln>
        </p:spPr>
        <p:txBody>
          <a:bodyPr wrap="none" lIns="90488" tIns="44450" rIns="90488" bIns="44450">
            <a:prstTxWarp prst="textNoShape">
              <a:avLst/>
            </a:prstTxWarp>
            <a:spAutoFit/>
          </a:bodyPr>
          <a:lstStyle/>
          <a:p>
            <a:pPr algn="ctr"/>
            <a:r>
              <a:rPr lang="en-US" sz="1000" dirty="0">
                <a:latin typeface="Avenir Book" charset="0"/>
                <a:ea typeface="Avenir Book" charset="0"/>
                <a:cs typeface="Avenir Book" charset="0"/>
              </a:rPr>
              <a:t>Alexa 647-</a:t>
            </a:r>
          </a:p>
          <a:p>
            <a:pPr algn="ctr"/>
            <a:r>
              <a:rPr lang="en-US" sz="1000" dirty="0">
                <a:latin typeface="Avenir Book" charset="0"/>
                <a:ea typeface="Avenir Book" charset="0"/>
                <a:cs typeface="Avenir Book" charset="0"/>
              </a:rPr>
              <a:t>anti-His antibody</a:t>
            </a:r>
          </a:p>
        </p:txBody>
      </p:sp>
      <p:sp>
        <p:nvSpPr>
          <p:cNvPr id="48" name="TextBox 47"/>
          <p:cNvSpPr txBox="1"/>
          <p:nvPr/>
        </p:nvSpPr>
        <p:spPr>
          <a:xfrm>
            <a:off x="832782" y="5037095"/>
            <a:ext cx="630301" cy="246221"/>
          </a:xfrm>
          <a:prstGeom prst="rect">
            <a:avLst/>
          </a:prstGeom>
          <a:noFill/>
        </p:spPr>
        <p:txBody>
          <a:bodyPr wrap="none" rtlCol="0">
            <a:spAutoFit/>
          </a:bodyPr>
          <a:lstStyle/>
          <a:p>
            <a:pPr algn="ctr"/>
            <a:r>
              <a:rPr lang="en-US" sz="1000" b="1">
                <a:latin typeface="Avenir Book" charset="0"/>
                <a:ea typeface="Avenir Book" charset="0"/>
                <a:cs typeface="Avenir Book" charset="0"/>
              </a:rPr>
              <a:t>FKBP12</a:t>
            </a:r>
            <a:endParaRPr lang="en-US" sz="1000" b="1" dirty="0">
              <a:latin typeface="Avenir Book" charset="0"/>
              <a:ea typeface="Avenir Book" charset="0"/>
              <a:cs typeface="Avenir Book" charset="0"/>
            </a:endParaRPr>
          </a:p>
        </p:txBody>
      </p:sp>
      <p:cxnSp>
        <p:nvCxnSpPr>
          <p:cNvPr id="49" name="Straight Connector 48"/>
          <p:cNvCxnSpPr/>
          <p:nvPr/>
        </p:nvCxnSpPr>
        <p:spPr>
          <a:xfrm flipV="1">
            <a:off x="1570605" y="4972222"/>
            <a:ext cx="232482" cy="15537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50" name="Oval 49"/>
          <p:cNvSpPr/>
          <p:nvPr/>
        </p:nvSpPr>
        <p:spPr>
          <a:xfrm>
            <a:off x="1599532" y="4797514"/>
            <a:ext cx="670280" cy="374733"/>
          </a:xfrm>
          <a:prstGeom prst="ellipse">
            <a:avLst/>
          </a:prstGeom>
          <a:gradFill flip="none" rotWithShape="1">
            <a:gsLst>
              <a:gs pos="0">
                <a:schemeClr val="bg2">
                  <a:lumMod val="20000"/>
                  <a:lumOff val="80000"/>
                </a:schemeClr>
              </a:gs>
              <a:gs pos="0">
                <a:schemeClr val="bg1">
                  <a:lumMod val="95000"/>
                </a:schemeClr>
              </a:gs>
              <a:gs pos="100000">
                <a:srgbClr val="F0BFB0"/>
              </a:gs>
            </a:gsLst>
            <a:path path="circle">
              <a:fillToRect l="50000" t="50000" r="50000" b="50000"/>
            </a:path>
            <a:tileRect/>
          </a:gradFill>
          <a:ln>
            <a:solidFill>
              <a:srgbClr val="FEC3C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latin typeface="Arial" charset="0"/>
              <a:ea typeface="Arial" charset="0"/>
              <a:cs typeface="Arial" charset="0"/>
            </a:endParaRPr>
          </a:p>
        </p:txBody>
      </p:sp>
      <p:sp>
        <p:nvSpPr>
          <p:cNvPr id="51" name="Text Box 13"/>
          <p:cNvSpPr txBox="1">
            <a:spLocks noChangeArrowheads="1"/>
          </p:cNvSpPr>
          <p:nvPr/>
        </p:nvSpPr>
        <p:spPr bwMode="auto">
          <a:xfrm>
            <a:off x="1574118" y="4849988"/>
            <a:ext cx="849312" cy="2616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100" b="1" dirty="0">
                <a:latin typeface="Avenir Book" charset="0"/>
                <a:ea typeface="Avenir Book" charset="0"/>
                <a:cs typeface="Avenir Book" charset="0"/>
              </a:rPr>
              <a:t> His-Tag</a:t>
            </a:r>
          </a:p>
        </p:txBody>
      </p:sp>
      <p:sp>
        <p:nvSpPr>
          <p:cNvPr id="52" name="TextBox 6"/>
          <p:cNvSpPr txBox="1">
            <a:spLocks noChangeArrowheads="1"/>
          </p:cNvSpPr>
          <p:nvPr/>
        </p:nvSpPr>
        <p:spPr bwMode="auto">
          <a:xfrm>
            <a:off x="125939" y="6188601"/>
            <a:ext cx="23305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ligand discovery screen</a:t>
            </a:r>
          </a:p>
          <a:p>
            <a:pPr algn="ctr"/>
            <a:r>
              <a:rPr lang="en-US" altLang="en-US" sz="1400" dirty="0">
                <a:solidFill>
                  <a:schemeClr val="bg2">
                    <a:lumMod val="75000"/>
                  </a:schemeClr>
                </a:solidFill>
                <a:latin typeface="Avenir Book" charset="0"/>
                <a:ea typeface="Avenir Book" charset="0"/>
                <a:cs typeface="Avenir Book" charset="0"/>
              </a:rPr>
              <a:t>lab day 5</a:t>
            </a:r>
          </a:p>
        </p:txBody>
      </p:sp>
    </p:spTree>
    <p:extLst>
      <p:ext uri="{BB962C8B-B14F-4D97-AF65-F5344CB8AC3E}">
        <p14:creationId xmlns:p14="http://schemas.microsoft.com/office/powerpoint/2010/main" val="1979314418"/>
      </p:ext>
    </p:extLst>
  </p:cSld>
  <p:clrMapOvr>
    <a:masterClrMapping/>
  </p:clrMapOvr>
  <p:transition xmlns:p14="http://schemas.microsoft.com/office/powerpoint/2010/mai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3475339" y="4211599"/>
            <a:ext cx="1784258" cy="1813676"/>
          </a:xfrm>
          <a:prstGeom prst="rect">
            <a:avLst/>
          </a:prstGeom>
        </p:spPr>
      </p:pic>
      <p:sp>
        <p:nvSpPr>
          <p:cNvPr id="16" name="Right Arrow 15"/>
          <p:cNvSpPr/>
          <p:nvPr/>
        </p:nvSpPr>
        <p:spPr bwMode="auto">
          <a:xfrm>
            <a:off x="2563128" y="4875567"/>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 name="Picture 1"/>
          <p:cNvPicPr>
            <a:picLocks noChangeAspect="1"/>
          </p:cNvPicPr>
          <p:nvPr/>
        </p:nvPicPr>
        <p:blipFill>
          <a:blip r:embed="rId4">
            <a:alphaModFix amt="20000"/>
          </a:blip>
          <a:stretch>
            <a:fillRect/>
          </a:stretch>
        </p:blipFill>
        <p:spPr>
          <a:xfrm>
            <a:off x="422285" y="3961261"/>
            <a:ext cx="1993900" cy="2095500"/>
          </a:xfrm>
          <a:prstGeom prst="rect">
            <a:avLst/>
          </a:prstGeom>
        </p:spPr>
      </p:pic>
      <p:sp>
        <p:nvSpPr>
          <p:cNvPr id="27" name="Right Arrow 26"/>
          <p:cNvSpPr/>
          <p:nvPr/>
        </p:nvSpPr>
        <p:spPr bwMode="auto">
          <a:xfrm>
            <a:off x="7680092" y="2003072"/>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8" name="Picture 2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99146" y="1178326"/>
            <a:ext cx="2259635" cy="1881968"/>
          </a:xfrm>
          <a:prstGeom prst="rect">
            <a:avLst/>
          </a:prstGeom>
        </p:spPr>
      </p:pic>
      <p:sp>
        <p:nvSpPr>
          <p:cNvPr id="29" name="Right Arrow 28"/>
          <p:cNvSpPr/>
          <p:nvPr/>
        </p:nvSpPr>
        <p:spPr bwMode="auto">
          <a:xfrm>
            <a:off x="3206754" y="2019022"/>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0" name="Picture 29"/>
          <p:cNvPicPr>
            <a:picLocks noChangeAspect="1"/>
          </p:cNvPicPr>
          <p:nvPr/>
        </p:nvPicPr>
        <p:blipFill rotWithShape="1">
          <a:blip r:embed="rId6">
            <a:alphaModFix amt="20000"/>
          </a:blip>
          <a:srcRect l="54283" t="8511" b="-1271"/>
          <a:stretch/>
        </p:blipFill>
        <p:spPr>
          <a:xfrm>
            <a:off x="6266601" y="1162826"/>
            <a:ext cx="1247990" cy="1912965"/>
          </a:xfrm>
          <a:prstGeom prst="rect">
            <a:avLst/>
          </a:prstGeom>
        </p:spPr>
      </p:pic>
      <p:pic>
        <p:nvPicPr>
          <p:cNvPr id="31" name="Picture 30"/>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4753481" y="1162826"/>
            <a:ext cx="946707" cy="1912965"/>
          </a:xfrm>
          <a:prstGeom prst="rect">
            <a:avLst/>
          </a:prstGeom>
        </p:spPr>
      </p:pic>
      <p:sp>
        <p:nvSpPr>
          <p:cNvPr id="33" name="TextBox 32"/>
          <p:cNvSpPr txBox="1">
            <a:spLocks noChangeArrowheads="1"/>
          </p:cNvSpPr>
          <p:nvPr/>
        </p:nvSpPr>
        <p:spPr bwMode="auto">
          <a:xfrm>
            <a:off x="4141708" y="3169742"/>
            <a:ext cx="39837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concentration </a:t>
            </a:r>
          </a:p>
          <a:p>
            <a:pPr algn="ctr"/>
            <a:r>
              <a:rPr lang="en-US" altLang="en-US" sz="1400" dirty="0">
                <a:solidFill>
                  <a:schemeClr val="bg2">
                    <a:lumMod val="75000"/>
                  </a:schemeClr>
                </a:solidFill>
                <a:latin typeface="Avenir Book" charset="0"/>
                <a:ea typeface="Avenir Book" charset="0"/>
                <a:cs typeface="Avenir Book" charset="0"/>
              </a:rPr>
              <a:t>lab days 3 and 4</a:t>
            </a:r>
          </a:p>
        </p:txBody>
      </p:sp>
      <p:sp>
        <p:nvSpPr>
          <p:cNvPr id="34" name="TextBox 6"/>
          <p:cNvSpPr txBox="1">
            <a:spLocks noChangeArrowheads="1"/>
          </p:cNvSpPr>
          <p:nvPr/>
        </p:nvSpPr>
        <p:spPr bwMode="auto">
          <a:xfrm>
            <a:off x="294179"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a:latin typeface="Avenir Book" charset="0"/>
                <a:ea typeface="Avenir Book" charset="0"/>
                <a:cs typeface="Avenir Book" charset="0"/>
              </a:rPr>
              <a:t>cloning; overexpress </a:t>
            </a:r>
            <a:r>
              <a:rPr lang="en-US" altLang="en-US" sz="1600" b="1" dirty="0">
                <a:latin typeface="Avenir Book" charset="0"/>
                <a:ea typeface="Avenir Book" charset="0"/>
                <a:cs typeface="Avenir Book" charset="0"/>
              </a:rPr>
              <a:t>FKBP12</a:t>
            </a:r>
          </a:p>
          <a:p>
            <a:pPr algn="ctr"/>
            <a:r>
              <a:rPr lang="en-US" altLang="en-US" sz="1400" dirty="0">
                <a:solidFill>
                  <a:schemeClr val="bg2">
                    <a:lumMod val="75000"/>
                  </a:schemeClr>
                </a:solidFill>
                <a:latin typeface="Avenir Book" charset="0"/>
                <a:ea typeface="Avenir Book" charset="0"/>
                <a:cs typeface="Avenir Book" charset="0"/>
              </a:rPr>
              <a:t>lab days 1 &amp; 2</a:t>
            </a:r>
          </a:p>
        </p:txBody>
      </p:sp>
      <p:sp>
        <p:nvSpPr>
          <p:cNvPr id="36" name="TextBox 6"/>
          <p:cNvSpPr txBox="1">
            <a:spLocks noChangeArrowheads="1"/>
          </p:cNvSpPr>
          <p:nvPr/>
        </p:nvSpPr>
        <p:spPr bwMode="auto">
          <a:xfrm>
            <a:off x="2862592" y="6188986"/>
            <a:ext cx="29306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scan images and analyze data</a:t>
            </a:r>
          </a:p>
          <a:p>
            <a:pPr algn="ctr"/>
            <a:r>
              <a:rPr lang="en-US" altLang="en-US" sz="1400" dirty="0">
                <a:solidFill>
                  <a:schemeClr val="bg2">
                    <a:lumMod val="75000"/>
                  </a:schemeClr>
                </a:solidFill>
                <a:latin typeface="Avenir Book" charset="0"/>
                <a:ea typeface="Avenir Book" charset="0"/>
                <a:cs typeface="Avenir Book" charset="0"/>
              </a:rPr>
              <a:t>lab days 6 and 7</a:t>
            </a:r>
          </a:p>
        </p:txBody>
      </p:sp>
      <p:sp>
        <p:nvSpPr>
          <p:cNvPr id="37"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rgbClr val="FF0000"/>
                </a:solidFill>
                <a:latin typeface="Avenir Book" charset="0"/>
                <a:ea typeface="Avenir Book" charset="0"/>
                <a:cs typeface="Avenir Book" charset="0"/>
              </a:rPr>
              <a:t>Spring 2017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17" name="TextBox 6">
            <a:extLst>
              <a:ext uri="{FF2B5EF4-FFF2-40B4-BE49-F238E27FC236}">
                <a16:creationId xmlns:a16="http://schemas.microsoft.com/office/drawing/2014/main" xmlns="" id="{F96CE6DE-0D1D-C94A-B2D1-0DD4BD1C3538}"/>
              </a:ext>
            </a:extLst>
          </p:cNvPr>
          <p:cNvSpPr txBox="1">
            <a:spLocks noChangeArrowheads="1"/>
          </p:cNvSpPr>
          <p:nvPr/>
        </p:nvSpPr>
        <p:spPr bwMode="auto">
          <a:xfrm>
            <a:off x="125939" y="6188601"/>
            <a:ext cx="23305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ligand discovery screen</a:t>
            </a:r>
          </a:p>
          <a:p>
            <a:pPr algn="ctr"/>
            <a:r>
              <a:rPr lang="en-US" altLang="en-US" sz="1400" dirty="0">
                <a:solidFill>
                  <a:schemeClr val="bg2">
                    <a:lumMod val="75000"/>
                  </a:schemeClr>
                </a:solidFill>
                <a:latin typeface="Avenir Book" charset="0"/>
                <a:ea typeface="Avenir Book" charset="0"/>
                <a:cs typeface="Avenir Book" charset="0"/>
              </a:rPr>
              <a:t>lab day 5</a:t>
            </a:r>
          </a:p>
        </p:txBody>
      </p:sp>
    </p:spTree>
    <p:extLst>
      <p:ext uri="{BB962C8B-B14F-4D97-AF65-F5344CB8AC3E}">
        <p14:creationId xmlns:p14="http://schemas.microsoft.com/office/powerpoint/2010/main" val="1155699838"/>
      </p:ext>
    </p:extLst>
  </p:cSld>
  <p:clrMapOvr>
    <a:masterClrMapping/>
  </p:clrMapOvr>
  <p:transition xmlns:p14="http://schemas.microsoft.com/office/powerpoint/2010/mai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bwMode="auto">
          <a:xfrm>
            <a:off x="7680092" y="2003072"/>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5" name="Picture 14"/>
          <p:cNvPicPr>
            <a:picLocks noChangeAspect="1"/>
          </p:cNvPicPr>
          <p:nvPr/>
        </p:nvPicPr>
        <p:blipFill>
          <a:blip r:embed="rId3">
            <a:alphaModFix amt="20000"/>
          </a:blip>
          <a:stretch>
            <a:fillRect/>
          </a:stretch>
        </p:blipFill>
        <p:spPr>
          <a:xfrm>
            <a:off x="3475339" y="4211599"/>
            <a:ext cx="1784258" cy="1813676"/>
          </a:xfrm>
          <a:prstGeom prst="rect">
            <a:avLst/>
          </a:prstGeom>
        </p:spPr>
      </p:pic>
      <p:sp>
        <p:nvSpPr>
          <p:cNvPr id="16" name="Right Arrow 15"/>
          <p:cNvSpPr/>
          <p:nvPr/>
        </p:nvSpPr>
        <p:spPr bwMode="auto">
          <a:xfrm>
            <a:off x="2563128" y="4875567"/>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ight Arrow 16"/>
          <p:cNvSpPr/>
          <p:nvPr/>
        </p:nvSpPr>
        <p:spPr bwMode="auto">
          <a:xfrm>
            <a:off x="5468332" y="4875566"/>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4" name="Picture 13"/>
          <p:cNvPicPr>
            <a:picLocks noChangeAspect="1"/>
          </p:cNvPicPr>
          <p:nvPr/>
        </p:nvPicPr>
        <p:blipFill>
          <a:blip r:embed="rId4"/>
          <a:stretch>
            <a:fillRect/>
          </a:stretch>
        </p:blipFill>
        <p:spPr>
          <a:xfrm>
            <a:off x="6173995" y="4109707"/>
            <a:ext cx="1657292" cy="1104861"/>
          </a:xfrm>
          <a:prstGeom prst="rect">
            <a:avLst/>
          </a:prstGeom>
        </p:spPr>
      </p:pic>
      <p:pic>
        <p:nvPicPr>
          <p:cNvPr id="33" name="Picture 32"/>
          <p:cNvPicPr>
            <a:picLocks noChangeAspect="1"/>
          </p:cNvPicPr>
          <p:nvPr/>
        </p:nvPicPr>
        <p:blipFill>
          <a:blip r:embed="rId5"/>
          <a:stretch>
            <a:fillRect/>
          </a:stretch>
        </p:blipFill>
        <p:spPr>
          <a:xfrm>
            <a:off x="7618872" y="4107484"/>
            <a:ext cx="1114017" cy="742678"/>
          </a:xfrm>
          <a:prstGeom prst="rect">
            <a:avLst/>
          </a:prstGeom>
        </p:spPr>
      </p:pic>
      <p:pic>
        <p:nvPicPr>
          <p:cNvPr id="35" name="Picture 34"/>
          <p:cNvPicPr>
            <a:picLocks noChangeAspect="1"/>
          </p:cNvPicPr>
          <p:nvPr/>
        </p:nvPicPr>
        <p:blipFill>
          <a:blip r:embed="rId6"/>
          <a:stretch>
            <a:fillRect/>
          </a:stretch>
        </p:blipFill>
        <p:spPr>
          <a:xfrm>
            <a:off x="6412543" y="5335226"/>
            <a:ext cx="1001570" cy="667713"/>
          </a:xfrm>
          <a:prstGeom prst="rect">
            <a:avLst/>
          </a:prstGeom>
        </p:spPr>
      </p:pic>
      <p:pic>
        <p:nvPicPr>
          <p:cNvPr id="36" name="Picture 35"/>
          <p:cNvPicPr>
            <a:picLocks noChangeAspect="1"/>
          </p:cNvPicPr>
          <p:nvPr/>
        </p:nvPicPr>
        <p:blipFill>
          <a:blip r:embed="rId7"/>
          <a:stretch>
            <a:fillRect/>
          </a:stretch>
        </p:blipFill>
        <p:spPr>
          <a:xfrm>
            <a:off x="7212615" y="4875566"/>
            <a:ext cx="1630530" cy="1087020"/>
          </a:xfrm>
          <a:prstGeom prst="rect">
            <a:avLst/>
          </a:prstGeom>
        </p:spPr>
      </p:pic>
      <p:pic>
        <p:nvPicPr>
          <p:cNvPr id="38" name="Picture 37"/>
          <p:cNvPicPr>
            <a:picLocks noChangeAspect="1"/>
          </p:cNvPicPr>
          <p:nvPr/>
        </p:nvPicPr>
        <p:blipFill>
          <a:blip r:embed="rId8">
            <a:alphaModFix amt="20000"/>
          </a:blip>
          <a:stretch>
            <a:fillRect/>
          </a:stretch>
        </p:blipFill>
        <p:spPr>
          <a:xfrm>
            <a:off x="422285" y="3961261"/>
            <a:ext cx="1993900" cy="2095500"/>
          </a:xfrm>
          <a:prstGeom prst="rect">
            <a:avLst/>
          </a:prstGeom>
        </p:spPr>
      </p:pic>
      <p:pic>
        <p:nvPicPr>
          <p:cNvPr id="21" name="Picture 20"/>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699146" y="1178326"/>
            <a:ext cx="2259635" cy="1881968"/>
          </a:xfrm>
          <a:prstGeom prst="rect">
            <a:avLst/>
          </a:prstGeom>
        </p:spPr>
      </p:pic>
      <p:sp>
        <p:nvSpPr>
          <p:cNvPr id="22" name="Right Arrow 21"/>
          <p:cNvSpPr/>
          <p:nvPr/>
        </p:nvSpPr>
        <p:spPr bwMode="auto">
          <a:xfrm>
            <a:off x="3206754" y="2019022"/>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4" name="Picture 23"/>
          <p:cNvPicPr>
            <a:picLocks noChangeAspect="1"/>
          </p:cNvPicPr>
          <p:nvPr/>
        </p:nvPicPr>
        <p:blipFill rotWithShape="1">
          <a:blip r:embed="rId10">
            <a:alphaModFix amt="20000"/>
          </a:blip>
          <a:srcRect l="54283" t="8511" b="-1271"/>
          <a:stretch/>
        </p:blipFill>
        <p:spPr>
          <a:xfrm>
            <a:off x="6266601" y="1162826"/>
            <a:ext cx="1247990" cy="1912965"/>
          </a:xfrm>
          <a:prstGeom prst="rect">
            <a:avLst/>
          </a:prstGeom>
        </p:spPr>
      </p:pic>
      <p:pic>
        <p:nvPicPr>
          <p:cNvPr id="26" name="Picture 25"/>
          <p:cNvPicPr>
            <a:picLocks noChangeAspect="1"/>
          </p:cNvPicPr>
          <p:nvPr/>
        </p:nvPicPr>
        <p:blipFill>
          <a:blip r:embed="rId11">
            <a:alphaModFix amt="20000"/>
            <a:extLst>
              <a:ext uri="{28A0092B-C50C-407E-A947-70E740481C1C}">
                <a14:useLocalDpi xmlns:a14="http://schemas.microsoft.com/office/drawing/2010/main" val="0"/>
              </a:ext>
            </a:extLst>
          </a:blip>
          <a:stretch>
            <a:fillRect/>
          </a:stretch>
        </p:blipFill>
        <p:spPr>
          <a:xfrm>
            <a:off x="4753481" y="1162826"/>
            <a:ext cx="946707" cy="1912965"/>
          </a:xfrm>
          <a:prstGeom prst="rect">
            <a:avLst/>
          </a:prstGeom>
        </p:spPr>
      </p:pic>
      <p:sp>
        <p:nvSpPr>
          <p:cNvPr id="27" name="TextBox 26"/>
          <p:cNvSpPr txBox="1">
            <a:spLocks noChangeArrowheads="1"/>
          </p:cNvSpPr>
          <p:nvPr/>
        </p:nvSpPr>
        <p:spPr bwMode="auto">
          <a:xfrm>
            <a:off x="4141708" y="3169742"/>
            <a:ext cx="398378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concentration </a:t>
            </a:r>
          </a:p>
          <a:p>
            <a:pPr algn="ctr"/>
            <a:r>
              <a:rPr lang="en-US" altLang="en-US" sz="1400" dirty="0">
                <a:solidFill>
                  <a:schemeClr val="bg2">
                    <a:lumMod val="75000"/>
                  </a:schemeClr>
                </a:solidFill>
                <a:latin typeface="Avenir Book" charset="0"/>
                <a:ea typeface="Avenir Book" charset="0"/>
                <a:cs typeface="Avenir Book" charset="0"/>
              </a:rPr>
              <a:t>lab days 3 and 4</a:t>
            </a:r>
          </a:p>
        </p:txBody>
      </p:sp>
      <p:sp>
        <p:nvSpPr>
          <p:cNvPr id="28" name="TextBox 6"/>
          <p:cNvSpPr txBox="1">
            <a:spLocks noChangeArrowheads="1"/>
          </p:cNvSpPr>
          <p:nvPr/>
        </p:nvSpPr>
        <p:spPr bwMode="auto">
          <a:xfrm>
            <a:off x="294179"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a:latin typeface="Avenir Book" charset="0"/>
                <a:ea typeface="Avenir Book" charset="0"/>
                <a:cs typeface="Avenir Book" charset="0"/>
              </a:rPr>
              <a:t>cloning; overexpress </a:t>
            </a:r>
            <a:r>
              <a:rPr lang="en-US" altLang="en-US" sz="1600" b="1" dirty="0">
                <a:latin typeface="Avenir Book" charset="0"/>
                <a:ea typeface="Avenir Book" charset="0"/>
                <a:cs typeface="Avenir Book" charset="0"/>
              </a:rPr>
              <a:t>FKBP12</a:t>
            </a:r>
          </a:p>
          <a:p>
            <a:pPr algn="ctr"/>
            <a:r>
              <a:rPr lang="en-US" altLang="en-US" sz="1400" dirty="0">
                <a:solidFill>
                  <a:schemeClr val="bg2">
                    <a:lumMod val="75000"/>
                  </a:schemeClr>
                </a:solidFill>
                <a:latin typeface="Avenir Book" charset="0"/>
                <a:ea typeface="Avenir Book" charset="0"/>
                <a:cs typeface="Avenir Book" charset="0"/>
              </a:rPr>
              <a:t>lab days 1 &amp; 2</a:t>
            </a:r>
          </a:p>
        </p:txBody>
      </p:sp>
      <p:sp>
        <p:nvSpPr>
          <p:cNvPr id="30" name="TextBox 6"/>
          <p:cNvSpPr txBox="1">
            <a:spLocks noChangeArrowheads="1"/>
          </p:cNvSpPr>
          <p:nvPr/>
        </p:nvSpPr>
        <p:spPr bwMode="auto">
          <a:xfrm>
            <a:off x="2862592" y="6188986"/>
            <a:ext cx="293061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scan images and analyze data</a:t>
            </a:r>
          </a:p>
          <a:p>
            <a:pPr algn="ctr"/>
            <a:r>
              <a:rPr lang="en-US" altLang="en-US" sz="1400" dirty="0">
                <a:solidFill>
                  <a:schemeClr val="bg2">
                    <a:lumMod val="75000"/>
                  </a:schemeClr>
                </a:solidFill>
                <a:latin typeface="Avenir Book" charset="0"/>
                <a:ea typeface="Avenir Book" charset="0"/>
                <a:cs typeface="Avenir Book" charset="0"/>
              </a:rPr>
              <a:t>lab days 6 and 7</a:t>
            </a:r>
          </a:p>
        </p:txBody>
      </p:sp>
      <p:sp>
        <p:nvSpPr>
          <p:cNvPr id="31" name="TextBox 6"/>
          <p:cNvSpPr txBox="1">
            <a:spLocks noChangeArrowheads="1"/>
          </p:cNvSpPr>
          <p:nvPr/>
        </p:nvSpPr>
        <p:spPr bwMode="auto">
          <a:xfrm>
            <a:off x="6113481" y="6178175"/>
            <a:ext cx="263835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compare hit lists for teams</a:t>
            </a:r>
          </a:p>
          <a:p>
            <a:pPr algn="ctr"/>
            <a:r>
              <a:rPr lang="en-US" altLang="en-US" sz="1400" dirty="0">
                <a:solidFill>
                  <a:schemeClr val="bg2">
                    <a:lumMod val="75000"/>
                  </a:schemeClr>
                </a:solidFill>
                <a:latin typeface="Avenir Book" charset="0"/>
                <a:ea typeface="Avenir Book" charset="0"/>
                <a:cs typeface="Avenir Book" charset="0"/>
              </a:rPr>
              <a:t>lab day 8</a:t>
            </a:r>
          </a:p>
        </p:txBody>
      </p:sp>
      <p:sp>
        <p:nvSpPr>
          <p:cNvPr id="32"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rgbClr val="FF0000"/>
                </a:solidFill>
                <a:latin typeface="Avenir Book" charset="0"/>
                <a:ea typeface="Avenir Book" charset="0"/>
                <a:cs typeface="Avenir Book" charset="0"/>
              </a:rPr>
              <a:t>Spring 2017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23" name="TextBox 6">
            <a:extLst>
              <a:ext uri="{FF2B5EF4-FFF2-40B4-BE49-F238E27FC236}">
                <a16:creationId xmlns:a16="http://schemas.microsoft.com/office/drawing/2014/main" xmlns="" id="{45575D72-AA1D-634B-B439-BC1461DEC954}"/>
              </a:ext>
            </a:extLst>
          </p:cNvPr>
          <p:cNvSpPr txBox="1">
            <a:spLocks noChangeArrowheads="1"/>
          </p:cNvSpPr>
          <p:nvPr/>
        </p:nvSpPr>
        <p:spPr bwMode="auto">
          <a:xfrm>
            <a:off x="125939" y="6188601"/>
            <a:ext cx="233057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ligand discovery screen</a:t>
            </a:r>
          </a:p>
          <a:p>
            <a:pPr algn="ctr"/>
            <a:r>
              <a:rPr lang="en-US" altLang="en-US" sz="1400" dirty="0">
                <a:solidFill>
                  <a:schemeClr val="bg2">
                    <a:lumMod val="75000"/>
                  </a:schemeClr>
                </a:solidFill>
                <a:latin typeface="Avenir Book" charset="0"/>
                <a:ea typeface="Avenir Book" charset="0"/>
                <a:cs typeface="Avenir Book" charset="0"/>
              </a:rPr>
              <a:t>lab day 5</a:t>
            </a:r>
          </a:p>
        </p:txBody>
      </p:sp>
    </p:spTree>
    <p:extLst>
      <p:ext uri="{BB962C8B-B14F-4D97-AF65-F5344CB8AC3E}">
        <p14:creationId xmlns:p14="http://schemas.microsoft.com/office/powerpoint/2010/main" val="972246818"/>
      </p:ext>
    </p:extLst>
  </p:cSld>
  <p:clrMapOvr>
    <a:masterClrMapping/>
  </p:clrMapOvr>
  <p:transition xmlns:p14="http://schemas.microsoft.com/office/powerpoint/2010/mai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14894"/>
            <a:ext cx="9144603" cy="5370022"/>
          </a:xfrm>
          <a:prstGeom prst="rect">
            <a:avLst/>
          </a:prstGeom>
        </p:spPr>
      </p:pic>
      <p:cxnSp>
        <p:nvCxnSpPr>
          <p:cNvPr id="25" name="Straight Connector 24"/>
          <p:cNvCxnSpPr/>
          <p:nvPr/>
        </p:nvCxnSpPr>
        <p:spPr>
          <a:xfrm>
            <a:off x="604" y="698269"/>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0" y="6105652"/>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7" name="TextBox 2"/>
          <p:cNvSpPr txBox="1">
            <a:spLocks noChangeArrowheads="1"/>
          </p:cNvSpPr>
          <p:nvPr/>
        </p:nvSpPr>
        <p:spPr bwMode="auto">
          <a:xfrm>
            <a:off x="332508" y="2179342"/>
            <a:ext cx="28429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a:solidFill>
                  <a:schemeClr val="bg1"/>
                </a:solidFill>
                <a:latin typeface="Avenir Book" charset="0"/>
                <a:ea typeface="Avenir Book" charset="0"/>
                <a:cs typeface="Avenir Book" charset="0"/>
              </a:rPr>
              <a:t>Spring 2017</a:t>
            </a:r>
            <a:endParaRPr lang="en-US" altLang="en-US" sz="3375" b="1" dirty="0">
              <a:solidFill>
                <a:schemeClr val="bg1"/>
              </a:solidFill>
              <a:latin typeface="Avenir Book" charset="0"/>
              <a:ea typeface="Avenir Book" charset="0"/>
              <a:cs typeface="Avenir Book" charset="0"/>
              <a:sym typeface="Arial Italic" charset="0"/>
            </a:endParaRPr>
          </a:p>
        </p:txBody>
      </p:sp>
      <p:sp>
        <p:nvSpPr>
          <p:cNvPr id="39" name="TextBox 2"/>
          <p:cNvSpPr txBox="1">
            <a:spLocks noChangeArrowheads="1"/>
          </p:cNvSpPr>
          <p:nvPr/>
        </p:nvSpPr>
        <p:spPr bwMode="auto">
          <a:xfrm>
            <a:off x="6253944" y="4958564"/>
            <a:ext cx="28429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a:solidFill>
                  <a:schemeClr val="bg1"/>
                </a:solidFill>
                <a:latin typeface="Avenir Book" charset="0"/>
                <a:ea typeface="Avenir Book" charset="0"/>
                <a:cs typeface="Avenir Book" charset="0"/>
              </a:rPr>
              <a:t>Spring 2019</a:t>
            </a:r>
            <a:endParaRPr lang="en-US" altLang="en-US" sz="3375" b="1" dirty="0">
              <a:solidFill>
                <a:schemeClr val="bg1"/>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140238101"/>
      </p:ext>
    </p:extLst>
  </p:cSld>
  <p:clrMapOvr>
    <a:masterClrMapping/>
  </p:clrMapOvr>
  <p:transition xmlns:p14="http://schemas.microsoft.com/office/powerpoint/2010/mai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4" y="1178326"/>
            <a:ext cx="2259635" cy="1881968"/>
          </a:xfrm>
          <a:prstGeom prst="rect">
            <a:avLst/>
          </a:prstGeom>
        </p:spPr>
      </p:pic>
      <p:sp>
        <p:nvSpPr>
          <p:cNvPr id="40"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 1</a:t>
            </a:r>
          </a:p>
        </p:txBody>
      </p:sp>
      <p:pic>
        <p:nvPicPr>
          <p:cNvPr id="41" name="Picture 40"/>
          <p:cNvPicPr>
            <a:picLocks noChangeAspect="1"/>
          </p:cNvPicPr>
          <p:nvPr/>
        </p:nvPicPr>
        <p:blipFill rotWithShape="1">
          <a:blip r:embed="rId4"/>
          <a:srcRect l="54283" t="8511" b="-1271"/>
          <a:stretch/>
        </p:blipFill>
        <p:spPr>
          <a:xfrm>
            <a:off x="5176819" y="1111776"/>
            <a:ext cx="1247990" cy="1912965"/>
          </a:xfrm>
          <a:prstGeom prst="rect">
            <a:avLst/>
          </a:prstGeom>
        </p:spPr>
      </p:pic>
      <p:sp>
        <p:nvSpPr>
          <p:cNvPr id="42"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a:p>
            <a:pPr algn="ctr"/>
            <a:r>
              <a:rPr lang="en-US" altLang="en-US" sz="1400" dirty="0">
                <a:solidFill>
                  <a:schemeClr val="bg2">
                    <a:lumMod val="75000"/>
                  </a:schemeClr>
                </a:solidFill>
                <a:latin typeface="Avenir Book" charset="0"/>
                <a:ea typeface="Avenir Book" charset="0"/>
                <a:cs typeface="Avenir Book" charset="0"/>
              </a:rPr>
              <a:t>lab days 2 and 4</a:t>
            </a:r>
          </a:p>
        </p:txBody>
      </p:sp>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7002" y="1111777"/>
            <a:ext cx="946707" cy="1912965"/>
          </a:xfrm>
          <a:prstGeom prst="rect">
            <a:avLst/>
          </a:prstGeom>
        </p:spPr>
      </p:pic>
      <p:sp>
        <p:nvSpPr>
          <p:cNvPr id="44" name="Right Arrow 43"/>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TextBox 2">
            <a:extLst>
              <a:ext uri="{FF2B5EF4-FFF2-40B4-BE49-F238E27FC236}">
                <a16:creationId xmlns:a16="http://schemas.microsoft.com/office/drawing/2014/main" xmlns="" id="{AC80ACF2-8FFA-E54B-9CA4-220624FECA5E}"/>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1">
                    <a:lumMod val="75000"/>
                  </a:schemeClr>
                </a:solidFill>
                <a:latin typeface="Avenir Book" charset="0"/>
                <a:ea typeface="Avenir Book" charset="0"/>
                <a:cs typeface="Avenir Book" charset="0"/>
              </a:rPr>
              <a:t>Spring 2019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411055770"/>
      </p:ext>
    </p:extLst>
  </p:cSld>
  <p:clrMapOvr>
    <a:masterClrMapping/>
  </p:clrMapOvr>
  <p:transition xmlns:p14="http://schemas.microsoft.com/office/powerpoint/2010/mai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 1</a:t>
            </a:r>
          </a:p>
        </p:txBody>
      </p:sp>
      <p:sp>
        <p:nvSpPr>
          <p:cNvPr id="42"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a:p>
            <a:pPr algn="ctr"/>
            <a:r>
              <a:rPr lang="en-US" altLang="en-US" sz="1400" dirty="0">
                <a:solidFill>
                  <a:schemeClr val="bg2">
                    <a:lumMod val="75000"/>
                  </a:schemeClr>
                </a:solidFill>
                <a:latin typeface="Avenir Book" charset="0"/>
                <a:ea typeface="Avenir Book" charset="0"/>
                <a:cs typeface="Avenir Book" charset="0"/>
              </a:rPr>
              <a:t>lab days 2 and 4</a:t>
            </a:r>
          </a:p>
        </p:txBody>
      </p:sp>
      <p:sp>
        <p:nvSpPr>
          <p:cNvPr id="44" name="Right Arrow 43"/>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9" name="Picture 8"/>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10" name="Picture 9"/>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11" name="Picture 10"/>
          <p:cNvPicPr>
            <a:picLocks noChangeAspect="1"/>
          </p:cNvPicPr>
          <p:nvPr/>
        </p:nvPicPr>
        <p:blipFill rotWithShape="1">
          <a:blip r:embed="rId5">
            <a:alphaModFix amt="20000"/>
          </a:blip>
          <a:srcRect l="54283" t="8511" b="-1271"/>
          <a:stretch/>
        </p:blipFill>
        <p:spPr>
          <a:xfrm>
            <a:off x="5176819" y="1104013"/>
            <a:ext cx="1247990" cy="1912965"/>
          </a:xfrm>
          <a:prstGeom prst="rect">
            <a:avLst/>
          </a:prstGeom>
        </p:spPr>
      </p:pic>
      <p:sp>
        <p:nvSpPr>
          <p:cNvPr id="12" name="Right Arrow 11"/>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17" name="Picture 16"/>
          <p:cNvPicPr>
            <a:picLocks noChangeAspect="1"/>
          </p:cNvPicPr>
          <p:nvPr/>
        </p:nvPicPr>
        <p:blipFill>
          <a:blip r:embed="rId6"/>
          <a:stretch>
            <a:fillRect/>
          </a:stretch>
        </p:blipFill>
        <p:spPr>
          <a:xfrm>
            <a:off x="6430477" y="1093876"/>
            <a:ext cx="1657292" cy="1104861"/>
          </a:xfrm>
          <a:prstGeom prst="rect">
            <a:avLst/>
          </a:prstGeom>
        </p:spPr>
      </p:pic>
      <p:pic>
        <p:nvPicPr>
          <p:cNvPr id="18" name="Picture 17"/>
          <p:cNvPicPr>
            <a:picLocks noChangeAspect="1"/>
          </p:cNvPicPr>
          <p:nvPr/>
        </p:nvPicPr>
        <p:blipFill>
          <a:blip r:embed="rId7"/>
          <a:stretch>
            <a:fillRect/>
          </a:stretch>
        </p:blipFill>
        <p:spPr>
          <a:xfrm>
            <a:off x="7842104" y="1091653"/>
            <a:ext cx="1114017" cy="742678"/>
          </a:xfrm>
          <a:prstGeom prst="rect">
            <a:avLst/>
          </a:prstGeom>
        </p:spPr>
      </p:pic>
      <p:sp>
        <p:nvSpPr>
          <p:cNvPr id="19" name="TextBox 6"/>
          <p:cNvSpPr txBox="1">
            <a:spLocks noChangeArrowheads="1"/>
          </p:cNvSpPr>
          <p:nvPr/>
        </p:nvSpPr>
        <p:spPr bwMode="auto">
          <a:xfrm>
            <a:off x="6664367" y="3153117"/>
            <a:ext cx="22194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day 3</a:t>
            </a:r>
          </a:p>
        </p:txBody>
      </p:sp>
      <p:pic>
        <p:nvPicPr>
          <p:cNvPr id="20" name="Picture 19"/>
          <p:cNvPicPr>
            <a:picLocks noChangeAspect="1"/>
          </p:cNvPicPr>
          <p:nvPr/>
        </p:nvPicPr>
        <p:blipFill>
          <a:blip r:embed="rId8"/>
          <a:stretch>
            <a:fillRect/>
          </a:stretch>
        </p:blipFill>
        <p:spPr>
          <a:xfrm>
            <a:off x="6752150" y="2319395"/>
            <a:ext cx="1001570" cy="667713"/>
          </a:xfrm>
          <a:prstGeom prst="rect">
            <a:avLst/>
          </a:prstGeom>
        </p:spPr>
      </p:pic>
      <p:pic>
        <p:nvPicPr>
          <p:cNvPr id="21" name="Picture 20"/>
          <p:cNvPicPr>
            <a:picLocks noChangeAspect="1"/>
          </p:cNvPicPr>
          <p:nvPr/>
        </p:nvPicPr>
        <p:blipFill>
          <a:blip r:embed="rId9"/>
          <a:stretch>
            <a:fillRect/>
          </a:stretch>
        </p:blipFill>
        <p:spPr>
          <a:xfrm>
            <a:off x="7462738" y="1892256"/>
            <a:ext cx="1630530" cy="1087020"/>
          </a:xfrm>
          <a:prstGeom prst="rect">
            <a:avLst/>
          </a:prstGeom>
        </p:spPr>
      </p:pic>
      <p:sp>
        <p:nvSpPr>
          <p:cNvPr id="22" name="TextBox 21"/>
          <p:cNvSpPr txBox="1"/>
          <p:nvPr/>
        </p:nvSpPr>
        <p:spPr>
          <a:xfrm>
            <a:off x="6433772" y="1838434"/>
            <a:ext cx="319318" cy="369332"/>
          </a:xfrm>
          <a:prstGeom prst="rect">
            <a:avLst/>
          </a:prstGeom>
          <a:noFill/>
        </p:spPr>
        <p:txBody>
          <a:bodyPr wrap="none" rtlCol="0">
            <a:spAutoFit/>
          </a:bodyPr>
          <a:lstStyle/>
          <a:p>
            <a:r>
              <a:rPr lang="en-US" dirty="0"/>
              <a:t>+</a:t>
            </a:r>
          </a:p>
        </p:txBody>
      </p:sp>
      <p:sp>
        <p:nvSpPr>
          <p:cNvPr id="23" name="TextBox 2">
            <a:extLst>
              <a:ext uri="{FF2B5EF4-FFF2-40B4-BE49-F238E27FC236}">
                <a16:creationId xmlns:a16="http://schemas.microsoft.com/office/drawing/2014/main" xmlns="" id="{74640EBD-F757-284C-9D08-C4FDE6E091C8}"/>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1">
                    <a:lumMod val="75000"/>
                  </a:schemeClr>
                </a:solidFill>
                <a:latin typeface="Avenir Book" charset="0"/>
                <a:ea typeface="Avenir Book" charset="0"/>
                <a:cs typeface="Avenir Book" charset="0"/>
              </a:rPr>
              <a:t>Spring 2019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774205488"/>
      </p:ext>
    </p:extLst>
  </p:cSld>
  <p:clrMapOvr>
    <a:masterClrMapping/>
  </p:clrMapOvr>
  <p:transition xmlns:p14="http://schemas.microsoft.com/office/powerpoint/2010/mai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and ligands </a:t>
            </a:r>
          </a:p>
          <a:p>
            <a:pPr algn="ctr"/>
            <a:r>
              <a:rPr lang="en-US" altLang="en-US" sz="1600" b="1" dirty="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day 5</a:t>
            </a:r>
          </a:p>
        </p:txBody>
      </p:sp>
      <p:sp>
        <p:nvSpPr>
          <p:cNvPr id="19"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 1</a:t>
            </a:r>
          </a:p>
        </p:txBody>
      </p:sp>
      <p:sp>
        <p:nvSpPr>
          <p:cNvPr id="20"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a:p>
            <a:pPr algn="ctr"/>
            <a:r>
              <a:rPr lang="en-US" altLang="en-US" sz="1400" dirty="0">
                <a:solidFill>
                  <a:schemeClr val="bg2">
                    <a:lumMod val="75000"/>
                  </a:schemeClr>
                </a:solidFill>
                <a:latin typeface="Avenir Book" charset="0"/>
                <a:ea typeface="Avenir Book" charset="0"/>
                <a:cs typeface="Avenir Book" charset="0"/>
              </a:rPr>
              <a:t>lab days 2 and 4</a:t>
            </a:r>
          </a:p>
        </p:txBody>
      </p:sp>
      <p:sp>
        <p:nvSpPr>
          <p:cNvPr id="21" name="Right Arrow 20"/>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2" name="Picture 2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23" name="Picture 2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24" name="Picture 23"/>
          <p:cNvPicPr>
            <a:picLocks noChangeAspect="1"/>
          </p:cNvPicPr>
          <p:nvPr/>
        </p:nvPicPr>
        <p:blipFill rotWithShape="1">
          <a:blip r:embed="rId5">
            <a:alphaModFix amt="20000"/>
          </a:blip>
          <a:srcRect l="54283" t="8511" b="-1271"/>
          <a:stretch/>
        </p:blipFill>
        <p:spPr>
          <a:xfrm>
            <a:off x="5176819" y="1104013"/>
            <a:ext cx="1247990" cy="1912965"/>
          </a:xfrm>
          <a:prstGeom prst="rect">
            <a:avLst/>
          </a:prstGeom>
        </p:spPr>
      </p:pic>
      <p:sp>
        <p:nvSpPr>
          <p:cNvPr id="25" name="Right Arrow 24"/>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6" name="Picture 25"/>
          <p:cNvPicPr>
            <a:picLocks noChangeAspect="1"/>
          </p:cNvPicPr>
          <p:nvPr/>
        </p:nvPicPr>
        <p:blipFill>
          <a:blip r:embed="rId6"/>
          <a:stretch>
            <a:fillRect/>
          </a:stretch>
        </p:blipFill>
        <p:spPr>
          <a:xfrm>
            <a:off x="6430477" y="1093876"/>
            <a:ext cx="1657292" cy="1104861"/>
          </a:xfrm>
          <a:prstGeom prst="rect">
            <a:avLst/>
          </a:prstGeom>
        </p:spPr>
      </p:pic>
      <p:pic>
        <p:nvPicPr>
          <p:cNvPr id="27" name="Picture 26"/>
          <p:cNvPicPr>
            <a:picLocks noChangeAspect="1"/>
          </p:cNvPicPr>
          <p:nvPr/>
        </p:nvPicPr>
        <p:blipFill>
          <a:blip r:embed="rId7"/>
          <a:stretch>
            <a:fillRect/>
          </a:stretch>
        </p:blipFill>
        <p:spPr>
          <a:xfrm>
            <a:off x="7842104" y="1091653"/>
            <a:ext cx="1114017" cy="742678"/>
          </a:xfrm>
          <a:prstGeom prst="rect">
            <a:avLst/>
          </a:prstGeom>
        </p:spPr>
      </p:pic>
      <p:sp>
        <p:nvSpPr>
          <p:cNvPr id="28" name="TextBox 6"/>
          <p:cNvSpPr txBox="1">
            <a:spLocks noChangeArrowheads="1"/>
          </p:cNvSpPr>
          <p:nvPr/>
        </p:nvSpPr>
        <p:spPr bwMode="auto">
          <a:xfrm>
            <a:off x="6664368"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day 3</a:t>
            </a:r>
          </a:p>
        </p:txBody>
      </p:sp>
      <p:pic>
        <p:nvPicPr>
          <p:cNvPr id="29" name="Picture 28"/>
          <p:cNvPicPr>
            <a:picLocks noChangeAspect="1"/>
          </p:cNvPicPr>
          <p:nvPr/>
        </p:nvPicPr>
        <p:blipFill>
          <a:blip r:embed="rId8"/>
          <a:stretch>
            <a:fillRect/>
          </a:stretch>
        </p:blipFill>
        <p:spPr>
          <a:xfrm>
            <a:off x="6752150" y="2319395"/>
            <a:ext cx="1001570" cy="667713"/>
          </a:xfrm>
          <a:prstGeom prst="rect">
            <a:avLst/>
          </a:prstGeom>
        </p:spPr>
      </p:pic>
      <p:pic>
        <p:nvPicPr>
          <p:cNvPr id="31" name="Picture 30"/>
          <p:cNvPicPr>
            <a:picLocks noChangeAspect="1"/>
          </p:cNvPicPr>
          <p:nvPr/>
        </p:nvPicPr>
        <p:blipFill>
          <a:blip r:embed="rId9"/>
          <a:stretch>
            <a:fillRect/>
          </a:stretch>
        </p:blipFill>
        <p:spPr>
          <a:xfrm>
            <a:off x="7462738" y="1892256"/>
            <a:ext cx="1630530" cy="1087020"/>
          </a:xfrm>
          <a:prstGeom prst="rect">
            <a:avLst/>
          </a:prstGeom>
        </p:spPr>
      </p:pic>
      <p:sp>
        <p:nvSpPr>
          <p:cNvPr id="32" name="TextBox 31"/>
          <p:cNvSpPr txBox="1"/>
          <p:nvPr/>
        </p:nvSpPr>
        <p:spPr>
          <a:xfrm>
            <a:off x="6433772" y="1838434"/>
            <a:ext cx="319318" cy="369332"/>
          </a:xfrm>
          <a:prstGeom prst="rect">
            <a:avLst/>
          </a:prstGeom>
          <a:noFill/>
        </p:spPr>
        <p:txBody>
          <a:bodyPr wrap="none" rtlCol="0">
            <a:spAutoFit/>
          </a:bodyPr>
          <a:lstStyle/>
          <a:p>
            <a:r>
              <a:rPr lang="en-US" dirty="0"/>
              <a:t>+</a:t>
            </a:r>
          </a:p>
        </p:txBody>
      </p:sp>
      <p:pic>
        <p:nvPicPr>
          <p:cNvPr id="2" name="Picture 1"/>
          <p:cNvPicPr>
            <a:picLocks noChangeAspect="1"/>
          </p:cNvPicPr>
          <p:nvPr/>
        </p:nvPicPr>
        <p:blipFill rotWithShape="1">
          <a:blip r:embed="rId10"/>
          <a:srcRect l="17398" t="8000" r="26276" b="62424"/>
          <a:stretch/>
        </p:blipFill>
        <p:spPr>
          <a:xfrm>
            <a:off x="377790" y="3816701"/>
            <a:ext cx="2958025" cy="2121267"/>
          </a:xfrm>
          <a:prstGeom prst="rect">
            <a:avLst/>
          </a:prstGeom>
        </p:spPr>
      </p:pic>
      <p:sp>
        <p:nvSpPr>
          <p:cNvPr id="33" name="TextBox 2">
            <a:extLst>
              <a:ext uri="{FF2B5EF4-FFF2-40B4-BE49-F238E27FC236}">
                <a16:creationId xmlns:a16="http://schemas.microsoft.com/office/drawing/2014/main" xmlns="" id="{3633FC7D-EDBA-0845-BF9B-430655479B4B}"/>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1">
                    <a:lumMod val="75000"/>
                  </a:schemeClr>
                </a:solidFill>
                <a:latin typeface="Avenir Book" charset="0"/>
                <a:ea typeface="Avenir Book" charset="0"/>
                <a:cs typeface="Avenir Book" charset="0"/>
              </a:rPr>
              <a:t>Spring 2019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416230562"/>
      </p:ext>
    </p:extLst>
  </p:cSld>
  <p:clrMapOvr>
    <a:masterClrMapping/>
  </p:clrMapOvr>
  <p:transition xmlns:p14="http://schemas.microsoft.com/office/powerpoint/2010/mai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ligands in FKBP12 </a:t>
            </a:r>
          </a:p>
          <a:p>
            <a:pPr algn="ctr"/>
            <a:r>
              <a:rPr lang="en-US" altLang="en-US" sz="1600" b="1" dirty="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day 6</a:t>
            </a:r>
          </a:p>
        </p:txBody>
      </p:sp>
      <p:sp>
        <p:nvSpPr>
          <p:cNvPr id="19"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 1</a:t>
            </a:r>
          </a:p>
        </p:txBody>
      </p:sp>
      <p:sp>
        <p:nvSpPr>
          <p:cNvPr id="20"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a:p>
            <a:pPr algn="ctr"/>
            <a:r>
              <a:rPr lang="en-US" altLang="en-US" sz="1400" dirty="0">
                <a:solidFill>
                  <a:schemeClr val="bg2">
                    <a:lumMod val="75000"/>
                  </a:schemeClr>
                </a:solidFill>
                <a:latin typeface="Avenir Book" charset="0"/>
                <a:ea typeface="Avenir Book" charset="0"/>
                <a:cs typeface="Avenir Book" charset="0"/>
              </a:rPr>
              <a:t>lab days 2 and 4</a:t>
            </a:r>
          </a:p>
        </p:txBody>
      </p:sp>
      <p:sp>
        <p:nvSpPr>
          <p:cNvPr id="21" name="Right Arrow 20"/>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2" name="Picture 2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23" name="Picture 2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24" name="Picture 23"/>
          <p:cNvPicPr>
            <a:picLocks noChangeAspect="1"/>
          </p:cNvPicPr>
          <p:nvPr/>
        </p:nvPicPr>
        <p:blipFill rotWithShape="1">
          <a:blip r:embed="rId5">
            <a:alphaModFix amt="20000"/>
          </a:blip>
          <a:srcRect l="54283" t="8511" b="-1271"/>
          <a:stretch/>
        </p:blipFill>
        <p:spPr>
          <a:xfrm>
            <a:off x="5176819" y="1104013"/>
            <a:ext cx="1247990" cy="1912965"/>
          </a:xfrm>
          <a:prstGeom prst="rect">
            <a:avLst/>
          </a:prstGeom>
        </p:spPr>
      </p:pic>
      <p:sp>
        <p:nvSpPr>
          <p:cNvPr id="25" name="Right Arrow 24"/>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6" name="Picture 25"/>
          <p:cNvPicPr>
            <a:picLocks noChangeAspect="1"/>
          </p:cNvPicPr>
          <p:nvPr/>
        </p:nvPicPr>
        <p:blipFill>
          <a:blip r:embed="rId6"/>
          <a:stretch>
            <a:fillRect/>
          </a:stretch>
        </p:blipFill>
        <p:spPr>
          <a:xfrm>
            <a:off x="6430477" y="1093876"/>
            <a:ext cx="1657292" cy="1104861"/>
          </a:xfrm>
          <a:prstGeom prst="rect">
            <a:avLst/>
          </a:prstGeom>
        </p:spPr>
      </p:pic>
      <p:pic>
        <p:nvPicPr>
          <p:cNvPr id="27" name="Picture 26"/>
          <p:cNvPicPr>
            <a:picLocks noChangeAspect="1"/>
          </p:cNvPicPr>
          <p:nvPr/>
        </p:nvPicPr>
        <p:blipFill>
          <a:blip r:embed="rId7"/>
          <a:stretch>
            <a:fillRect/>
          </a:stretch>
        </p:blipFill>
        <p:spPr>
          <a:xfrm>
            <a:off x="7842104" y="1091653"/>
            <a:ext cx="1114017" cy="742678"/>
          </a:xfrm>
          <a:prstGeom prst="rect">
            <a:avLst/>
          </a:prstGeom>
        </p:spPr>
      </p:pic>
      <p:sp>
        <p:nvSpPr>
          <p:cNvPr id="28"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day 3</a:t>
            </a:r>
          </a:p>
        </p:txBody>
      </p:sp>
      <p:pic>
        <p:nvPicPr>
          <p:cNvPr id="29" name="Picture 28"/>
          <p:cNvPicPr>
            <a:picLocks noChangeAspect="1"/>
          </p:cNvPicPr>
          <p:nvPr/>
        </p:nvPicPr>
        <p:blipFill>
          <a:blip r:embed="rId8"/>
          <a:stretch>
            <a:fillRect/>
          </a:stretch>
        </p:blipFill>
        <p:spPr>
          <a:xfrm>
            <a:off x="6752150" y="2319395"/>
            <a:ext cx="1001570" cy="667713"/>
          </a:xfrm>
          <a:prstGeom prst="rect">
            <a:avLst/>
          </a:prstGeom>
        </p:spPr>
      </p:pic>
      <p:pic>
        <p:nvPicPr>
          <p:cNvPr id="31" name="Picture 30"/>
          <p:cNvPicPr>
            <a:picLocks noChangeAspect="1"/>
          </p:cNvPicPr>
          <p:nvPr/>
        </p:nvPicPr>
        <p:blipFill>
          <a:blip r:embed="rId9"/>
          <a:stretch>
            <a:fillRect/>
          </a:stretch>
        </p:blipFill>
        <p:spPr>
          <a:xfrm>
            <a:off x="7462738" y="1892256"/>
            <a:ext cx="1630530" cy="1087020"/>
          </a:xfrm>
          <a:prstGeom prst="rect">
            <a:avLst/>
          </a:prstGeom>
        </p:spPr>
      </p:pic>
      <p:sp>
        <p:nvSpPr>
          <p:cNvPr id="32" name="TextBox 31"/>
          <p:cNvSpPr txBox="1"/>
          <p:nvPr/>
        </p:nvSpPr>
        <p:spPr>
          <a:xfrm>
            <a:off x="6433772" y="1838434"/>
            <a:ext cx="319318" cy="369332"/>
          </a:xfrm>
          <a:prstGeom prst="rect">
            <a:avLst/>
          </a:prstGeom>
          <a:noFill/>
        </p:spPr>
        <p:txBody>
          <a:bodyPr wrap="none" rtlCol="0">
            <a:spAutoFit/>
          </a:bodyPr>
          <a:lstStyle/>
          <a:p>
            <a:r>
              <a:rPr lang="en-US" dirty="0"/>
              <a:t>+</a:t>
            </a:r>
          </a:p>
        </p:txBody>
      </p:sp>
      <p:sp>
        <p:nvSpPr>
          <p:cNvPr id="33"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and ligands </a:t>
            </a:r>
          </a:p>
          <a:p>
            <a:pPr algn="ctr"/>
            <a:r>
              <a:rPr lang="en-US" altLang="en-US" sz="1600" b="1" dirty="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day 5</a:t>
            </a:r>
          </a:p>
        </p:txBody>
      </p:sp>
      <p:pic>
        <p:nvPicPr>
          <p:cNvPr id="34" name="Picture 33"/>
          <p:cNvPicPr>
            <a:picLocks noChangeAspect="1"/>
          </p:cNvPicPr>
          <p:nvPr/>
        </p:nvPicPr>
        <p:blipFill rotWithShape="1">
          <a:blip r:embed="rId10">
            <a:alphaModFix amt="37000"/>
          </a:blip>
          <a:srcRect l="17398" t="8000" r="26276" b="62424"/>
          <a:stretch/>
        </p:blipFill>
        <p:spPr>
          <a:xfrm>
            <a:off x="377790" y="3816701"/>
            <a:ext cx="2958025" cy="2121267"/>
          </a:xfrm>
          <a:prstGeom prst="rect">
            <a:avLst/>
          </a:prstGeom>
        </p:spPr>
      </p:pic>
      <p:pic>
        <p:nvPicPr>
          <p:cNvPr id="3" name="Picture 2"/>
          <p:cNvPicPr>
            <a:picLocks noChangeAspect="1"/>
          </p:cNvPicPr>
          <p:nvPr/>
        </p:nvPicPr>
        <p:blipFill>
          <a:blip r:embed="rId11"/>
          <a:stretch>
            <a:fillRect/>
          </a:stretch>
        </p:blipFill>
        <p:spPr>
          <a:xfrm>
            <a:off x="4007718" y="4000550"/>
            <a:ext cx="2264607" cy="1753567"/>
          </a:xfrm>
          <a:prstGeom prst="rect">
            <a:avLst/>
          </a:prstGeom>
        </p:spPr>
      </p:pic>
      <p:sp>
        <p:nvSpPr>
          <p:cNvPr id="35" name="Right Arrow 34"/>
          <p:cNvSpPr/>
          <p:nvPr/>
        </p:nvSpPr>
        <p:spPr bwMode="auto">
          <a:xfrm>
            <a:off x="3092879" y="4599451"/>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7" name="TextBox 2">
            <a:extLst>
              <a:ext uri="{FF2B5EF4-FFF2-40B4-BE49-F238E27FC236}">
                <a16:creationId xmlns:a16="http://schemas.microsoft.com/office/drawing/2014/main" xmlns="" id="{8C6A2129-E383-FF4D-93DA-5C8B6FDFDCF4}"/>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1">
                    <a:lumMod val="75000"/>
                  </a:schemeClr>
                </a:solidFill>
                <a:latin typeface="Avenir Book" charset="0"/>
                <a:ea typeface="Avenir Book" charset="0"/>
                <a:cs typeface="Avenir Book" charset="0"/>
              </a:rPr>
              <a:t>Spring 2019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359178409"/>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6"/>
          <p:cNvSpPr txBox="1">
            <a:spLocks noChangeArrowheads="1"/>
          </p:cNvSpPr>
          <p:nvPr/>
        </p:nvSpPr>
        <p:spPr bwMode="auto">
          <a:xfrm>
            <a:off x="4007718" y="5937968"/>
            <a:ext cx="2291013"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ligands in FKBP12 </a:t>
            </a:r>
          </a:p>
          <a:p>
            <a:pPr algn="ctr"/>
            <a:r>
              <a:rPr lang="en-US" altLang="en-US" sz="1600" b="1" dirty="0">
                <a:latin typeface="Avenir Book" charset="0"/>
                <a:ea typeface="Avenir Book" charset="0"/>
                <a:cs typeface="Avenir Book" charset="0"/>
              </a:rPr>
              <a:t>binding assay</a:t>
            </a:r>
          </a:p>
          <a:p>
            <a:pPr algn="ctr"/>
            <a:r>
              <a:rPr lang="en-US" altLang="en-US" sz="1400" dirty="0">
                <a:solidFill>
                  <a:schemeClr val="bg2">
                    <a:lumMod val="75000"/>
                  </a:schemeClr>
                </a:solidFill>
                <a:latin typeface="Avenir Book" charset="0"/>
                <a:ea typeface="Avenir Book" charset="0"/>
                <a:cs typeface="Avenir Book" charset="0"/>
              </a:rPr>
              <a:t>lab day 6</a:t>
            </a:r>
          </a:p>
        </p:txBody>
      </p:sp>
      <p:sp>
        <p:nvSpPr>
          <p:cNvPr id="19" name="TextBox 6"/>
          <p:cNvSpPr txBox="1">
            <a:spLocks noChangeArrowheads="1"/>
          </p:cNvSpPr>
          <p:nvPr/>
        </p:nvSpPr>
        <p:spPr bwMode="auto">
          <a:xfrm>
            <a:off x="115777" y="3169742"/>
            <a:ext cx="35771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i="1" dirty="0">
                <a:latin typeface="Avenir Book" charset="0"/>
                <a:ea typeface="Avenir Book" charset="0"/>
                <a:cs typeface="Avenir Book" charset="0"/>
              </a:rPr>
              <a:t>in silico </a:t>
            </a:r>
            <a:r>
              <a:rPr lang="en-US" altLang="en-US" sz="1600" b="1" dirty="0">
                <a:latin typeface="Avenir Book" charset="0"/>
                <a:ea typeface="Avenir Book" charset="0"/>
                <a:cs typeface="Avenir Book" charset="0"/>
              </a:rPr>
              <a:t>cloning; overexpress FKBP12</a:t>
            </a:r>
          </a:p>
          <a:p>
            <a:pPr algn="ctr"/>
            <a:r>
              <a:rPr lang="en-US" altLang="en-US" sz="1400" dirty="0">
                <a:solidFill>
                  <a:schemeClr val="bg2">
                    <a:lumMod val="75000"/>
                  </a:schemeClr>
                </a:solidFill>
                <a:latin typeface="Avenir Book" charset="0"/>
                <a:ea typeface="Avenir Book" charset="0"/>
                <a:cs typeface="Avenir Book" charset="0"/>
              </a:rPr>
              <a:t>lab day 1</a:t>
            </a:r>
          </a:p>
        </p:txBody>
      </p:sp>
      <p:sp>
        <p:nvSpPr>
          <p:cNvPr id="20" name="TextBox 6"/>
          <p:cNvSpPr txBox="1">
            <a:spLocks noChangeArrowheads="1"/>
          </p:cNvSpPr>
          <p:nvPr/>
        </p:nvSpPr>
        <p:spPr bwMode="auto">
          <a:xfrm>
            <a:off x="3841357" y="3153117"/>
            <a:ext cx="267092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purify and analyze FKBP12 </a:t>
            </a:r>
          </a:p>
          <a:p>
            <a:pPr algn="ctr"/>
            <a:r>
              <a:rPr lang="en-US" altLang="en-US" sz="1400" dirty="0">
                <a:solidFill>
                  <a:schemeClr val="bg2">
                    <a:lumMod val="75000"/>
                  </a:schemeClr>
                </a:solidFill>
                <a:latin typeface="Avenir Book" charset="0"/>
                <a:ea typeface="Avenir Book" charset="0"/>
                <a:cs typeface="Avenir Book" charset="0"/>
              </a:rPr>
              <a:t>lab days 2 and 4</a:t>
            </a:r>
          </a:p>
        </p:txBody>
      </p:sp>
      <p:sp>
        <p:nvSpPr>
          <p:cNvPr id="21" name="Right Arrow 20"/>
          <p:cNvSpPr/>
          <p:nvPr/>
        </p:nvSpPr>
        <p:spPr bwMode="auto">
          <a:xfrm>
            <a:off x="2978659" y="1952020"/>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2" name="Picture 21"/>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524683" y="1168922"/>
            <a:ext cx="2259635" cy="1881968"/>
          </a:xfrm>
          <a:prstGeom prst="rect">
            <a:avLst/>
          </a:prstGeom>
        </p:spPr>
      </p:pic>
      <p:pic>
        <p:nvPicPr>
          <p:cNvPr id="23" name="Picture 22"/>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4035771" y="1097833"/>
            <a:ext cx="946707" cy="1912965"/>
          </a:xfrm>
          <a:prstGeom prst="rect">
            <a:avLst/>
          </a:prstGeom>
        </p:spPr>
      </p:pic>
      <p:pic>
        <p:nvPicPr>
          <p:cNvPr id="24" name="Picture 23"/>
          <p:cNvPicPr>
            <a:picLocks noChangeAspect="1"/>
          </p:cNvPicPr>
          <p:nvPr/>
        </p:nvPicPr>
        <p:blipFill rotWithShape="1">
          <a:blip r:embed="rId5">
            <a:alphaModFix amt="20000"/>
          </a:blip>
          <a:srcRect l="54283" t="8511" b="-1271"/>
          <a:stretch/>
        </p:blipFill>
        <p:spPr>
          <a:xfrm>
            <a:off x="5176819" y="1104013"/>
            <a:ext cx="1247990" cy="1912965"/>
          </a:xfrm>
          <a:prstGeom prst="rect">
            <a:avLst/>
          </a:prstGeom>
        </p:spPr>
      </p:pic>
      <p:sp>
        <p:nvSpPr>
          <p:cNvPr id="25" name="Right Arrow 24"/>
          <p:cNvSpPr/>
          <p:nvPr/>
        </p:nvSpPr>
        <p:spPr bwMode="auto">
          <a:xfrm>
            <a:off x="2978659" y="1952020"/>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26" name="Picture 25"/>
          <p:cNvPicPr>
            <a:picLocks noChangeAspect="1"/>
          </p:cNvPicPr>
          <p:nvPr/>
        </p:nvPicPr>
        <p:blipFill>
          <a:blip r:embed="rId6"/>
          <a:stretch>
            <a:fillRect/>
          </a:stretch>
        </p:blipFill>
        <p:spPr>
          <a:xfrm>
            <a:off x="6430477" y="1093876"/>
            <a:ext cx="1657292" cy="1104861"/>
          </a:xfrm>
          <a:prstGeom prst="rect">
            <a:avLst/>
          </a:prstGeom>
        </p:spPr>
      </p:pic>
      <p:pic>
        <p:nvPicPr>
          <p:cNvPr id="27" name="Picture 26"/>
          <p:cNvPicPr>
            <a:picLocks noChangeAspect="1"/>
          </p:cNvPicPr>
          <p:nvPr/>
        </p:nvPicPr>
        <p:blipFill>
          <a:blip r:embed="rId7"/>
          <a:stretch>
            <a:fillRect/>
          </a:stretch>
        </p:blipFill>
        <p:spPr>
          <a:xfrm>
            <a:off x="7842104" y="1091653"/>
            <a:ext cx="1114017" cy="742678"/>
          </a:xfrm>
          <a:prstGeom prst="rect">
            <a:avLst/>
          </a:prstGeom>
        </p:spPr>
      </p:pic>
      <p:pic>
        <p:nvPicPr>
          <p:cNvPr id="29" name="Picture 28"/>
          <p:cNvPicPr>
            <a:picLocks noChangeAspect="1"/>
          </p:cNvPicPr>
          <p:nvPr/>
        </p:nvPicPr>
        <p:blipFill>
          <a:blip r:embed="rId8"/>
          <a:stretch>
            <a:fillRect/>
          </a:stretch>
        </p:blipFill>
        <p:spPr>
          <a:xfrm>
            <a:off x="6752150" y="2319395"/>
            <a:ext cx="1001570" cy="667713"/>
          </a:xfrm>
          <a:prstGeom prst="rect">
            <a:avLst/>
          </a:prstGeom>
        </p:spPr>
      </p:pic>
      <p:pic>
        <p:nvPicPr>
          <p:cNvPr id="31" name="Picture 30"/>
          <p:cNvPicPr>
            <a:picLocks noChangeAspect="1"/>
          </p:cNvPicPr>
          <p:nvPr/>
        </p:nvPicPr>
        <p:blipFill>
          <a:blip r:embed="rId9"/>
          <a:stretch>
            <a:fillRect/>
          </a:stretch>
        </p:blipFill>
        <p:spPr>
          <a:xfrm>
            <a:off x="7462738" y="1892256"/>
            <a:ext cx="1630530" cy="1087020"/>
          </a:xfrm>
          <a:prstGeom prst="rect">
            <a:avLst/>
          </a:prstGeom>
        </p:spPr>
      </p:pic>
      <p:sp>
        <p:nvSpPr>
          <p:cNvPr id="32" name="TextBox 31"/>
          <p:cNvSpPr txBox="1"/>
          <p:nvPr/>
        </p:nvSpPr>
        <p:spPr>
          <a:xfrm>
            <a:off x="6433772" y="1838434"/>
            <a:ext cx="319318" cy="369332"/>
          </a:xfrm>
          <a:prstGeom prst="rect">
            <a:avLst/>
          </a:prstGeom>
          <a:noFill/>
        </p:spPr>
        <p:txBody>
          <a:bodyPr wrap="none" rtlCol="0">
            <a:spAutoFit/>
          </a:bodyPr>
          <a:lstStyle/>
          <a:p>
            <a:r>
              <a:rPr lang="en-US" dirty="0"/>
              <a:t>+</a:t>
            </a:r>
          </a:p>
        </p:txBody>
      </p:sp>
      <p:sp>
        <p:nvSpPr>
          <p:cNvPr id="37" name="TextBox 6"/>
          <p:cNvSpPr txBox="1">
            <a:spLocks noChangeArrowheads="1"/>
          </p:cNvSpPr>
          <p:nvPr/>
        </p:nvSpPr>
        <p:spPr bwMode="auto">
          <a:xfrm>
            <a:off x="6685949" y="5959471"/>
            <a:ext cx="227017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complete data analysis</a:t>
            </a:r>
          </a:p>
          <a:p>
            <a:pPr algn="ctr"/>
            <a:r>
              <a:rPr lang="en-US" altLang="en-US" sz="1600" b="1" dirty="0">
                <a:latin typeface="Avenir Book" charset="0"/>
                <a:ea typeface="Avenir Book" charset="0"/>
                <a:cs typeface="Avenir Book" charset="0"/>
              </a:rPr>
              <a:t>prioritize best ligands</a:t>
            </a:r>
          </a:p>
          <a:p>
            <a:pPr algn="ctr"/>
            <a:r>
              <a:rPr lang="en-US" altLang="en-US" sz="1400" dirty="0">
                <a:solidFill>
                  <a:schemeClr val="bg2">
                    <a:lumMod val="75000"/>
                  </a:schemeClr>
                </a:solidFill>
                <a:latin typeface="Avenir Book" charset="0"/>
                <a:ea typeface="Avenir Book" charset="0"/>
                <a:cs typeface="Avenir Book" charset="0"/>
              </a:rPr>
              <a:t>lab day 7</a:t>
            </a:r>
          </a:p>
        </p:txBody>
      </p:sp>
      <p:sp>
        <p:nvSpPr>
          <p:cNvPr id="33" name="TextBox 6"/>
          <p:cNvSpPr txBox="1">
            <a:spLocks noChangeArrowheads="1"/>
          </p:cNvSpPr>
          <p:nvPr/>
        </p:nvSpPr>
        <p:spPr bwMode="auto">
          <a:xfrm>
            <a:off x="620728" y="5937968"/>
            <a:ext cx="247215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test FKBP12 and ligands </a:t>
            </a:r>
          </a:p>
          <a:p>
            <a:pPr algn="ctr"/>
            <a:r>
              <a:rPr lang="en-US" altLang="en-US" sz="1600" b="1" dirty="0">
                <a:latin typeface="Avenir Book" charset="0"/>
                <a:ea typeface="Avenir Book" charset="0"/>
                <a:cs typeface="Avenir Book" charset="0"/>
              </a:rPr>
              <a:t>in enzyme activity assay</a:t>
            </a:r>
          </a:p>
          <a:p>
            <a:pPr algn="ctr"/>
            <a:r>
              <a:rPr lang="en-US" altLang="en-US" sz="1400" dirty="0">
                <a:solidFill>
                  <a:schemeClr val="bg2">
                    <a:lumMod val="75000"/>
                  </a:schemeClr>
                </a:solidFill>
                <a:latin typeface="Avenir Book" charset="0"/>
                <a:ea typeface="Avenir Book" charset="0"/>
                <a:cs typeface="Avenir Book" charset="0"/>
              </a:rPr>
              <a:t>lab day 5</a:t>
            </a:r>
          </a:p>
        </p:txBody>
      </p:sp>
      <p:pic>
        <p:nvPicPr>
          <p:cNvPr id="34" name="Picture 33"/>
          <p:cNvPicPr>
            <a:picLocks noChangeAspect="1"/>
          </p:cNvPicPr>
          <p:nvPr/>
        </p:nvPicPr>
        <p:blipFill rotWithShape="1">
          <a:blip r:embed="rId10">
            <a:alphaModFix amt="37000"/>
          </a:blip>
          <a:srcRect l="17398" t="8000" r="26276" b="62424"/>
          <a:stretch/>
        </p:blipFill>
        <p:spPr>
          <a:xfrm>
            <a:off x="377790" y="3816701"/>
            <a:ext cx="2958025" cy="2121267"/>
          </a:xfrm>
          <a:prstGeom prst="rect">
            <a:avLst/>
          </a:prstGeom>
        </p:spPr>
      </p:pic>
      <p:pic>
        <p:nvPicPr>
          <p:cNvPr id="3" name="Picture 2"/>
          <p:cNvPicPr>
            <a:picLocks noChangeAspect="1"/>
          </p:cNvPicPr>
          <p:nvPr/>
        </p:nvPicPr>
        <p:blipFill>
          <a:blip r:embed="rId11">
            <a:alphaModFix amt="32000"/>
          </a:blip>
          <a:stretch>
            <a:fillRect/>
          </a:stretch>
        </p:blipFill>
        <p:spPr>
          <a:xfrm>
            <a:off x="4007718" y="4000550"/>
            <a:ext cx="2264607" cy="1753567"/>
          </a:xfrm>
          <a:prstGeom prst="rect">
            <a:avLst/>
          </a:prstGeom>
        </p:spPr>
      </p:pic>
      <p:sp>
        <p:nvSpPr>
          <p:cNvPr id="35" name="Right Arrow 34"/>
          <p:cNvSpPr/>
          <p:nvPr/>
        </p:nvSpPr>
        <p:spPr bwMode="auto">
          <a:xfrm>
            <a:off x="6367749" y="453622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6" name="Right Arrow 35"/>
          <p:cNvSpPr/>
          <p:nvPr/>
        </p:nvSpPr>
        <p:spPr bwMode="auto">
          <a:xfrm>
            <a:off x="3095544" y="4559499"/>
            <a:ext cx="714316" cy="232475"/>
          </a:xfrm>
          <a:prstGeom prst="rightArrow">
            <a:avLst/>
          </a:prstGeom>
          <a:solidFill>
            <a:schemeClr val="bg2">
              <a:lumMod val="20000"/>
              <a:lumOff val="8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9" name="Picture 38"/>
          <p:cNvPicPr>
            <a:picLocks noChangeAspect="1"/>
          </p:cNvPicPr>
          <p:nvPr/>
        </p:nvPicPr>
        <p:blipFill>
          <a:blip r:embed="rId8"/>
          <a:stretch>
            <a:fillRect/>
          </a:stretch>
        </p:blipFill>
        <p:spPr>
          <a:xfrm>
            <a:off x="7338642" y="4260528"/>
            <a:ext cx="1125470" cy="750313"/>
          </a:xfrm>
          <a:prstGeom prst="rect">
            <a:avLst/>
          </a:prstGeom>
        </p:spPr>
      </p:pic>
      <p:sp>
        <p:nvSpPr>
          <p:cNvPr id="40" name="TextBox 6"/>
          <p:cNvSpPr txBox="1">
            <a:spLocks noChangeArrowheads="1"/>
          </p:cNvSpPr>
          <p:nvPr/>
        </p:nvSpPr>
        <p:spPr bwMode="auto">
          <a:xfrm>
            <a:off x="7338642" y="4990443"/>
            <a:ext cx="1082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accent1">
                    <a:lumMod val="90000"/>
                  </a:schemeClr>
                </a:solidFill>
                <a:latin typeface="Symbol" charset="2"/>
                <a:ea typeface="Avenir Book" charset="0"/>
                <a:cs typeface="Avenir Book" charset="0"/>
              </a:rPr>
              <a:t>D</a:t>
            </a:r>
            <a:r>
              <a:rPr lang="en-US" altLang="en-US" sz="1600" b="1" dirty="0">
                <a:solidFill>
                  <a:schemeClr val="accent1">
                    <a:lumMod val="90000"/>
                  </a:schemeClr>
                </a:solidFill>
                <a:latin typeface="Avenir Book" charset="0"/>
                <a:ea typeface="Avenir Book" charset="0"/>
                <a:cs typeface="Avenir Book" charset="0"/>
              </a:rPr>
              <a:t>T = Y °C</a:t>
            </a:r>
            <a:endParaRPr lang="en-US" altLang="en-US" sz="1400" dirty="0">
              <a:solidFill>
                <a:schemeClr val="accent1">
                  <a:lumMod val="90000"/>
                </a:schemeClr>
              </a:solidFill>
              <a:latin typeface="Avenir Book" charset="0"/>
              <a:ea typeface="Avenir Book" charset="0"/>
              <a:cs typeface="Avenir Book" charset="0"/>
            </a:endParaRPr>
          </a:p>
        </p:txBody>
      </p:sp>
      <p:sp>
        <p:nvSpPr>
          <p:cNvPr id="41" name="TextBox 6"/>
          <p:cNvSpPr txBox="1">
            <a:spLocks noChangeArrowheads="1"/>
          </p:cNvSpPr>
          <p:nvPr/>
        </p:nvSpPr>
        <p:spPr bwMode="auto">
          <a:xfrm>
            <a:off x="6664367" y="3153117"/>
            <a:ext cx="221945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latin typeface="Avenir Book" charset="0"/>
                <a:ea typeface="Avenir Book" charset="0"/>
                <a:cs typeface="Avenir Book" charset="0"/>
              </a:rPr>
              <a:t>re-analyze screen data</a:t>
            </a:r>
          </a:p>
          <a:p>
            <a:pPr algn="ctr"/>
            <a:r>
              <a:rPr lang="en-US" altLang="en-US" sz="1400" dirty="0">
                <a:solidFill>
                  <a:schemeClr val="bg2">
                    <a:lumMod val="75000"/>
                  </a:schemeClr>
                </a:solidFill>
                <a:latin typeface="Avenir Book" charset="0"/>
                <a:ea typeface="Avenir Book" charset="0"/>
                <a:cs typeface="Avenir Book" charset="0"/>
              </a:rPr>
              <a:t>lab day 3</a:t>
            </a:r>
          </a:p>
        </p:txBody>
      </p:sp>
      <p:sp>
        <p:nvSpPr>
          <p:cNvPr id="38" name="TextBox 2">
            <a:extLst>
              <a:ext uri="{FF2B5EF4-FFF2-40B4-BE49-F238E27FC236}">
                <a16:creationId xmlns:a16="http://schemas.microsoft.com/office/drawing/2014/main" xmlns="" id="{7D0CBE4D-3E22-C849-8435-59D651700CA2}"/>
              </a:ext>
            </a:extLst>
          </p:cNvPr>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b="1" dirty="0">
                <a:solidFill>
                  <a:schemeClr val="accent1">
                    <a:lumMod val="75000"/>
                  </a:schemeClr>
                </a:solidFill>
                <a:latin typeface="Avenir Book" charset="0"/>
                <a:ea typeface="Avenir Book" charset="0"/>
                <a:cs typeface="Avenir Book" charset="0"/>
              </a:rPr>
              <a:t>Spring 2019 </a:t>
            </a:r>
            <a:r>
              <a:rPr lang="en-US" altLang="en-US" sz="2800" dirty="0">
                <a:latin typeface="Avenir Book" charset="0"/>
                <a:ea typeface="Avenir Book" charset="0"/>
                <a:cs typeface="Avenir Book" charset="0"/>
              </a:rPr>
              <a:t>Mod 1 path to probe discovery</a:t>
            </a:r>
            <a:endParaRPr lang="en-US" altLang="en-US" sz="3375" b="1" dirty="0">
              <a:solidFill>
                <a:srgbClr val="002060"/>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248349389"/>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3607" y="1478026"/>
            <a:ext cx="8236786" cy="4428998"/>
          </a:xfrm>
          <a:prstGeom prst="rect">
            <a:avLst/>
          </a:prstGeom>
        </p:spPr>
      </p:pic>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The central dogma</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4" name="TextBox 6"/>
          <p:cNvSpPr txBox="1">
            <a:spLocks noChangeArrowheads="1"/>
          </p:cNvSpPr>
          <p:nvPr/>
        </p:nvSpPr>
        <p:spPr bwMode="auto">
          <a:xfrm>
            <a:off x="1312860" y="5998464"/>
            <a:ext cx="4720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dirty="0">
                <a:latin typeface="Avenir Book" charset="0"/>
                <a:ea typeface="Avenir Book" charset="0"/>
                <a:cs typeface="Avenir Book" charset="0"/>
              </a:rPr>
              <a:t>cell signaling, cognition, metabolism, life’s origins</a:t>
            </a:r>
          </a:p>
          <a:p>
            <a:pPr algn="ctr"/>
            <a:r>
              <a:rPr lang="en-US" altLang="en-US" sz="1600" b="1" dirty="0">
                <a:solidFill>
                  <a:schemeClr val="accent5">
                    <a:lumMod val="75000"/>
                  </a:schemeClr>
                </a:solidFill>
                <a:latin typeface="Avenir Book" charset="0"/>
                <a:ea typeface="Avenir Book" charset="0"/>
                <a:cs typeface="Avenir Book" charset="0"/>
              </a:rPr>
              <a:t>chemical probes </a:t>
            </a:r>
            <a:r>
              <a:rPr lang="en-US" altLang="en-US" sz="1600" dirty="0">
                <a:latin typeface="Avenir Book" charset="0"/>
                <a:ea typeface="Avenir Book" charset="0"/>
                <a:cs typeface="Avenir Book" charset="0"/>
              </a:rPr>
              <a:t>and drugs</a:t>
            </a:r>
          </a:p>
        </p:txBody>
      </p:sp>
      <p:sp>
        <p:nvSpPr>
          <p:cNvPr id="5" name="Rectangle 4"/>
          <p:cNvSpPr/>
          <p:nvPr/>
        </p:nvSpPr>
        <p:spPr>
          <a:xfrm>
            <a:off x="5811989" y="3412609"/>
            <a:ext cx="232756" cy="353943"/>
          </a:xfrm>
          <a:prstGeom prst="rect">
            <a:avLst/>
          </a:prstGeom>
        </p:spPr>
        <p:txBody>
          <a:bodyPr wrap="none">
            <a:spAutoFit/>
          </a:bodyPr>
          <a:lstStyle/>
          <a:p>
            <a:r>
              <a:rPr lang="en-US" sz="1700" dirty="0" err="1"/>
              <a:t>i</a:t>
            </a:r>
            <a:endParaRPr lang="en-US" sz="1700" dirty="0"/>
          </a:p>
        </p:txBody>
      </p:sp>
      <p:sp>
        <p:nvSpPr>
          <p:cNvPr id="6" name="TextBox 6"/>
          <p:cNvSpPr txBox="1">
            <a:spLocks noChangeArrowheads="1"/>
          </p:cNvSpPr>
          <p:nvPr/>
        </p:nvSpPr>
        <p:spPr bwMode="auto">
          <a:xfrm>
            <a:off x="2933584" y="1258421"/>
            <a:ext cx="11224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accent5">
                    <a:lumMod val="75000"/>
                  </a:schemeClr>
                </a:solidFill>
                <a:latin typeface="Avenir Book" charset="0"/>
                <a:ea typeface="Avenir Book" charset="0"/>
                <a:cs typeface="Avenir Book" charset="0"/>
              </a:rPr>
              <a:t>antibiotics</a:t>
            </a:r>
          </a:p>
        </p:txBody>
      </p:sp>
      <p:sp>
        <p:nvSpPr>
          <p:cNvPr id="7" name="TextBox 6"/>
          <p:cNvSpPr txBox="1">
            <a:spLocks noChangeArrowheads="1"/>
          </p:cNvSpPr>
          <p:nvPr/>
        </p:nvSpPr>
        <p:spPr bwMode="auto">
          <a:xfrm>
            <a:off x="735792" y="1170511"/>
            <a:ext cx="1604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accent5">
                    <a:lumMod val="75000"/>
                  </a:schemeClr>
                </a:solidFill>
                <a:latin typeface="Avenir Book" charset="0"/>
                <a:ea typeface="Avenir Book" charset="0"/>
                <a:cs typeface="Avenir Book" charset="0"/>
              </a:rPr>
              <a:t>imaging agents</a:t>
            </a:r>
          </a:p>
          <a:p>
            <a:pPr algn="ctr"/>
            <a:r>
              <a:rPr lang="en-US" altLang="en-US" sz="1600" b="1" dirty="0">
                <a:solidFill>
                  <a:schemeClr val="accent5">
                    <a:lumMod val="75000"/>
                  </a:schemeClr>
                </a:solidFill>
                <a:latin typeface="Avenir Book" charset="0"/>
                <a:ea typeface="Avenir Book" charset="0"/>
                <a:cs typeface="Avenir Book" charset="0"/>
              </a:rPr>
              <a:t>carcinogens</a:t>
            </a:r>
          </a:p>
        </p:txBody>
      </p:sp>
      <p:sp>
        <p:nvSpPr>
          <p:cNvPr id="8" name="TextBox 7"/>
          <p:cNvSpPr txBox="1">
            <a:spLocks noChangeArrowheads="1"/>
          </p:cNvSpPr>
          <p:nvPr/>
        </p:nvSpPr>
        <p:spPr bwMode="auto">
          <a:xfrm>
            <a:off x="5366832" y="1272137"/>
            <a:ext cx="7040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accent5">
                    <a:lumMod val="75000"/>
                  </a:schemeClr>
                </a:solidFill>
                <a:latin typeface="Avenir Book" charset="0"/>
                <a:ea typeface="Avenir Book" charset="0"/>
                <a:cs typeface="Avenir Book" charset="0"/>
              </a:rPr>
              <a:t>drugs</a:t>
            </a:r>
          </a:p>
        </p:txBody>
      </p:sp>
    </p:spTree>
    <p:extLst>
      <p:ext uri="{BB962C8B-B14F-4D97-AF65-F5344CB8AC3E}">
        <p14:creationId xmlns:p14="http://schemas.microsoft.com/office/powerpoint/2010/main" val="180364589"/>
      </p:ext>
    </p:extLst>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14894"/>
            <a:ext cx="9144603" cy="5370022"/>
          </a:xfrm>
          <a:prstGeom prst="rect">
            <a:avLst/>
          </a:prstGeom>
        </p:spPr>
      </p:pic>
      <p:cxnSp>
        <p:nvCxnSpPr>
          <p:cNvPr id="25" name="Straight Connector 24"/>
          <p:cNvCxnSpPr/>
          <p:nvPr/>
        </p:nvCxnSpPr>
        <p:spPr>
          <a:xfrm>
            <a:off x="604" y="698269"/>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0" y="6105652"/>
            <a:ext cx="9143999"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37" name="TextBox 2"/>
          <p:cNvSpPr txBox="1">
            <a:spLocks noChangeArrowheads="1"/>
          </p:cNvSpPr>
          <p:nvPr/>
        </p:nvSpPr>
        <p:spPr bwMode="auto">
          <a:xfrm>
            <a:off x="332508" y="2179342"/>
            <a:ext cx="28429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a:solidFill>
                  <a:schemeClr val="bg1"/>
                </a:solidFill>
                <a:latin typeface="Avenir Book" charset="0"/>
                <a:ea typeface="Avenir Book" charset="0"/>
                <a:cs typeface="Avenir Book" charset="0"/>
              </a:rPr>
              <a:t>Spring 2019</a:t>
            </a:r>
            <a:endParaRPr lang="en-US" altLang="en-US" sz="3375" b="1" dirty="0">
              <a:solidFill>
                <a:schemeClr val="bg1"/>
              </a:solidFill>
              <a:latin typeface="Avenir Book" charset="0"/>
              <a:ea typeface="Avenir Book" charset="0"/>
              <a:cs typeface="Avenir Book" charset="0"/>
              <a:sym typeface="Arial Italic" charset="0"/>
            </a:endParaRPr>
          </a:p>
        </p:txBody>
      </p:sp>
      <p:sp>
        <p:nvSpPr>
          <p:cNvPr id="39" name="TextBox 2"/>
          <p:cNvSpPr txBox="1">
            <a:spLocks noChangeArrowheads="1"/>
          </p:cNvSpPr>
          <p:nvPr/>
        </p:nvSpPr>
        <p:spPr bwMode="auto">
          <a:xfrm>
            <a:off x="6253944" y="4958564"/>
            <a:ext cx="284295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solidFill>
                <a:schemeClr val="bg1"/>
              </a:solidFill>
              <a:latin typeface="Avenir Book" charset="0"/>
              <a:ea typeface="Avenir Book" charset="0"/>
              <a:cs typeface="Avenir Book" charset="0"/>
            </a:endParaRPr>
          </a:p>
          <a:p>
            <a:pPr algn="ctr"/>
            <a:r>
              <a:rPr lang="en-US" altLang="en-US" sz="2800" dirty="0">
                <a:solidFill>
                  <a:schemeClr val="bg1"/>
                </a:solidFill>
                <a:latin typeface="Avenir Book" charset="0"/>
                <a:ea typeface="Avenir Book" charset="0"/>
                <a:cs typeface="Avenir Book" charset="0"/>
              </a:rPr>
              <a:t>Fall 2019</a:t>
            </a:r>
            <a:endParaRPr lang="en-US" altLang="en-US" sz="3375" b="1" dirty="0">
              <a:solidFill>
                <a:schemeClr val="bg1"/>
              </a:solidFill>
              <a:latin typeface="Avenir Book" charset="0"/>
              <a:ea typeface="Avenir Book" charset="0"/>
              <a:cs typeface="Avenir Book" charset="0"/>
              <a:sym typeface="Arial Italic" charset="0"/>
            </a:endParaRPr>
          </a:p>
        </p:txBody>
      </p:sp>
    </p:spTree>
    <p:extLst>
      <p:ext uri="{BB962C8B-B14F-4D97-AF65-F5344CB8AC3E}">
        <p14:creationId xmlns:p14="http://schemas.microsoft.com/office/powerpoint/2010/main" val="1839156861"/>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
          <p:cNvSpPr txBox="1">
            <a:spLocks noChangeArrowheads="1"/>
          </p:cNvSpPr>
          <p:nvPr/>
        </p:nvSpPr>
        <p:spPr bwMode="auto">
          <a:xfrm>
            <a:off x="0" y="1407"/>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solidFill>
                  <a:schemeClr val="tx1"/>
                </a:solidFill>
                <a:latin typeface="Avenir Book" charset="0"/>
                <a:ea typeface="Avenir Book" charset="0"/>
                <a:cs typeface="Avenir Book" charset="0"/>
                <a:sym typeface="Arial Italic" charset="0"/>
              </a:rPr>
              <a:t>Do the compounds affect the melting temperature </a:t>
            </a:r>
          </a:p>
          <a:p>
            <a:pPr algn="ctr"/>
            <a:r>
              <a:rPr lang="en-US" altLang="en-US" sz="2800" dirty="0">
                <a:solidFill>
                  <a:schemeClr val="tx1"/>
                </a:solidFill>
                <a:latin typeface="Avenir Book" charset="0"/>
                <a:ea typeface="Avenir Book" charset="0"/>
                <a:cs typeface="Avenir Book" charset="0"/>
                <a:sym typeface="Arial Italic" charset="0"/>
              </a:rPr>
              <a:t>of FKBP12 in cells?</a:t>
            </a:r>
          </a:p>
        </p:txBody>
      </p:sp>
      <p:sp>
        <p:nvSpPr>
          <p:cNvPr id="35" name="Right Arrow 34"/>
          <p:cNvSpPr/>
          <p:nvPr/>
        </p:nvSpPr>
        <p:spPr bwMode="auto">
          <a:xfrm rot="5400000">
            <a:off x="719333" y="3370958"/>
            <a:ext cx="714316" cy="232475"/>
          </a:xfrm>
          <a:prstGeom prst="rightArrow">
            <a:avLst/>
          </a:prstGeom>
          <a:solidFill>
            <a:schemeClr val="tx2">
              <a:lumMod val="50000"/>
              <a:lumOff val="50000"/>
            </a:schemeClr>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39" name="Picture 38"/>
          <p:cNvPicPr>
            <a:picLocks noChangeAspect="1"/>
          </p:cNvPicPr>
          <p:nvPr/>
        </p:nvPicPr>
        <p:blipFill>
          <a:blip r:embed="rId3"/>
          <a:stretch>
            <a:fillRect/>
          </a:stretch>
        </p:blipFill>
        <p:spPr>
          <a:xfrm>
            <a:off x="380122" y="1672962"/>
            <a:ext cx="1392737" cy="928491"/>
          </a:xfrm>
          <a:prstGeom prst="rect">
            <a:avLst/>
          </a:prstGeom>
        </p:spPr>
      </p:pic>
      <p:sp>
        <p:nvSpPr>
          <p:cNvPr id="40" name="TextBox 6"/>
          <p:cNvSpPr txBox="1">
            <a:spLocks noChangeArrowheads="1"/>
          </p:cNvSpPr>
          <p:nvPr/>
        </p:nvSpPr>
        <p:spPr bwMode="auto">
          <a:xfrm>
            <a:off x="515261" y="2567261"/>
            <a:ext cx="1082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600" b="1" dirty="0">
                <a:solidFill>
                  <a:schemeClr val="accent1">
                    <a:lumMod val="90000"/>
                  </a:schemeClr>
                </a:solidFill>
                <a:latin typeface="Symbol" charset="2"/>
                <a:ea typeface="Avenir Book" charset="0"/>
                <a:cs typeface="Avenir Book" charset="0"/>
              </a:rPr>
              <a:t>D</a:t>
            </a:r>
            <a:r>
              <a:rPr lang="en-US" altLang="en-US" sz="1600" b="1" dirty="0">
                <a:solidFill>
                  <a:schemeClr val="accent1">
                    <a:lumMod val="90000"/>
                  </a:schemeClr>
                </a:solidFill>
                <a:latin typeface="Avenir Book" charset="0"/>
                <a:ea typeface="Avenir Book" charset="0"/>
                <a:cs typeface="Avenir Book" charset="0"/>
              </a:rPr>
              <a:t>T = Y °C</a:t>
            </a:r>
            <a:endParaRPr lang="en-US" altLang="en-US" sz="1400" dirty="0">
              <a:solidFill>
                <a:schemeClr val="accent1">
                  <a:lumMod val="90000"/>
                </a:schemeClr>
              </a:solidFill>
              <a:latin typeface="Avenir Book" charset="0"/>
              <a:ea typeface="Avenir Book" charset="0"/>
              <a:cs typeface="Avenir Book" charset="0"/>
            </a:endParaRPr>
          </a:p>
        </p:txBody>
      </p:sp>
      <p:sp>
        <p:nvSpPr>
          <p:cNvPr id="28" name="TextBox 6">
            <a:extLst>
              <a:ext uri="{FF2B5EF4-FFF2-40B4-BE49-F238E27FC236}">
                <a16:creationId xmlns:a16="http://schemas.microsoft.com/office/drawing/2014/main" xmlns="" id="{FEFE90F1-17B3-2E47-A65E-B2F835A6BCD1}"/>
              </a:ext>
            </a:extLst>
          </p:cNvPr>
          <p:cNvSpPr txBox="1">
            <a:spLocks noChangeArrowheads="1"/>
          </p:cNvSpPr>
          <p:nvPr/>
        </p:nvSpPr>
        <p:spPr bwMode="auto">
          <a:xfrm>
            <a:off x="1468816" y="1979253"/>
            <a:ext cx="1742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latin typeface="Avenir Book" charset="0"/>
                <a:ea typeface="Avenir Book" charset="0"/>
                <a:cs typeface="Avenir Book" charset="0"/>
              </a:rPr>
              <a:t>best ligands from S19</a:t>
            </a:r>
          </a:p>
          <a:p>
            <a:pPr algn="ctr"/>
            <a:r>
              <a:rPr lang="en-US" altLang="en-US" sz="1200" dirty="0">
                <a:latin typeface="Avenir Book" charset="0"/>
                <a:ea typeface="Avenir Book" charset="0"/>
                <a:cs typeface="Avenir Book" charset="0"/>
              </a:rPr>
              <a:t> FKBP12 binding assay</a:t>
            </a:r>
          </a:p>
        </p:txBody>
      </p:sp>
      <p:pic>
        <p:nvPicPr>
          <p:cNvPr id="42" name="Picture 41">
            <a:extLst>
              <a:ext uri="{FF2B5EF4-FFF2-40B4-BE49-F238E27FC236}">
                <a16:creationId xmlns:a16="http://schemas.microsoft.com/office/drawing/2014/main" xmlns="" id="{CAAA798C-1965-704F-86D7-89D41B3A7373}"/>
              </a:ext>
            </a:extLst>
          </p:cNvPr>
          <p:cNvPicPr>
            <a:picLocks noChangeAspect="1"/>
          </p:cNvPicPr>
          <p:nvPr/>
        </p:nvPicPr>
        <p:blipFill rotWithShape="1">
          <a:blip r:embed="rId4"/>
          <a:srcRect t="3333" r="3518" b="52222"/>
          <a:stretch/>
        </p:blipFill>
        <p:spPr>
          <a:xfrm>
            <a:off x="162544" y="4068576"/>
            <a:ext cx="8822267" cy="1524000"/>
          </a:xfrm>
          <a:prstGeom prst="rect">
            <a:avLst/>
          </a:prstGeom>
        </p:spPr>
      </p:pic>
      <p:sp>
        <p:nvSpPr>
          <p:cNvPr id="43" name="Right Arrow 42">
            <a:extLst>
              <a:ext uri="{FF2B5EF4-FFF2-40B4-BE49-F238E27FC236}">
                <a16:creationId xmlns:a16="http://schemas.microsoft.com/office/drawing/2014/main" xmlns="" id="{8E22310A-E295-534D-B946-77B424B949E4}"/>
              </a:ext>
            </a:extLst>
          </p:cNvPr>
          <p:cNvSpPr/>
          <p:nvPr/>
        </p:nvSpPr>
        <p:spPr bwMode="auto">
          <a:xfrm>
            <a:off x="238743" y="5401567"/>
            <a:ext cx="8746068" cy="1439334"/>
          </a:xfrm>
          <a:prstGeom prst="rightArrow">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0"/>
          </a:gra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sp>
        <p:nvSpPr>
          <p:cNvPr id="44" name="TextBox 43">
            <a:extLst>
              <a:ext uri="{FF2B5EF4-FFF2-40B4-BE49-F238E27FC236}">
                <a16:creationId xmlns:a16="http://schemas.microsoft.com/office/drawing/2014/main" xmlns="" id="{EFF65A82-59E3-1047-AC45-FEFFF24B0A6F}"/>
              </a:ext>
            </a:extLst>
          </p:cNvPr>
          <p:cNvSpPr txBox="1"/>
          <p:nvPr/>
        </p:nvSpPr>
        <p:spPr>
          <a:xfrm>
            <a:off x="212870" y="5888586"/>
            <a:ext cx="1687130"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compound treatment </a:t>
            </a: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in cells</a:t>
            </a:r>
          </a:p>
        </p:txBody>
      </p:sp>
      <p:sp>
        <p:nvSpPr>
          <p:cNvPr id="45" name="TextBox 44">
            <a:extLst>
              <a:ext uri="{FF2B5EF4-FFF2-40B4-BE49-F238E27FC236}">
                <a16:creationId xmlns:a16="http://schemas.microsoft.com/office/drawing/2014/main" xmlns="" id="{14E3A660-127D-E04C-89AD-523A68D5BDBA}"/>
              </a:ext>
            </a:extLst>
          </p:cNvPr>
          <p:cNvSpPr txBox="1"/>
          <p:nvPr/>
        </p:nvSpPr>
        <p:spPr>
          <a:xfrm>
            <a:off x="2076148" y="5980920"/>
            <a:ext cx="1558440"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heating and cooling</a:t>
            </a:r>
          </a:p>
        </p:txBody>
      </p:sp>
      <p:sp>
        <p:nvSpPr>
          <p:cNvPr id="46" name="TextBox 45">
            <a:extLst>
              <a:ext uri="{FF2B5EF4-FFF2-40B4-BE49-F238E27FC236}">
                <a16:creationId xmlns:a16="http://schemas.microsoft.com/office/drawing/2014/main" xmlns="" id="{17448368-3A61-724C-ACFA-14CA03F170E3}"/>
              </a:ext>
            </a:extLst>
          </p:cNvPr>
          <p:cNvSpPr txBox="1"/>
          <p:nvPr/>
        </p:nvSpPr>
        <p:spPr>
          <a:xfrm>
            <a:off x="4151134" y="5980918"/>
            <a:ext cx="80663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lyse cells</a:t>
            </a:r>
          </a:p>
        </p:txBody>
      </p:sp>
      <p:sp>
        <p:nvSpPr>
          <p:cNvPr id="47" name="TextBox 46">
            <a:extLst>
              <a:ext uri="{FF2B5EF4-FFF2-40B4-BE49-F238E27FC236}">
                <a16:creationId xmlns:a16="http://schemas.microsoft.com/office/drawing/2014/main" xmlns="" id="{1555332E-509C-E047-A0CA-CD6B16CE5CFD}"/>
              </a:ext>
            </a:extLst>
          </p:cNvPr>
          <p:cNvSpPr txBox="1"/>
          <p:nvPr/>
        </p:nvSpPr>
        <p:spPr>
          <a:xfrm>
            <a:off x="5488603" y="5888584"/>
            <a:ext cx="925254" cy="461665"/>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a:latin typeface="Avenir Book" charset="0"/>
                <a:ea typeface="Avenir Book" charset="0"/>
                <a:cs typeface="Avenir Book" charset="0"/>
              </a:rPr>
              <a:t>separation</a:t>
            </a:r>
            <a:endParaRPr lang="en-US" sz="1200" dirty="0">
              <a:latin typeface="Avenir Book" charset="0"/>
              <a:ea typeface="Avenir Book" charset="0"/>
              <a:cs typeface="Avenir Book" charset="0"/>
            </a:endParaRPr>
          </a:p>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(optional)</a:t>
            </a:r>
          </a:p>
        </p:txBody>
      </p:sp>
      <p:sp>
        <p:nvSpPr>
          <p:cNvPr id="48" name="TextBox 47">
            <a:extLst>
              <a:ext uri="{FF2B5EF4-FFF2-40B4-BE49-F238E27FC236}">
                <a16:creationId xmlns:a16="http://schemas.microsoft.com/office/drawing/2014/main" xmlns="" id="{3FF956A6-C2AE-2E44-9154-7B6EF3E64F81}"/>
              </a:ext>
            </a:extLst>
          </p:cNvPr>
          <p:cNvSpPr txBox="1"/>
          <p:nvPr/>
        </p:nvSpPr>
        <p:spPr>
          <a:xfrm>
            <a:off x="7268797" y="5980918"/>
            <a:ext cx="838691" cy="276999"/>
          </a:xfrm>
          <a:prstGeom prst="rect">
            <a:avLst/>
          </a:prstGeom>
          <a:no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detection</a:t>
            </a:r>
          </a:p>
        </p:txBody>
      </p:sp>
      <p:sp>
        <p:nvSpPr>
          <p:cNvPr id="49" name="TextBox 48">
            <a:extLst>
              <a:ext uri="{FF2B5EF4-FFF2-40B4-BE49-F238E27FC236}">
                <a16:creationId xmlns:a16="http://schemas.microsoft.com/office/drawing/2014/main" xmlns="" id="{A08CE306-9504-EE49-BC8B-1CEA470BA350}"/>
              </a:ext>
            </a:extLst>
          </p:cNvPr>
          <p:cNvSpPr txBox="1"/>
          <p:nvPr/>
        </p:nvSpPr>
        <p:spPr>
          <a:xfrm>
            <a:off x="8410776" y="4194413"/>
            <a:ext cx="574196" cy="461665"/>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latin typeface="Avenir Book" charset="0"/>
                <a:ea typeface="Avenir Book" charset="0"/>
                <a:cs typeface="Avenir Book" charset="0"/>
              </a:rPr>
              <a:t>vehicle</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solidFill>
                  <a:srgbClr val="FF0000"/>
                </a:solidFill>
                <a:latin typeface="Avenir Book" charset="0"/>
                <a:ea typeface="Avenir Book" charset="0"/>
                <a:cs typeface="Avenir Book" charset="0"/>
              </a:rPr>
              <a:t>FKBP12 </a:t>
            </a:r>
          </a:p>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solidFill>
                  <a:srgbClr val="FF0000"/>
                </a:solidFill>
                <a:latin typeface="Avenir Book" charset="0"/>
                <a:ea typeface="Avenir Book" charset="0"/>
                <a:cs typeface="Avenir Book" charset="0"/>
              </a:rPr>
              <a:t>ligand</a:t>
            </a:r>
          </a:p>
        </p:txBody>
      </p:sp>
      <p:sp>
        <p:nvSpPr>
          <p:cNvPr id="50" name="TextBox 49">
            <a:extLst>
              <a:ext uri="{FF2B5EF4-FFF2-40B4-BE49-F238E27FC236}">
                <a16:creationId xmlns:a16="http://schemas.microsoft.com/office/drawing/2014/main" xmlns="" id="{ACF591C1-C873-0044-9955-A7C0D83E101D}"/>
              </a:ext>
            </a:extLst>
          </p:cNvPr>
          <p:cNvSpPr txBox="1"/>
          <p:nvPr/>
        </p:nvSpPr>
        <p:spPr>
          <a:xfrm>
            <a:off x="111124" y="4055913"/>
            <a:ext cx="1191352"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Avenir Book" charset="0"/>
                <a:ea typeface="Avenir Book" charset="0"/>
                <a:cs typeface="Avenir Book" charset="0"/>
              </a:rPr>
              <a:t>FKBP12 ligand</a:t>
            </a:r>
          </a:p>
        </p:txBody>
      </p:sp>
      <p:sp>
        <p:nvSpPr>
          <p:cNvPr id="51" name="TextBox 50">
            <a:extLst>
              <a:ext uri="{FF2B5EF4-FFF2-40B4-BE49-F238E27FC236}">
                <a16:creationId xmlns:a16="http://schemas.microsoft.com/office/drawing/2014/main" xmlns="" id="{9E12F931-A6A7-074E-B321-AEF5EA695716}"/>
              </a:ext>
            </a:extLst>
          </p:cNvPr>
          <p:cNvSpPr txBox="1"/>
          <p:nvPr/>
        </p:nvSpPr>
        <p:spPr>
          <a:xfrm>
            <a:off x="744074" y="5304117"/>
            <a:ext cx="1285481" cy="276999"/>
          </a:xfrm>
          <a:prstGeom prst="rect">
            <a:avLst/>
          </a:prstGeom>
          <a:solidFill>
            <a:schemeClr val="bg1"/>
          </a:solidFill>
        </p:spPr>
        <p:txBody>
          <a:bodyPr wrap="non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solidFill>
                  <a:schemeClr val="tx2">
                    <a:lumMod val="75000"/>
                    <a:lumOff val="25000"/>
                  </a:schemeClr>
                </a:solidFill>
                <a:latin typeface="Avenir Book" charset="0"/>
                <a:ea typeface="Avenir Book" charset="0"/>
                <a:cs typeface="Avenir Book" charset="0"/>
              </a:rPr>
              <a:t>vehicle (DMSO)</a:t>
            </a:r>
          </a:p>
        </p:txBody>
      </p:sp>
      <p:sp>
        <p:nvSpPr>
          <p:cNvPr id="52" name="TextBox 51">
            <a:extLst>
              <a:ext uri="{FF2B5EF4-FFF2-40B4-BE49-F238E27FC236}">
                <a16:creationId xmlns:a16="http://schemas.microsoft.com/office/drawing/2014/main" xmlns="" id="{18C22EBC-DC93-B046-A4E4-EFD3BDF65707}"/>
              </a:ext>
            </a:extLst>
          </p:cNvPr>
          <p:cNvSpPr txBox="1"/>
          <p:nvPr/>
        </p:nvSpPr>
        <p:spPr>
          <a:xfrm>
            <a:off x="7284827" y="5354726"/>
            <a:ext cx="974947" cy="215444"/>
          </a:xfrm>
          <a:prstGeom prst="rect">
            <a:avLst/>
          </a:prstGeom>
          <a:solidFill>
            <a:schemeClr val="bg1"/>
          </a:solidFill>
        </p:spPr>
        <p:txBody>
          <a:bodyPr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a:latin typeface="Avenir Book" charset="0"/>
                <a:ea typeface="Avenir Book" charset="0"/>
                <a:cs typeface="Avenir Book" charset="0"/>
              </a:rPr>
              <a:t>Temperature (°C)</a:t>
            </a:r>
            <a:endParaRPr lang="en-US" sz="800" dirty="0">
              <a:latin typeface="Avenir Book" charset="0"/>
              <a:ea typeface="Avenir Book" charset="0"/>
              <a:cs typeface="Avenir Book" charset="0"/>
            </a:endParaRPr>
          </a:p>
        </p:txBody>
      </p:sp>
      <p:sp>
        <p:nvSpPr>
          <p:cNvPr id="53" name="TextBox 52">
            <a:extLst>
              <a:ext uri="{FF2B5EF4-FFF2-40B4-BE49-F238E27FC236}">
                <a16:creationId xmlns:a16="http://schemas.microsoft.com/office/drawing/2014/main" xmlns="" id="{897DE459-12AC-5E4A-853A-85912AB69474}"/>
              </a:ext>
            </a:extLst>
          </p:cNvPr>
          <p:cNvSpPr txBox="1"/>
          <p:nvPr/>
        </p:nvSpPr>
        <p:spPr>
          <a:xfrm>
            <a:off x="6665480" y="4321690"/>
            <a:ext cx="307777" cy="895438"/>
          </a:xfrm>
          <a:prstGeom prst="rect">
            <a:avLst/>
          </a:prstGeom>
          <a:solidFill>
            <a:schemeClr val="bg1"/>
          </a:solidFill>
        </p:spPr>
        <p:txBody>
          <a:bodyPr vert="vert270" wrap="none" rtlCol="0">
            <a:spAutoFit/>
          </a:bodyPr>
          <a:lstStyle/>
          <a:p>
            <a:pPr marL="342900" marR="0" lvl="0" indent="-342900" defTabSz="914400" eaLnBrk="1" fontAlgn="auto" latinLnBrk="0" hangingPunct="1">
              <a:lnSpc>
                <a:spcPct val="100000"/>
              </a:lnSpc>
              <a:spcBef>
                <a:spcPts val="0"/>
              </a:spcBef>
              <a:spcAft>
                <a:spcPts val="0"/>
              </a:spcAft>
              <a:buClrTx/>
              <a:buSzTx/>
              <a:buFontTx/>
              <a:buNone/>
              <a:tabLst/>
              <a:defRPr/>
            </a:pPr>
            <a:r>
              <a:rPr lang="en-US" sz="800" dirty="0">
                <a:latin typeface="Avenir Book" charset="0"/>
                <a:ea typeface="Avenir Book" charset="0"/>
                <a:cs typeface="Avenir Book" charset="0"/>
              </a:rPr>
              <a:t>% </a:t>
            </a:r>
            <a:r>
              <a:rPr lang="en-US" sz="800">
                <a:latin typeface="Avenir Book" charset="0"/>
                <a:ea typeface="Avenir Book" charset="0"/>
                <a:cs typeface="Avenir Book" charset="0"/>
              </a:rPr>
              <a:t>soluble protein</a:t>
            </a:r>
            <a:endParaRPr lang="en-US" sz="800" dirty="0">
              <a:latin typeface="Avenir Book" charset="0"/>
              <a:ea typeface="Avenir Book" charset="0"/>
              <a:cs typeface="Avenir Book" charset="0"/>
            </a:endParaRPr>
          </a:p>
        </p:txBody>
      </p:sp>
      <p:pic>
        <p:nvPicPr>
          <p:cNvPr id="54" name="Picture 53">
            <a:extLst>
              <a:ext uri="{FF2B5EF4-FFF2-40B4-BE49-F238E27FC236}">
                <a16:creationId xmlns:a16="http://schemas.microsoft.com/office/drawing/2014/main" xmlns="" id="{CA31E108-2D67-4747-ACB8-E0DA2AEE2348}"/>
              </a:ext>
            </a:extLst>
          </p:cNvPr>
          <p:cNvPicPr>
            <a:picLocks noChangeAspect="1"/>
          </p:cNvPicPr>
          <p:nvPr/>
        </p:nvPicPr>
        <p:blipFill>
          <a:blip r:embed="rId5"/>
          <a:stretch>
            <a:fillRect/>
          </a:stretch>
        </p:blipFill>
        <p:spPr>
          <a:xfrm>
            <a:off x="6973257" y="1966769"/>
            <a:ext cx="1555455" cy="1917368"/>
          </a:xfrm>
          <a:prstGeom prst="rect">
            <a:avLst/>
          </a:prstGeom>
        </p:spPr>
      </p:pic>
      <p:sp>
        <p:nvSpPr>
          <p:cNvPr id="55" name="Rectangle 54">
            <a:extLst>
              <a:ext uri="{FF2B5EF4-FFF2-40B4-BE49-F238E27FC236}">
                <a16:creationId xmlns:a16="http://schemas.microsoft.com/office/drawing/2014/main" xmlns="" id="{361C3460-ADAD-1847-9F79-3115812E3AF0}"/>
              </a:ext>
            </a:extLst>
          </p:cNvPr>
          <p:cNvSpPr/>
          <p:nvPr/>
        </p:nvSpPr>
        <p:spPr bwMode="auto">
          <a:xfrm>
            <a:off x="5488603" y="4342526"/>
            <a:ext cx="1032037" cy="912228"/>
          </a:xfrm>
          <a:prstGeom prst="rect">
            <a:avLst/>
          </a:prstGeom>
          <a:solidFill>
            <a:schemeClr val="bg1"/>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u="none" strike="noStrike" cap="none" normalizeH="0" baseline="0">
              <a:ln>
                <a:noFill/>
              </a:ln>
              <a:solidFill>
                <a:srgbClr val="000000"/>
              </a:solidFill>
              <a:effectLst/>
              <a:latin typeface="Avenir Book" charset="0"/>
              <a:ea typeface="Avenir Book" charset="0"/>
              <a:cs typeface="Avenir Book" charset="0"/>
              <a:sym typeface="Gill Sans" charset="0"/>
            </a:endParaRPr>
          </a:p>
        </p:txBody>
      </p:sp>
      <p:pic>
        <p:nvPicPr>
          <p:cNvPr id="56" name="Picture 55">
            <a:extLst>
              <a:ext uri="{FF2B5EF4-FFF2-40B4-BE49-F238E27FC236}">
                <a16:creationId xmlns:a16="http://schemas.microsoft.com/office/drawing/2014/main" xmlns="" id="{6640DAF8-D6E7-4347-BE4B-55957680D4F4}"/>
              </a:ext>
            </a:extLst>
          </p:cNvPr>
          <p:cNvPicPr>
            <a:picLocks noChangeAspect="1"/>
          </p:cNvPicPr>
          <p:nvPr/>
        </p:nvPicPr>
        <p:blipFill rotWithShape="1">
          <a:blip r:embed="rId6"/>
          <a:srcRect r="83288" b="36417"/>
          <a:stretch/>
        </p:blipFill>
        <p:spPr>
          <a:xfrm>
            <a:off x="5709025" y="4242191"/>
            <a:ext cx="509324" cy="1162661"/>
          </a:xfrm>
          <a:prstGeom prst="rect">
            <a:avLst/>
          </a:prstGeom>
        </p:spPr>
      </p:pic>
      <p:sp>
        <p:nvSpPr>
          <p:cNvPr id="57" name="TextBox 56">
            <a:extLst>
              <a:ext uri="{FF2B5EF4-FFF2-40B4-BE49-F238E27FC236}">
                <a16:creationId xmlns:a16="http://schemas.microsoft.com/office/drawing/2014/main" xmlns="" id="{0093CB55-F29E-A84B-96A2-09C642D570E6}"/>
              </a:ext>
            </a:extLst>
          </p:cNvPr>
          <p:cNvSpPr txBox="1"/>
          <p:nvPr/>
        </p:nvSpPr>
        <p:spPr>
          <a:xfrm>
            <a:off x="6577616" y="1597550"/>
            <a:ext cx="2389368" cy="276999"/>
          </a:xfrm>
          <a:prstGeom prst="rect">
            <a:avLst/>
          </a:prstGeom>
          <a:noFill/>
        </p:spPr>
        <p:txBody>
          <a:bodyPr wrap="square" rtlCol="0">
            <a:spAutoFit/>
          </a:bodyPr>
          <a:lstStyle/>
          <a:p>
            <a:pPr marL="342900" marR="0" lvl="0" indent="-342900" algn="ctr" defTabSz="914400" eaLnBrk="1" fontAlgn="auto" latinLnBrk="0" hangingPunct="1">
              <a:lnSpc>
                <a:spcPct val="100000"/>
              </a:lnSpc>
              <a:spcBef>
                <a:spcPts val="0"/>
              </a:spcBef>
              <a:spcAft>
                <a:spcPts val="0"/>
              </a:spcAft>
              <a:buClrTx/>
              <a:buSzTx/>
              <a:buFontTx/>
              <a:buNone/>
              <a:tabLst/>
              <a:defRPr/>
            </a:pPr>
            <a:r>
              <a:rPr lang="en-US" sz="1200" dirty="0">
                <a:latin typeface="Avenir Book" charset="0"/>
                <a:ea typeface="Avenir Book" charset="0"/>
                <a:cs typeface="Avenir Book" charset="0"/>
              </a:rPr>
              <a:t>western blot for protein levels</a:t>
            </a:r>
          </a:p>
        </p:txBody>
      </p:sp>
      <p:sp>
        <p:nvSpPr>
          <p:cNvPr id="23" name="TextBox 6">
            <a:extLst>
              <a:ext uri="{FF2B5EF4-FFF2-40B4-BE49-F238E27FC236}">
                <a16:creationId xmlns:a16="http://schemas.microsoft.com/office/drawing/2014/main" xmlns="" id="{89CD0828-2AD4-9749-91F6-BAD8192D38FD}"/>
              </a:ext>
            </a:extLst>
          </p:cNvPr>
          <p:cNvSpPr txBox="1">
            <a:spLocks noChangeArrowheads="1"/>
          </p:cNvSpPr>
          <p:nvPr/>
        </p:nvSpPr>
        <p:spPr bwMode="auto">
          <a:xfrm>
            <a:off x="2551306" y="3466031"/>
            <a:ext cx="38418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400" b="1" dirty="0">
                <a:solidFill>
                  <a:srgbClr val="C00000"/>
                </a:solidFill>
                <a:latin typeface="Avenir Book" charset="0"/>
                <a:ea typeface="Avenir Book" charset="0"/>
                <a:cs typeface="Avenir Book" charset="0"/>
              </a:rPr>
              <a:t>Cellular thermal shift assay</a:t>
            </a:r>
          </a:p>
        </p:txBody>
      </p:sp>
    </p:spTree>
    <p:extLst>
      <p:ext uri="{BB962C8B-B14F-4D97-AF65-F5344CB8AC3E}">
        <p14:creationId xmlns:p14="http://schemas.microsoft.com/office/powerpoint/2010/main" val="3704234645"/>
      </p:ext>
    </p:extLst>
  </p:cSld>
  <p:clrMapOvr>
    <a:masterClrMapping/>
  </p:clrMapOvr>
  <p:transition xmlns:p14="http://schemas.microsoft.com/office/powerpoint/2010/mai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Our path to evaluate ligands - lectures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6"/>
          <p:cNvSpPr txBox="1">
            <a:spLocks noChangeArrowheads="1"/>
          </p:cNvSpPr>
          <p:nvPr/>
        </p:nvSpPr>
        <p:spPr bwMode="auto">
          <a:xfrm>
            <a:off x="461365" y="1322599"/>
            <a:ext cx="8496398" cy="5232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r>
              <a:rPr lang="en-US" altLang="en-US" sz="1600" dirty="0">
                <a:solidFill>
                  <a:schemeClr val="bg1">
                    <a:lumMod val="50000"/>
                  </a:schemeClr>
                </a:solidFill>
                <a:latin typeface="Avenir Book" charset="0"/>
                <a:ea typeface="Avenir Book" charset="0"/>
                <a:cs typeface="Avenir Book" charset="0"/>
              </a:rPr>
              <a:t>11/7/19	  Lecture 1 	Intro to chemical biology: small molecules, probes, and screens</a:t>
            </a:r>
          </a:p>
          <a:p>
            <a:endParaRPr lang="en-US" altLang="en-US" sz="3200" dirty="0">
              <a:solidFill>
                <a:schemeClr val="bg1">
                  <a:lumMod val="50000"/>
                </a:schemeClr>
              </a:solidFill>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11/12/19   			No lecture, Monday schedule</a:t>
            </a:r>
          </a:p>
          <a:p>
            <a:endParaRPr lang="en-US" altLang="en-US" sz="3200" dirty="0">
              <a:latin typeface="Avenir Book" charset="0"/>
              <a:ea typeface="Avenir Book" charset="0"/>
              <a:cs typeface="Avenir Book" charset="0"/>
            </a:endParaRPr>
          </a:p>
          <a:p>
            <a:r>
              <a:rPr lang="en-US" altLang="en-US" sz="1600" dirty="0">
                <a:solidFill>
                  <a:srgbClr val="00B050"/>
                </a:solidFill>
                <a:latin typeface="Avenir Book" charset="0"/>
                <a:ea typeface="Avenir Book" charset="0"/>
                <a:cs typeface="Avenir Book" charset="0"/>
              </a:rPr>
              <a:t>11/14/19	</a:t>
            </a:r>
            <a:r>
              <a:rPr lang="en-US" altLang="en-US" sz="1800" dirty="0">
                <a:solidFill>
                  <a:srgbClr val="00B050"/>
                </a:solidFill>
                <a:latin typeface="Avenir Book" charset="0"/>
                <a:ea typeface="Avenir Book" charset="0"/>
                <a:cs typeface="Avenir Book" charset="0"/>
              </a:rPr>
              <a:t>  </a:t>
            </a:r>
            <a:r>
              <a:rPr lang="en-US" altLang="en-US" sz="1600" dirty="0">
                <a:solidFill>
                  <a:srgbClr val="00B050"/>
                </a:solidFill>
                <a:latin typeface="Avenir Book" charset="0"/>
                <a:ea typeface="Avenir Book" charset="0"/>
                <a:cs typeface="Avenir Book" charset="0"/>
              </a:rPr>
              <a:t>Lecture 2	Low-tech ligand discovery using microarrays</a:t>
            </a:r>
            <a:endParaRPr lang="en-US" altLang="en-US" sz="1800" dirty="0">
              <a:latin typeface="Avenir Book" charset="0"/>
              <a:ea typeface="Avenir Book" charset="0"/>
              <a:cs typeface="Avenir Book" charset="0"/>
            </a:endParaRPr>
          </a:p>
          <a:p>
            <a:endParaRPr lang="en-US" altLang="en-US" sz="3200" dirty="0">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11/19/19    Lecture 3	Guest Lecture – Nick </a:t>
            </a:r>
            <a:r>
              <a:rPr lang="en-US" altLang="en-US" sz="1600" dirty="0" err="1">
                <a:solidFill>
                  <a:schemeClr val="tx1"/>
                </a:solidFill>
                <a:latin typeface="Avenir Book" charset="0"/>
                <a:ea typeface="Avenir Book" charset="0"/>
                <a:cs typeface="Avenir Book" charset="0"/>
              </a:rPr>
              <a:t>Struntz</a:t>
            </a:r>
            <a:r>
              <a:rPr lang="en-US" altLang="en-US" sz="1600" dirty="0">
                <a:solidFill>
                  <a:schemeClr val="tx1"/>
                </a:solidFill>
                <a:latin typeface="Avenir Book" charset="0"/>
                <a:ea typeface="Avenir Book" charset="0"/>
                <a:cs typeface="Avenir Book" charset="0"/>
              </a:rPr>
              <a:t>, Ph.D.</a:t>
            </a:r>
          </a:p>
          <a:p>
            <a:r>
              <a:rPr lang="en-US" altLang="en-US" sz="1600" dirty="0">
                <a:solidFill>
                  <a:schemeClr val="tx1"/>
                </a:solidFill>
                <a:latin typeface="Avenir Book" charset="0"/>
                <a:ea typeface="Avenir Book" charset="0"/>
                <a:cs typeface="Avenir Book" charset="0"/>
              </a:rPr>
              <a:t>					Engineering transcriptional responses with a small molecule</a:t>
            </a:r>
          </a:p>
          <a:p>
            <a:endParaRPr lang="en-US" altLang="en-US" sz="2400" dirty="0">
              <a:solidFill>
                <a:schemeClr val="tx1"/>
              </a:solidFill>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11/21/19	  Lecture 4	Quantitative evaluation of protein-ligand interactions</a:t>
            </a:r>
          </a:p>
          <a:p>
            <a:endParaRPr lang="en-US" altLang="en-US" sz="3200" dirty="0">
              <a:solidFill>
                <a:schemeClr val="accent1">
                  <a:lumMod val="75000"/>
                </a:schemeClr>
              </a:solidFill>
              <a:latin typeface="Avenir Book" charset="0"/>
              <a:ea typeface="Avenir Book" charset="0"/>
              <a:cs typeface="Avenir Book" charset="0"/>
            </a:endParaRPr>
          </a:p>
          <a:p>
            <a:r>
              <a:rPr lang="en-US" altLang="en-US" sz="1600" dirty="0">
                <a:solidFill>
                  <a:schemeClr val="tx1"/>
                </a:solidFill>
                <a:latin typeface="Avenir Book" charset="0"/>
                <a:ea typeface="Avenir Book" charset="0"/>
                <a:cs typeface="Avenir Book" charset="0"/>
              </a:rPr>
              <a:t>11/26/19	  			Student Pitches</a:t>
            </a:r>
          </a:p>
          <a:p>
            <a:endParaRPr lang="en-US" altLang="en-US" sz="3200" dirty="0">
              <a:latin typeface="Avenir Book" charset="0"/>
              <a:ea typeface="Avenir Book" charset="0"/>
              <a:cs typeface="Avenir Book" charset="0"/>
            </a:endParaRPr>
          </a:p>
          <a:p>
            <a:r>
              <a:rPr lang="en-US" altLang="en-US" sz="1600" dirty="0">
                <a:latin typeface="Avenir Book" charset="0"/>
                <a:ea typeface="Avenir Book" charset="0"/>
                <a:cs typeface="Avenir Book" charset="0"/>
              </a:rPr>
              <a:t>12/3/19	  Lecture 5	</a:t>
            </a:r>
            <a:r>
              <a:rPr lang="en-US" altLang="en-US" sz="1600" dirty="0">
                <a:solidFill>
                  <a:schemeClr val="tx1"/>
                </a:solidFill>
                <a:latin typeface="Avenir Book" charset="0"/>
                <a:ea typeface="Avenir Book" charset="0"/>
                <a:cs typeface="Avenir Book" charset="0"/>
              </a:rPr>
              <a:t>The story of FKBP12 – our protein target</a:t>
            </a:r>
            <a:endParaRPr lang="en-US" altLang="en-US" sz="1800" dirty="0">
              <a:solidFill>
                <a:schemeClr val="tx1"/>
              </a:solidFill>
              <a:latin typeface="Avenir Book" charset="0"/>
              <a:ea typeface="Avenir Book" charset="0"/>
              <a:cs typeface="Avenir Book" charset="0"/>
            </a:endParaRPr>
          </a:p>
          <a:p>
            <a:endParaRPr lang="en-US" altLang="en-US" sz="2000" dirty="0">
              <a:latin typeface="Avenir Book" charset="0"/>
              <a:ea typeface="Avenir Book" charset="0"/>
              <a:cs typeface="Avenir Book" charset="0"/>
            </a:endParaRPr>
          </a:p>
        </p:txBody>
      </p:sp>
    </p:spTree>
    <p:extLst>
      <p:ext uri="{BB962C8B-B14F-4D97-AF65-F5344CB8AC3E}">
        <p14:creationId xmlns:p14="http://schemas.microsoft.com/office/powerpoint/2010/main" val="893995766"/>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Defining chemical biology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6"/>
          <p:cNvSpPr txBox="1">
            <a:spLocks noChangeArrowheads="1"/>
          </p:cNvSpPr>
          <p:nvPr/>
        </p:nvSpPr>
        <p:spPr bwMode="auto">
          <a:xfrm>
            <a:off x="959222" y="1548250"/>
            <a:ext cx="72255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dirty="0">
                <a:latin typeface="Avenir Book" charset="0"/>
                <a:ea typeface="Avenir Book" charset="0"/>
                <a:cs typeface="Avenir Book" charset="0"/>
              </a:rPr>
              <a:t>Chemical biology is a discipline that spans multiple fields and involves the application of chemical techniques, tools, and analyses to the study and </a:t>
            </a:r>
            <a:r>
              <a:rPr lang="en-US" altLang="en-US" sz="2000" b="1" dirty="0">
                <a:solidFill>
                  <a:schemeClr val="accent5">
                    <a:lumMod val="75000"/>
                  </a:schemeClr>
                </a:solidFill>
                <a:latin typeface="Avenir Book" charset="0"/>
                <a:ea typeface="Avenir Book" charset="0"/>
                <a:cs typeface="Avenir Book" charset="0"/>
              </a:rPr>
              <a:t>manipulation of biological systems</a:t>
            </a:r>
          </a:p>
        </p:txBody>
      </p:sp>
    </p:spTree>
    <p:extLst>
      <p:ext uri="{BB962C8B-B14F-4D97-AF65-F5344CB8AC3E}">
        <p14:creationId xmlns:p14="http://schemas.microsoft.com/office/powerpoint/2010/main" val="1471232236"/>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Defining chemical biology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6"/>
          <p:cNvSpPr txBox="1">
            <a:spLocks noChangeArrowheads="1"/>
          </p:cNvSpPr>
          <p:nvPr/>
        </p:nvSpPr>
        <p:spPr bwMode="auto">
          <a:xfrm>
            <a:off x="959222" y="1548250"/>
            <a:ext cx="72255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dirty="0">
                <a:latin typeface="Avenir Book" charset="0"/>
                <a:ea typeface="Avenir Book" charset="0"/>
                <a:cs typeface="Avenir Book" charset="0"/>
              </a:rPr>
              <a:t>Chemical biology is a discipline that spans multiple fields and involves the application of chemical techniques, tools, and analyses to the study and </a:t>
            </a:r>
            <a:r>
              <a:rPr lang="en-US" altLang="en-US" sz="2000" b="1" dirty="0">
                <a:solidFill>
                  <a:schemeClr val="accent5">
                    <a:lumMod val="75000"/>
                  </a:schemeClr>
                </a:solidFill>
                <a:latin typeface="Avenir Book" charset="0"/>
                <a:ea typeface="Avenir Book" charset="0"/>
                <a:cs typeface="Avenir Book" charset="0"/>
              </a:rPr>
              <a:t>manipulation of biological systems</a:t>
            </a:r>
          </a:p>
        </p:txBody>
      </p:sp>
      <p:sp>
        <p:nvSpPr>
          <p:cNvPr id="4" name="TextBox 6"/>
          <p:cNvSpPr txBox="1">
            <a:spLocks noChangeArrowheads="1"/>
          </p:cNvSpPr>
          <p:nvPr/>
        </p:nvSpPr>
        <p:spPr bwMode="auto">
          <a:xfrm>
            <a:off x="609600" y="3096520"/>
            <a:ext cx="79247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dirty="0">
                <a:latin typeface="Avenir Book" charset="0"/>
                <a:ea typeface="Avenir Book" charset="0"/>
                <a:cs typeface="Avenir Book" charset="0"/>
              </a:rPr>
              <a:t>Chemical biologists attempt to use chemical approaches to </a:t>
            </a:r>
            <a:r>
              <a:rPr lang="en-US" altLang="en-US" sz="2000" b="1" dirty="0">
                <a:solidFill>
                  <a:srgbClr val="00B050"/>
                </a:solidFill>
                <a:latin typeface="Avenir Book" charset="0"/>
                <a:ea typeface="Avenir Book" charset="0"/>
                <a:cs typeface="Avenir Book" charset="0"/>
              </a:rPr>
              <a:t>modulate systems </a:t>
            </a:r>
            <a:r>
              <a:rPr lang="en-US" altLang="en-US" sz="2000" dirty="0">
                <a:latin typeface="Avenir Book" charset="0"/>
                <a:ea typeface="Avenir Book" charset="0"/>
                <a:cs typeface="Avenir Book" charset="0"/>
              </a:rPr>
              <a:t>to either investigate underlying biology, typically using </a:t>
            </a:r>
            <a:r>
              <a:rPr lang="en-US" altLang="en-US" sz="2000" b="1" dirty="0">
                <a:solidFill>
                  <a:srgbClr val="00B050"/>
                </a:solidFill>
                <a:latin typeface="Avenir Book" charset="0"/>
                <a:ea typeface="Avenir Book" charset="0"/>
                <a:cs typeface="Avenir Book" charset="0"/>
              </a:rPr>
              <a:t>quantitative measures</a:t>
            </a:r>
            <a:r>
              <a:rPr lang="en-US" altLang="en-US" sz="2000" dirty="0">
                <a:latin typeface="Avenir Book" charset="0"/>
                <a:ea typeface="Avenir Book" charset="0"/>
                <a:cs typeface="Avenir Book" charset="0"/>
              </a:rPr>
              <a:t>, and to </a:t>
            </a:r>
            <a:r>
              <a:rPr lang="en-US" altLang="en-US" sz="2000" b="1" dirty="0">
                <a:solidFill>
                  <a:srgbClr val="00B050"/>
                </a:solidFill>
                <a:latin typeface="Avenir Book" charset="0"/>
                <a:ea typeface="Avenir Book" charset="0"/>
                <a:cs typeface="Avenir Book" charset="0"/>
              </a:rPr>
              <a:t>engineer new functions</a:t>
            </a:r>
          </a:p>
        </p:txBody>
      </p:sp>
    </p:spTree>
    <p:extLst>
      <p:ext uri="{BB962C8B-B14F-4D97-AF65-F5344CB8AC3E}">
        <p14:creationId xmlns:p14="http://schemas.microsoft.com/office/powerpoint/2010/main" val="716892829"/>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Defining chemical biology</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3" name="TextBox 6"/>
          <p:cNvSpPr txBox="1">
            <a:spLocks noChangeArrowheads="1"/>
          </p:cNvSpPr>
          <p:nvPr/>
        </p:nvSpPr>
        <p:spPr bwMode="auto">
          <a:xfrm>
            <a:off x="959222" y="1548250"/>
            <a:ext cx="72255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dirty="0">
                <a:latin typeface="Avenir Book" charset="0"/>
                <a:ea typeface="Avenir Book" charset="0"/>
                <a:cs typeface="Avenir Book" charset="0"/>
              </a:rPr>
              <a:t>Chemical biology is a discipline that spans multiple fields and involves the application of chemical techniques, tools, and analyses to the study and </a:t>
            </a:r>
            <a:r>
              <a:rPr lang="en-US" altLang="en-US" sz="2000" b="1" dirty="0">
                <a:solidFill>
                  <a:schemeClr val="accent5">
                    <a:lumMod val="75000"/>
                  </a:schemeClr>
                </a:solidFill>
                <a:latin typeface="Avenir Book" charset="0"/>
                <a:ea typeface="Avenir Book" charset="0"/>
                <a:cs typeface="Avenir Book" charset="0"/>
              </a:rPr>
              <a:t>manipulation of biological systems</a:t>
            </a:r>
          </a:p>
        </p:txBody>
      </p:sp>
      <p:sp>
        <p:nvSpPr>
          <p:cNvPr id="4" name="TextBox 6"/>
          <p:cNvSpPr txBox="1">
            <a:spLocks noChangeArrowheads="1"/>
          </p:cNvSpPr>
          <p:nvPr/>
        </p:nvSpPr>
        <p:spPr bwMode="auto">
          <a:xfrm>
            <a:off x="609600" y="3096520"/>
            <a:ext cx="792479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dirty="0">
                <a:latin typeface="Avenir Book" charset="0"/>
                <a:ea typeface="Avenir Book" charset="0"/>
                <a:cs typeface="Avenir Book" charset="0"/>
              </a:rPr>
              <a:t>Chemical biologists attempt to use chemical approaches to </a:t>
            </a:r>
            <a:r>
              <a:rPr lang="en-US" altLang="en-US" sz="2000" b="1" dirty="0">
                <a:solidFill>
                  <a:srgbClr val="00B050"/>
                </a:solidFill>
                <a:latin typeface="Avenir Book" charset="0"/>
                <a:ea typeface="Avenir Book" charset="0"/>
                <a:cs typeface="Avenir Book" charset="0"/>
              </a:rPr>
              <a:t>modulate systems </a:t>
            </a:r>
            <a:r>
              <a:rPr lang="en-US" altLang="en-US" sz="2000" dirty="0">
                <a:latin typeface="Avenir Book" charset="0"/>
                <a:ea typeface="Avenir Book" charset="0"/>
                <a:cs typeface="Avenir Book" charset="0"/>
              </a:rPr>
              <a:t>to either investigate underlying biology, typically using </a:t>
            </a:r>
            <a:r>
              <a:rPr lang="en-US" altLang="en-US" sz="2000" b="1" dirty="0">
                <a:solidFill>
                  <a:srgbClr val="00B050"/>
                </a:solidFill>
                <a:latin typeface="Avenir Book" charset="0"/>
                <a:ea typeface="Avenir Book" charset="0"/>
                <a:cs typeface="Avenir Book" charset="0"/>
              </a:rPr>
              <a:t>quantitative measures</a:t>
            </a:r>
            <a:r>
              <a:rPr lang="en-US" altLang="en-US" sz="2000" dirty="0">
                <a:latin typeface="Avenir Book" charset="0"/>
                <a:ea typeface="Avenir Book" charset="0"/>
                <a:cs typeface="Avenir Book" charset="0"/>
              </a:rPr>
              <a:t>, and to </a:t>
            </a:r>
            <a:r>
              <a:rPr lang="en-US" altLang="en-US" sz="2000" b="1" dirty="0">
                <a:solidFill>
                  <a:srgbClr val="00B050"/>
                </a:solidFill>
                <a:latin typeface="Avenir Book" charset="0"/>
                <a:ea typeface="Avenir Book" charset="0"/>
                <a:cs typeface="Avenir Book" charset="0"/>
              </a:rPr>
              <a:t>engineer new functions</a:t>
            </a:r>
          </a:p>
        </p:txBody>
      </p:sp>
      <p:sp>
        <p:nvSpPr>
          <p:cNvPr id="5" name="TextBox 6"/>
          <p:cNvSpPr txBox="1">
            <a:spLocks noChangeArrowheads="1"/>
          </p:cNvSpPr>
          <p:nvPr/>
        </p:nvSpPr>
        <p:spPr bwMode="auto">
          <a:xfrm>
            <a:off x="609600" y="4644791"/>
            <a:ext cx="792479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2000" b="1" dirty="0">
                <a:solidFill>
                  <a:srgbClr val="FF8027"/>
                </a:solidFill>
                <a:latin typeface="Avenir Book" charset="0"/>
                <a:ea typeface="Avenir Book" charset="0"/>
                <a:cs typeface="Avenir Book" charset="0"/>
              </a:rPr>
              <a:t>Research done by chemical biologists is often more closely related to cell or systems biology than biochemistry</a:t>
            </a:r>
            <a:r>
              <a:rPr lang="en-US" altLang="en-US" sz="2000" dirty="0">
                <a:solidFill>
                  <a:srgbClr val="FF8027"/>
                </a:solidFill>
                <a:latin typeface="Avenir Book" charset="0"/>
                <a:ea typeface="Avenir Book" charset="0"/>
                <a:cs typeface="Avenir Book" charset="0"/>
              </a:rPr>
              <a:t>.</a:t>
            </a:r>
            <a:r>
              <a:rPr lang="en-US" altLang="en-US" sz="2000" dirty="0">
                <a:latin typeface="Avenir Book" charset="0"/>
                <a:ea typeface="Avenir Book" charset="0"/>
                <a:cs typeface="Avenir Book" charset="0"/>
              </a:rPr>
              <a:t> Biochemists study the chemistry carried out by biomolecules and how metabolites function in pathways while chemical biologists apply novel chemical tools to biology, including basic, disease, and synthetic applications.</a:t>
            </a:r>
            <a:endParaRPr lang="en-US" altLang="en-US" sz="2000" b="1" dirty="0">
              <a:latin typeface="Avenir Book" charset="0"/>
              <a:ea typeface="Avenir Book" charset="0"/>
              <a:cs typeface="Avenir Book" charset="0"/>
            </a:endParaRPr>
          </a:p>
        </p:txBody>
      </p:sp>
    </p:spTree>
    <p:extLst>
      <p:ext uri="{BB962C8B-B14F-4D97-AF65-F5344CB8AC3E}">
        <p14:creationId xmlns:p14="http://schemas.microsoft.com/office/powerpoint/2010/main" val="76995578"/>
      </p:ext>
    </p:extLst>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Systems of interest to chemical biologists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6" name="TextBox 28"/>
          <p:cNvSpPr txBox="1">
            <a:spLocks noChangeArrowheads="1"/>
          </p:cNvSpPr>
          <p:nvPr/>
        </p:nvSpPr>
        <p:spPr bwMode="auto">
          <a:xfrm>
            <a:off x="750613" y="3254985"/>
            <a:ext cx="333553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a:latin typeface="Avenir Book" charset="0"/>
                <a:ea typeface="Avenir Book" charset="0"/>
                <a:cs typeface="Avenir Book" charset="0"/>
              </a:rPr>
              <a:t>quantitative proteomics</a:t>
            </a:r>
          </a:p>
          <a:p>
            <a:pPr algn="ctr"/>
            <a:r>
              <a:rPr lang="en-US" altLang="en-US" sz="1200" dirty="0" err="1">
                <a:solidFill>
                  <a:srgbClr val="7F9E3A"/>
                </a:solidFill>
                <a:latin typeface="Avenir Book" charset="0"/>
                <a:ea typeface="Avenir Book" charset="0"/>
                <a:cs typeface="Avenir Book" charset="0"/>
              </a:rPr>
              <a:t>Dedon</a:t>
            </a:r>
            <a:r>
              <a:rPr lang="en-US" altLang="en-US" sz="1200" dirty="0">
                <a:latin typeface="Avenir Book" charset="0"/>
                <a:ea typeface="Avenir Book" charset="0"/>
                <a:cs typeface="Avenir Book" charset="0"/>
              </a:rPr>
              <a:t>, </a:t>
            </a:r>
            <a:r>
              <a:rPr lang="en-US" altLang="en-US" sz="1200" dirty="0">
                <a:solidFill>
                  <a:srgbClr val="7F9E3A"/>
                </a:solidFill>
                <a:latin typeface="Avenir Book" charset="0"/>
                <a:ea typeface="Avenir Book" charset="0"/>
                <a:cs typeface="Avenir Book" charset="0"/>
              </a:rPr>
              <a:t>Fraenkel</a:t>
            </a:r>
            <a:r>
              <a:rPr lang="en-US" altLang="en-US" sz="1200" dirty="0">
                <a:latin typeface="Avenir Book" charset="0"/>
                <a:ea typeface="Avenir Book" charset="0"/>
                <a:cs typeface="Avenir Book" charset="0"/>
              </a:rPr>
              <a:t>, </a:t>
            </a:r>
            <a:r>
              <a:rPr lang="en-US" altLang="en-US" sz="1200" dirty="0">
                <a:solidFill>
                  <a:srgbClr val="FF6666"/>
                </a:solidFill>
                <a:latin typeface="Avenir Book" charset="0"/>
                <a:ea typeface="Avenir Book" charset="0"/>
                <a:cs typeface="Avenir Book" charset="0"/>
              </a:rPr>
              <a:t>Hynes</a:t>
            </a:r>
            <a:r>
              <a:rPr lang="en-US" altLang="en-US" sz="1200" dirty="0">
                <a:latin typeface="Avenir Book" charset="0"/>
                <a:ea typeface="Avenir Book" charset="0"/>
                <a:cs typeface="Avenir Book" charset="0"/>
              </a:rPr>
              <a:t>, </a:t>
            </a:r>
            <a:r>
              <a:rPr lang="en-US" altLang="en-US" sz="1200" dirty="0">
                <a:solidFill>
                  <a:srgbClr val="7F9E3A"/>
                </a:solidFill>
                <a:latin typeface="Avenir Book" charset="0"/>
                <a:ea typeface="Avenir Book" charset="0"/>
                <a:cs typeface="Avenir Book" charset="0"/>
              </a:rPr>
              <a:t>Koehler</a:t>
            </a:r>
            <a:r>
              <a:rPr lang="en-US" altLang="en-US" sz="1200" dirty="0">
                <a:latin typeface="Avenir Book" charset="0"/>
                <a:ea typeface="Avenir Book" charset="0"/>
                <a:cs typeface="Avenir Book" charset="0"/>
              </a:rPr>
              <a:t>, </a:t>
            </a:r>
            <a:r>
              <a:rPr lang="en-US" altLang="en-US" sz="1200" dirty="0">
                <a:solidFill>
                  <a:srgbClr val="7F9E3A"/>
                </a:solidFill>
                <a:latin typeface="Avenir Book" charset="0"/>
                <a:ea typeface="Avenir Book" charset="0"/>
                <a:cs typeface="Avenir Book" charset="0"/>
              </a:rPr>
              <a:t>White</a:t>
            </a:r>
            <a:r>
              <a:rPr lang="en-US" altLang="en-US" sz="1200" dirty="0">
                <a:latin typeface="Avenir Book" charset="0"/>
                <a:ea typeface="Avenir Book" charset="0"/>
                <a:cs typeface="Avenir Book" charset="0"/>
              </a:rPr>
              <a:t>, </a:t>
            </a:r>
            <a:r>
              <a:rPr lang="en-US" altLang="en-US" sz="1200" dirty="0" err="1">
                <a:solidFill>
                  <a:srgbClr val="7F9E3A"/>
                </a:solidFill>
                <a:latin typeface="Avenir Book" charset="0"/>
                <a:ea typeface="Avenir Book" charset="0"/>
                <a:cs typeface="Avenir Book" charset="0"/>
              </a:rPr>
              <a:t>Yaffe</a:t>
            </a:r>
            <a:endParaRPr lang="en-US" altLang="en-US" sz="1200" dirty="0">
              <a:solidFill>
                <a:srgbClr val="7F9E3A"/>
              </a:solidFill>
              <a:latin typeface="Avenir Book" charset="0"/>
              <a:ea typeface="Avenir Book" charset="0"/>
              <a:cs typeface="Avenir Book" charset="0"/>
            </a:endParaRPr>
          </a:p>
        </p:txBody>
      </p:sp>
      <p:pic>
        <p:nvPicPr>
          <p:cNvPr id="12" name="Picture 11"/>
          <p:cNvPicPr>
            <a:picLocks noChangeAspect="1"/>
          </p:cNvPicPr>
          <p:nvPr/>
        </p:nvPicPr>
        <p:blipFill>
          <a:blip r:embed="rId3"/>
          <a:stretch>
            <a:fillRect/>
          </a:stretch>
        </p:blipFill>
        <p:spPr>
          <a:xfrm>
            <a:off x="989626" y="1038449"/>
            <a:ext cx="2857500" cy="2133600"/>
          </a:xfrm>
          <a:prstGeom prst="rect">
            <a:avLst/>
          </a:prstGeom>
        </p:spPr>
      </p:pic>
      <p:sp>
        <p:nvSpPr>
          <p:cNvPr id="10" name="Rectangle 9">
            <a:extLst>
              <a:ext uri="{FF2B5EF4-FFF2-40B4-BE49-F238E27FC236}">
                <a16:creationId xmlns:a16="http://schemas.microsoft.com/office/drawing/2014/main" xmlns="" id="{EA125E6E-528E-A74F-AB6C-78AC6C39BF50}"/>
              </a:ext>
            </a:extLst>
          </p:cNvPr>
          <p:cNvSpPr/>
          <p:nvPr/>
        </p:nvSpPr>
        <p:spPr bwMode="auto">
          <a:xfrm>
            <a:off x="282388" y="4134971"/>
            <a:ext cx="194983" cy="188258"/>
          </a:xfrm>
          <a:prstGeom prst="rect">
            <a:avLst/>
          </a:prstGeom>
          <a:solidFill>
            <a:srgbClr val="7F9E3A"/>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TextBox 28">
            <a:extLst>
              <a:ext uri="{FF2B5EF4-FFF2-40B4-BE49-F238E27FC236}">
                <a16:creationId xmlns:a16="http://schemas.microsoft.com/office/drawing/2014/main" xmlns="" id="{628AB1A5-7877-3B46-9BD5-A04009B75A9A}"/>
              </a:ext>
            </a:extLst>
          </p:cNvPr>
          <p:cNvSpPr txBox="1">
            <a:spLocks noChangeArrowheads="1"/>
          </p:cNvSpPr>
          <p:nvPr/>
        </p:nvSpPr>
        <p:spPr bwMode="auto">
          <a:xfrm>
            <a:off x="477371" y="4101450"/>
            <a:ext cx="15183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F9E3A"/>
                </a:solidFill>
                <a:latin typeface="Avenir Book" charset="0"/>
                <a:ea typeface="Avenir Book" charset="0"/>
                <a:cs typeface="Avenir Book" charset="0"/>
              </a:rPr>
              <a:t>BE Dept/Course 20</a:t>
            </a:r>
          </a:p>
        </p:txBody>
      </p:sp>
      <p:sp>
        <p:nvSpPr>
          <p:cNvPr id="13" name="Rectangle 12">
            <a:extLst>
              <a:ext uri="{FF2B5EF4-FFF2-40B4-BE49-F238E27FC236}">
                <a16:creationId xmlns:a16="http://schemas.microsoft.com/office/drawing/2014/main" xmlns="" id="{7E2D7EDC-0F39-1A4A-8E44-8575ED39AAD0}"/>
              </a:ext>
            </a:extLst>
          </p:cNvPr>
          <p:cNvSpPr/>
          <p:nvPr/>
        </p:nvSpPr>
        <p:spPr bwMode="auto">
          <a:xfrm>
            <a:off x="282388" y="4455769"/>
            <a:ext cx="194983" cy="188258"/>
          </a:xfrm>
          <a:prstGeom prst="rect">
            <a:avLst/>
          </a:prstGeom>
          <a:solidFill>
            <a:srgbClr val="FF6666"/>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14" name="TextBox 28">
            <a:extLst>
              <a:ext uri="{FF2B5EF4-FFF2-40B4-BE49-F238E27FC236}">
                <a16:creationId xmlns:a16="http://schemas.microsoft.com/office/drawing/2014/main" xmlns="" id="{1F0638D3-F770-AD45-9BC8-61B9C3354B50}"/>
              </a:ext>
            </a:extLst>
          </p:cNvPr>
          <p:cNvSpPr txBox="1">
            <a:spLocks noChangeArrowheads="1"/>
          </p:cNvSpPr>
          <p:nvPr/>
        </p:nvSpPr>
        <p:spPr bwMode="auto">
          <a:xfrm>
            <a:off x="477371" y="4421951"/>
            <a:ext cx="147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FF6666"/>
                </a:solidFill>
                <a:latin typeface="Avenir Book" charset="0"/>
                <a:ea typeface="Avenir Book" charset="0"/>
                <a:cs typeface="Avenir Book" charset="0"/>
              </a:rPr>
              <a:t>Bio Dept/Course 7</a:t>
            </a:r>
          </a:p>
        </p:txBody>
      </p:sp>
      <p:sp>
        <p:nvSpPr>
          <p:cNvPr id="15" name="Rectangle 14">
            <a:extLst>
              <a:ext uri="{FF2B5EF4-FFF2-40B4-BE49-F238E27FC236}">
                <a16:creationId xmlns:a16="http://schemas.microsoft.com/office/drawing/2014/main" xmlns="" id="{487AEDF8-77F8-7B4A-AADB-2ECC5C4206A2}"/>
              </a:ext>
            </a:extLst>
          </p:cNvPr>
          <p:cNvSpPr/>
          <p:nvPr/>
        </p:nvSpPr>
        <p:spPr bwMode="auto">
          <a:xfrm>
            <a:off x="282388" y="4766586"/>
            <a:ext cx="194983" cy="188258"/>
          </a:xfrm>
          <a:prstGeom prst="rect">
            <a:avLst/>
          </a:prstGeom>
          <a:solidFill>
            <a:srgbClr val="7030A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16" name="TextBox 28">
            <a:extLst>
              <a:ext uri="{FF2B5EF4-FFF2-40B4-BE49-F238E27FC236}">
                <a16:creationId xmlns:a16="http://schemas.microsoft.com/office/drawing/2014/main" xmlns="" id="{4AD229F9-EFEC-0C47-899B-56235C21ACD3}"/>
              </a:ext>
            </a:extLst>
          </p:cNvPr>
          <p:cNvSpPr txBox="1">
            <a:spLocks noChangeArrowheads="1"/>
          </p:cNvSpPr>
          <p:nvPr/>
        </p:nvSpPr>
        <p:spPr bwMode="auto">
          <a:xfrm>
            <a:off x="477371" y="4732768"/>
            <a:ext cx="1656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030A0"/>
                </a:solidFill>
                <a:latin typeface="Avenir Book" charset="0"/>
                <a:ea typeface="Avenir Book" charset="0"/>
                <a:cs typeface="Avenir Book" charset="0"/>
              </a:rPr>
              <a:t>Chem Dept/Course 5</a:t>
            </a:r>
          </a:p>
        </p:txBody>
      </p:sp>
      <p:sp>
        <p:nvSpPr>
          <p:cNvPr id="17" name="TextBox 6">
            <a:extLst>
              <a:ext uri="{FF2B5EF4-FFF2-40B4-BE49-F238E27FC236}">
                <a16:creationId xmlns:a16="http://schemas.microsoft.com/office/drawing/2014/main" xmlns="" id="{82F6DC29-3C25-774A-8645-D5F502E2D374}"/>
              </a:ext>
            </a:extLst>
          </p:cNvPr>
          <p:cNvSpPr txBox="1">
            <a:spLocks noChangeArrowheads="1"/>
          </p:cNvSpPr>
          <p:nvPr/>
        </p:nvSpPr>
        <p:spPr bwMode="auto">
          <a:xfrm>
            <a:off x="4485290" y="1660720"/>
            <a:ext cx="3608552" cy="1200329"/>
          </a:xfrm>
          <a:prstGeom prst="rect">
            <a:avLst/>
          </a:prstGeom>
          <a:solidFill>
            <a:schemeClr val="bg2">
              <a:lumMod val="20000"/>
              <a:lumOff val="80000"/>
            </a:schemeClr>
          </a:solidFill>
          <a:ln>
            <a:solidFill>
              <a:schemeClr val="bg2">
                <a:lumMod val="75000"/>
              </a:schemeClr>
            </a:solidFill>
          </a:ln>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dirty="0">
                <a:solidFill>
                  <a:schemeClr val="tx1"/>
                </a:solidFill>
                <a:latin typeface="Avenir Book" charset="0"/>
                <a:ea typeface="Avenir Book" charset="0"/>
                <a:cs typeface="Avenir Book" charset="0"/>
              </a:rPr>
              <a:t>Investigates the set of expressed proteins in a cell at a given time under defined conditions – quantitative, comparative</a:t>
            </a:r>
          </a:p>
        </p:txBody>
      </p:sp>
    </p:spTree>
    <p:extLst>
      <p:ext uri="{BB962C8B-B14F-4D97-AF65-F5344CB8AC3E}">
        <p14:creationId xmlns:p14="http://schemas.microsoft.com/office/powerpoint/2010/main" val="1546410980"/>
      </p:ext>
    </p:extLst>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
          <p:cNvSpPr txBox="1">
            <a:spLocks noChangeArrowheads="1"/>
          </p:cNvSpPr>
          <p:nvPr/>
        </p:nvSpPr>
        <p:spPr bwMode="auto">
          <a:xfrm>
            <a:off x="0" y="1407"/>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endParaRPr lang="en-US" altLang="en-US" sz="2800" dirty="0">
              <a:latin typeface="Avenir Book" charset="0"/>
              <a:ea typeface="Avenir Book" charset="0"/>
              <a:cs typeface="Avenir Book" charset="0"/>
            </a:endParaRPr>
          </a:p>
          <a:p>
            <a:pPr algn="ctr"/>
            <a:r>
              <a:rPr lang="en-US" altLang="en-US" sz="2800" dirty="0">
                <a:latin typeface="Avenir Book" charset="0"/>
                <a:ea typeface="Avenir Book" charset="0"/>
                <a:cs typeface="Avenir Book" charset="0"/>
              </a:rPr>
              <a:t>Systems of interest to chemical biologists</a:t>
            </a:r>
            <a:endParaRPr lang="en-US" altLang="en-US" sz="3375" b="1" dirty="0">
              <a:solidFill>
                <a:srgbClr val="002060"/>
              </a:solidFill>
              <a:latin typeface="Avenir Book" charset="0"/>
              <a:ea typeface="Avenir Book" charset="0"/>
              <a:cs typeface="Avenir Book" charset="0"/>
              <a:sym typeface="Arial Italic" charset="0"/>
            </a:endParaRPr>
          </a:p>
        </p:txBody>
      </p:sp>
      <p:sp>
        <p:nvSpPr>
          <p:cNvPr id="8" name="TextBox 28"/>
          <p:cNvSpPr txBox="1">
            <a:spLocks noChangeArrowheads="1"/>
          </p:cNvSpPr>
          <p:nvPr/>
        </p:nvSpPr>
        <p:spPr bwMode="auto">
          <a:xfrm>
            <a:off x="4656014" y="3236537"/>
            <a:ext cx="421897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err="1">
                <a:latin typeface="Avenir Book" charset="0"/>
                <a:ea typeface="Avenir Book" charset="0"/>
                <a:cs typeface="Avenir Book" charset="0"/>
              </a:rPr>
              <a:t>glycobiology</a:t>
            </a:r>
            <a:endParaRPr lang="en-US" altLang="en-US" sz="1800" b="1" dirty="0">
              <a:latin typeface="Avenir Book" charset="0"/>
              <a:ea typeface="Avenir Book" charset="0"/>
              <a:cs typeface="Avenir Book" charset="0"/>
            </a:endParaRPr>
          </a:p>
          <a:p>
            <a:pPr algn="ctr"/>
            <a:r>
              <a:rPr lang="en-US" altLang="en-US" sz="1200" dirty="0" err="1">
                <a:solidFill>
                  <a:srgbClr val="FF6666"/>
                </a:solidFill>
                <a:latin typeface="Avenir Book" charset="0"/>
                <a:ea typeface="Avenir Book" charset="0"/>
                <a:cs typeface="Avenir Book" charset="0"/>
              </a:rPr>
              <a:t>Imperiali</a:t>
            </a:r>
            <a:r>
              <a:rPr lang="en-US" altLang="en-US" sz="1200" dirty="0">
                <a:latin typeface="Avenir Book" charset="0"/>
                <a:ea typeface="Avenir Book" charset="0"/>
                <a:cs typeface="Avenir Book" charset="0"/>
              </a:rPr>
              <a:t>, </a:t>
            </a:r>
            <a:r>
              <a:rPr lang="en-US" altLang="en-US" sz="1200" dirty="0" err="1">
                <a:solidFill>
                  <a:srgbClr val="7030A0"/>
                </a:solidFill>
                <a:latin typeface="Avenir Book" charset="0"/>
                <a:ea typeface="Avenir Book" charset="0"/>
                <a:cs typeface="Avenir Book" charset="0"/>
              </a:rPr>
              <a:t>Kiessling</a:t>
            </a:r>
            <a:r>
              <a:rPr lang="en-US" altLang="en-US" sz="1200" dirty="0">
                <a:latin typeface="Avenir Book" charset="0"/>
                <a:ea typeface="Avenir Book" charset="0"/>
                <a:cs typeface="Avenir Book" charset="0"/>
              </a:rPr>
              <a:t>, </a:t>
            </a:r>
            <a:r>
              <a:rPr lang="en-US" altLang="en-US" sz="1200" dirty="0" err="1">
                <a:solidFill>
                  <a:srgbClr val="7F9E3A"/>
                </a:solidFill>
                <a:latin typeface="Avenir Book" charset="0"/>
                <a:ea typeface="Avenir Book" charset="0"/>
                <a:cs typeface="Avenir Book" charset="0"/>
              </a:rPr>
              <a:t>Ribbeck</a:t>
            </a:r>
            <a:r>
              <a:rPr lang="en-US" altLang="en-US" sz="1200" dirty="0">
                <a:latin typeface="Avenir Book" charset="0"/>
                <a:ea typeface="Avenir Book" charset="0"/>
                <a:cs typeface="Avenir Book" charset="0"/>
              </a:rPr>
              <a:t>, </a:t>
            </a:r>
            <a:r>
              <a:rPr lang="en-US" altLang="en-US" sz="1200" dirty="0" err="1">
                <a:solidFill>
                  <a:srgbClr val="7F9E3A"/>
                </a:solidFill>
                <a:latin typeface="Avenir Book" charset="0"/>
                <a:ea typeface="Avenir Book" charset="0"/>
                <a:cs typeface="Avenir Book" charset="0"/>
              </a:rPr>
              <a:t>Sasisekharan</a:t>
            </a:r>
            <a:r>
              <a:rPr lang="en-US" altLang="en-US" sz="1200" dirty="0">
                <a:latin typeface="Avenir Book" charset="0"/>
                <a:ea typeface="Avenir Book" charset="0"/>
                <a:cs typeface="Avenir Book" charset="0"/>
              </a:rPr>
              <a:t>, </a:t>
            </a:r>
            <a:r>
              <a:rPr lang="en-US" altLang="en-US" sz="1200" dirty="0">
                <a:solidFill>
                  <a:srgbClr val="FF6666"/>
                </a:solidFill>
                <a:latin typeface="Avenir Book" charset="0"/>
                <a:ea typeface="Avenir Book" charset="0"/>
                <a:cs typeface="Avenir Book" charset="0"/>
              </a:rPr>
              <a:t>Vander </a:t>
            </a:r>
            <a:r>
              <a:rPr lang="en-US" altLang="en-US" sz="1200" dirty="0" err="1">
                <a:solidFill>
                  <a:srgbClr val="FF6666"/>
                </a:solidFill>
                <a:latin typeface="Avenir Book" charset="0"/>
                <a:ea typeface="Avenir Book" charset="0"/>
                <a:cs typeface="Avenir Book" charset="0"/>
              </a:rPr>
              <a:t>Heiden</a:t>
            </a:r>
            <a:endParaRPr lang="en-US" altLang="en-US" sz="1200" dirty="0">
              <a:solidFill>
                <a:srgbClr val="FF6666"/>
              </a:solidFill>
              <a:latin typeface="Avenir Book" charset="0"/>
              <a:ea typeface="Avenir Book" charset="0"/>
              <a:cs typeface="Avenir Book" charset="0"/>
            </a:endParaRPr>
          </a:p>
        </p:txBody>
      </p:sp>
      <p:pic>
        <p:nvPicPr>
          <p:cNvPr id="17" name="Picture 16"/>
          <p:cNvPicPr>
            <a:picLocks noChangeAspect="1"/>
          </p:cNvPicPr>
          <p:nvPr/>
        </p:nvPicPr>
        <p:blipFill>
          <a:blip r:embed="rId3">
            <a:alphaModFix amt="35000"/>
          </a:blip>
          <a:stretch>
            <a:fillRect/>
          </a:stretch>
        </p:blipFill>
        <p:spPr>
          <a:xfrm>
            <a:off x="989626" y="1038449"/>
            <a:ext cx="2857500" cy="2133600"/>
          </a:xfrm>
          <a:prstGeom prst="rect">
            <a:avLst/>
          </a:prstGeom>
        </p:spPr>
      </p:pic>
      <p:pic>
        <p:nvPicPr>
          <p:cNvPr id="18" name="Picture 17"/>
          <p:cNvPicPr>
            <a:picLocks noChangeAspect="1"/>
          </p:cNvPicPr>
          <p:nvPr/>
        </p:nvPicPr>
        <p:blipFill>
          <a:blip r:embed="rId4"/>
          <a:stretch>
            <a:fillRect/>
          </a:stretch>
        </p:blipFill>
        <p:spPr>
          <a:xfrm>
            <a:off x="4327712" y="1152749"/>
            <a:ext cx="4343400" cy="1905000"/>
          </a:xfrm>
          <a:prstGeom prst="rect">
            <a:avLst/>
          </a:prstGeom>
        </p:spPr>
      </p:pic>
      <p:sp>
        <p:nvSpPr>
          <p:cNvPr id="7" name="TextBox 28">
            <a:extLst>
              <a:ext uri="{FF2B5EF4-FFF2-40B4-BE49-F238E27FC236}">
                <a16:creationId xmlns:a16="http://schemas.microsoft.com/office/drawing/2014/main" xmlns="" id="{EA0C1A8C-0CE6-D948-B077-656A3A40457D}"/>
              </a:ext>
            </a:extLst>
          </p:cNvPr>
          <p:cNvSpPr txBox="1">
            <a:spLocks noChangeArrowheads="1"/>
          </p:cNvSpPr>
          <p:nvPr/>
        </p:nvSpPr>
        <p:spPr bwMode="auto">
          <a:xfrm>
            <a:off x="772254" y="3254985"/>
            <a:ext cx="329224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b="1" dirty="0">
                <a:solidFill>
                  <a:schemeClr val="bg2"/>
                </a:solidFill>
                <a:latin typeface="Avenir Book" charset="0"/>
                <a:ea typeface="Avenir Book" charset="0"/>
                <a:cs typeface="Avenir Book" charset="0"/>
              </a:rPr>
              <a:t>quantitative proteomics</a:t>
            </a:r>
          </a:p>
          <a:p>
            <a:pPr algn="ctr"/>
            <a:r>
              <a:rPr lang="en-US" altLang="en-US" sz="1200" dirty="0" err="1">
                <a:solidFill>
                  <a:schemeClr val="bg2"/>
                </a:solidFill>
                <a:latin typeface="Avenir Book" charset="0"/>
                <a:ea typeface="Avenir Book" charset="0"/>
                <a:cs typeface="Avenir Book" charset="0"/>
              </a:rPr>
              <a:t>Dedon</a:t>
            </a:r>
            <a:r>
              <a:rPr lang="en-US" altLang="en-US" sz="1200" dirty="0">
                <a:solidFill>
                  <a:schemeClr val="bg2"/>
                </a:solidFill>
                <a:latin typeface="Avenir Book" charset="0"/>
                <a:ea typeface="Avenir Book" charset="0"/>
                <a:cs typeface="Avenir Book" charset="0"/>
              </a:rPr>
              <a:t>, Fraenkel, Hynes, Koehler, White </a:t>
            </a:r>
            <a:r>
              <a:rPr lang="en-US" altLang="en-US" sz="1200" dirty="0" err="1">
                <a:solidFill>
                  <a:schemeClr val="bg2"/>
                </a:solidFill>
                <a:latin typeface="Avenir Book" charset="0"/>
                <a:ea typeface="Avenir Book" charset="0"/>
                <a:cs typeface="Avenir Book" charset="0"/>
              </a:rPr>
              <a:t>Yaffe</a:t>
            </a:r>
            <a:endParaRPr lang="en-US" altLang="en-US" sz="1200" dirty="0">
              <a:solidFill>
                <a:schemeClr val="bg2"/>
              </a:solidFill>
              <a:latin typeface="Avenir Book" charset="0"/>
              <a:ea typeface="Avenir Book" charset="0"/>
              <a:cs typeface="Avenir Book" charset="0"/>
            </a:endParaRPr>
          </a:p>
        </p:txBody>
      </p:sp>
      <p:sp>
        <p:nvSpPr>
          <p:cNvPr id="9" name="Rectangle 8">
            <a:extLst>
              <a:ext uri="{FF2B5EF4-FFF2-40B4-BE49-F238E27FC236}">
                <a16:creationId xmlns:a16="http://schemas.microsoft.com/office/drawing/2014/main" xmlns="" id="{D048CF4A-CF1B-9144-A047-4E8334805CD5}"/>
              </a:ext>
            </a:extLst>
          </p:cNvPr>
          <p:cNvSpPr/>
          <p:nvPr/>
        </p:nvSpPr>
        <p:spPr bwMode="auto">
          <a:xfrm>
            <a:off x="282388" y="4134971"/>
            <a:ext cx="194983" cy="188258"/>
          </a:xfrm>
          <a:prstGeom prst="rect">
            <a:avLst/>
          </a:prstGeom>
          <a:solidFill>
            <a:srgbClr val="7F9E3A"/>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TextBox 28">
            <a:extLst>
              <a:ext uri="{FF2B5EF4-FFF2-40B4-BE49-F238E27FC236}">
                <a16:creationId xmlns:a16="http://schemas.microsoft.com/office/drawing/2014/main" xmlns="" id="{D2711BC6-293E-7243-82F8-478B3C1E078F}"/>
              </a:ext>
            </a:extLst>
          </p:cNvPr>
          <p:cNvSpPr txBox="1">
            <a:spLocks noChangeArrowheads="1"/>
          </p:cNvSpPr>
          <p:nvPr/>
        </p:nvSpPr>
        <p:spPr bwMode="auto">
          <a:xfrm>
            <a:off x="477371" y="4101450"/>
            <a:ext cx="15183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F9E3A"/>
                </a:solidFill>
                <a:latin typeface="Avenir Book" charset="0"/>
                <a:ea typeface="Avenir Book" charset="0"/>
                <a:cs typeface="Avenir Book" charset="0"/>
              </a:rPr>
              <a:t>BE Dept/Course 20</a:t>
            </a:r>
          </a:p>
        </p:txBody>
      </p:sp>
      <p:sp>
        <p:nvSpPr>
          <p:cNvPr id="11" name="Rectangle 10">
            <a:extLst>
              <a:ext uri="{FF2B5EF4-FFF2-40B4-BE49-F238E27FC236}">
                <a16:creationId xmlns:a16="http://schemas.microsoft.com/office/drawing/2014/main" xmlns="" id="{C8BF6318-A84A-7541-AF08-5446B5CE360B}"/>
              </a:ext>
            </a:extLst>
          </p:cNvPr>
          <p:cNvSpPr/>
          <p:nvPr/>
        </p:nvSpPr>
        <p:spPr bwMode="auto">
          <a:xfrm>
            <a:off x="282388" y="4455769"/>
            <a:ext cx="194983" cy="188258"/>
          </a:xfrm>
          <a:prstGeom prst="rect">
            <a:avLst/>
          </a:prstGeom>
          <a:solidFill>
            <a:srgbClr val="FF6666"/>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12" name="TextBox 28">
            <a:extLst>
              <a:ext uri="{FF2B5EF4-FFF2-40B4-BE49-F238E27FC236}">
                <a16:creationId xmlns:a16="http://schemas.microsoft.com/office/drawing/2014/main" xmlns="" id="{8E73EF53-B5CE-F748-892E-DB3D1C3484BD}"/>
              </a:ext>
            </a:extLst>
          </p:cNvPr>
          <p:cNvSpPr txBox="1">
            <a:spLocks noChangeArrowheads="1"/>
          </p:cNvSpPr>
          <p:nvPr/>
        </p:nvSpPr>
        <p:spPr bwMode="auto">
          <a:xfrm>
            <a:off x="477371" y="4421951"/>
            <a:ext cx="14702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FF6666"/>
                </a:solidFill>
                <a:latin typeface="Avenir Book" charset="0"/>
                <a:ea typeface="Avenir Book" charset="0"/>
                <a:cs typeface="Avenir Book" charset="0"/>
              </a:rPr>
              <a:t>Bio Dept/Course 7</a:t>
            </a:r>
          </a:p>
        </p:txBody>
      </p:sp>
      <p:sp>
        <p:nvSpPr>
          <p:cNvPr id="13" name="Rectangle 12">
            <a:extLst>
              <a:ext uri="{FF2B5EF4-FFF2-40B4-BE49-F238E27FC236}">
                <a16:creationId xmlns:a16="http://schemas.microsoft.com/office/drawing/2014/main" xmlns="" id="{8D88B9F7-9050-7F42-B873-FFBC013BBE3F}"/>
              </a:ext>
            </a:extLst>
          </p:cNvPr>
          <p:cNvSpPr/>
          <p:nvPr/>
        </p:nvSpPr>
        <p:spPr bwMode="auto">
          <a:xfrm>
            <a:off x="282388" y="4766586"/>
            <a:ext cx="194983" cy="188258"/>
          </a:xfrm>
          <a:prstGeom prst="rect">
            <a:avLst/>
          </a:prstGeom>
          <a:solidFill>
            <a:srgbClr val="7030A0"/>
          </a:solidFill>
          <a:ln w="25400"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FF6666"/>
              </a:solidFill>
              <a:effectLst/>
              <a:latin typeface="Gill Sans" charset="0"/>
              <a:ea typeface="ヒラギノ角ゴ ProN W3" charset="0"/>
              <a:cs typeface="ヒラギノ角ゴ ProN W3" charset="0"/>
              <a:sym typeface="Gill Sans" charset="0"/>
            </a:endParaRPr>
          </a:p>
        </p:txBody>
      </p:sp>
      <p:sp>
        <p:nvSpPr>
          <p:cNvPr id="14" name="TextBox 28">
            <a:extLst>
              <a:ext uri="{FF2B5EF4-FFF2-40B4-BE49-F238E27FC236}">
                <a16:creationId xmlns:a16="http://schemas.microsoft.com/office/drawing/2014/main" xmlns="" id="{19355EB1-DDBD-1F41-B8CF-780A158708A9}"/>
              </a:ext>
            </a:extLst>
          </p:cNvPr>
          <p:cNvSpPr txBox="1">
            <a:spLocks noChangeArrowheads="1"/>
          </p:cNvSpPr>
          <p:nvPr/>
        </p:nvSpPr>
        <p:spPr bwMode="auto">
          <a:xfrm>
            <a:off x="477371" y="4732768"/>
            <a:ext cx="16562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200" dirty="0">
                <a:solidFill>
                  <a:srgbClr val="7030A0"/>
                </a:solidFill>
                <a:latin typeface="Avenir Book" charset="0"/>
                <a:ea typeface="Avenir Book" charset="0"/>
                <a:cs typeface="Avenir Book" charset="0"/>
              </a:rPr>
              <a:t>Chem Dept/Course 5</a:t>
            </a:r>
          </a:p>
        </p:txBody>
      </p:sp>
      <p:sp>
        <p:nvSpPr>
          <p:cNvPr id="15" name="TextBox 6">
            <a:extLst>
              <a:ext uri="{FF2B5EF4-FFF2-40B4-BE49-F238E27FC236}">
                <a16:creationId xmlns:a16="http://schemas.microsoft.com/office/drawing/2014/main" xmlns="" id="{D572D7B0-F0EE-3841-8CB4-91D2715E7E63}"/>
              </a:ext>
            </a:extLst>
          </p:cNvPr>
          <p:cNvSpPr txBox="1">
            <a:spLocks noChangeArrowheads="1"/>
          </p:cNvSpPr>
          <p:nvPr/>
        </p:nvSpPr>
        <p:spPr bwMode="auto">
          <a:xfrm>
            <a:off x="4656015" y="4138443"/>
            <a:ext cx="4218975" cy="1200329"/>
          </a:xfrm>
          <a:prstGeom prst="rect">
            <a:avLst/>
          </a:prstGeom>
          <a:solidFill>
            <a:schemeClr val="bg2">
              <a:lumMod val="20000"/>
              <a:lumOff val="80000"/>
            </a:schemeClr>
          </a:solidFill>
          <a:ln>
            <a:solidFill>
              <a:schemeClr val="bg2">
                <a:lumMod val="75000"/>
              </a:schemeClr>
            </a:solidFill>
          </a:ln>
        </p:spPr>
        <p:txBody>
          <a:bodyPr wrap="square">
            <a:spAutoFit/>
          </a:bodyPr>
          <a:lstStyle>
            <a:lvl1pPr>
              <a:defRPr sz="4300">
                <a:solidFill>
                  <a:srgbClr val="000000"/>
                </a:solidFill>
                <a:latin typeface="Gill Sans" charset="0"/>
                <a:ea typeface="ヒラギノ角ゴ ProN W3" charset="-128"/>
                <a:sym typeface="Gill Sans" charset="0"/>
              </a:defRPr>
            </a:lvl1pPr>
            <a:lvl2pPr marL="742950" indent="-285750">
              <a:defRPr sz="4300">
                <a:solidFill>
                  <a:srgbClr val="000000"/>
                </a:solidFill>
                <a:latin typeface="Gill Sans" charset="0"/>
                <a:ea typeface="ヒラギノ角ゴ ProN W3" charset="-128"/>
                <a:sym typeface="Gill Sans" charset="0"/>
              </a:defRPr>
            </a:lvl2pPr>
            <a:lvl3pPr marL="1143000" indent="-228600">
              <a:defRPr sz="4300">
                <a:solidFill>
                  <a:srgbClr val="000000"/>
                </a:solidFill>
                <a:latin typeface="Gill Sans" charset="0"/>
                <a:ea typeface="ヒラギノ角ゴ ProN W3" charset="-128"/>
                <a:sym typeface="Gill Sans" charset="0"/>
              </a:defRPr>
            </a:lvl3pPr>
            <a:lvl4pPr marL="1600200" indent="-228600">
              <a:defRPr sz="4300">
                <a:solidFill>
                  <a:srgbClr val="000000"/>
                </a:solidFill>
                <a:latin typeface="Gill Sans" charset="0"/>
                <a:ea typeface="ヒラギノ角ゴ ProN W3" charset="-128"/>
                <a:sym typeface="Gill Sans" charset="0"/>
              </a:defRPr>
            </a:lvl4pPr>
            <a:lvl5pPr marL="2057400" indent="-228600">
              <a:defRPr sz="43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300">
                <a:solidFill>
                  <a:srgbClr val="000000"/>
                </a:solidFill>
                <a:latin typeface="Gill Sans" charset="0"/>
                <a:ea typeface="ヒラギノ角ゴ ProN W3" charset="-128"/>
                <a:sym typeface="Gill Sans" charset="0"/>
              </a:defRPr>
            </a:lvl9pPr>
          </a:lstStyle>
          <a:p>
            <a:pPr algn="ctr"/>
            <a:r>
              <a:rPr lang="en-US" altLang="en-US" sz="1800" dirty="0">
                <a:solidFill>
                  <a:schemeClr val="tx1"/>
                </a:solidFill>
                <a:latin typeface="Avenir Book" charset="0"/>
                <a:ea typeface="Avenir Book" charset="0"/>
                <a:cs typeface="Avenir Book" charset="0"/>
              </a:rPr>
              <a:t>Investigates how sugars regulate biology, including cell-virus interactions and protein stability, among functions – quantitative, comparative</a:t>
            </a:r>
          </a:p>
        </p:txBody>
      </p:sp>
    </p:spTree>
    <p:extLst>
      <p:ext uri="{BB962C8B-B14F-4D97-AF65-F5344CB8AC3E}">
        <p14:creationId xmlns:p14="http://schemas.microsoft.com/office/powerpoint/2010/main" val="1390496969"/>
      </p:ext>
    </p:extLst>
  </p:cSld>
  <p:clrMapOvr>
    <a:masterClrMapping/>
  </p:clrMapOvr>
  <p:transition xmlns:p14="http://schemas.microsoft.com/office/powerpoint/2010/main"/>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Pixel - No Graphics">
  <a:themeElements>
    <a:clrScheme name="">
      <a:dk1>
        <a:srgbClr val="000000"/>
      </a:dk1>
      <a:lt1>
        <a:srgbClr val="FFFFFF"/>
      </a:lt1>
      <a:dk2>
        <a:srgbClr val="000000"/>
      </a:dk2>
      <a:lt2>
        <a:srgbClr val="808080"/>
      </a:lt2>
      <a:accent1>
        <a:srgbClr val="9999FF"/>
      </a:accent1>
      <a:accent2>
        <a:srgbClr val="333399"/>
      </a:accent2>
      <a:accent3>
        <a:srgbClr val="FFFFFF"/>
      </a:accent3>
      <a:accent4>
        <a:srgbClr val="000000"/>
      </a:accent4>
      <a:accent5>
        <a:srgbClr val="CACAFF"/>
      </a:accent5>
      <a:accent6>
        <a:srgbClr val="2D2D8A"/>
      </a:accent6>
      <a:hlink>
        <a:srgbClr val="009999"/>
      </a:hlink>
      <a:folHlink>
        <a:srgbClr val="99CC00"/>
      </a:folHlink>
    </a:clrScheme>
    <a:fontScheme name="7_Pixel - No Graphic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7_Pixel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53212</TotalTime>
  <Words>4177</Words>
  <Application>Microsoft Macintosh PowerPoint</Application>
  <PresentationFormat>On-screen Show (4:3)</PresentationFormat>
  <Paragraphs>489</Paragraphs>
  <Slides>42</Slides>
  <Notes>42</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Office Theme</vt:lpstr>
      <vt:lpstr>7_Pixel - No Graphics</vt:lpstr>
      <vt:lpstr>Welcome to Module 3  Studying Protein-Ligand Interactions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Pursley</dc:creator>
  <cp:lastModifiedBy>Noreen Lyell</cp:lastModifiedBy>
  <cp:revision>608</cp:revision>
  <cp:lastPrinted>2017-01-31T17:42:25Z</cp:lastPrinted>
  <dcterms:created xsi:type="dcterms:W3CDTF">2016-08-08T19:48:11Z</dcterms:created>
  <dcterms:modified xsi:type="dcterms:W3CDTF">2019-11-18T15:00:11Z</dcterms:modified>
</cp:coreProperties>
</file>