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embeddings/Microsoft_Equation22.bin" ContentType="application/vnd.openxmlformats-officedocument.oleObject"/>
  <Override PartName="/docProps/app.xml" ContentType="application/vnd.openxmlformats-officedocument.extended-properties+xml"/>
  <Override PartName="/ppt/slides/slide30.xml" ContentType="application/vnd.openxmlformats-officedocument.presentationml.slide+xml"/>
  <Override PartName="/ppt/embeddings/Microsoft_Equation29.bin" ContentType="application/vnd.openxmlformats-officedocument.oleObject"/>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embeddings/Microsoft_Equation8.bin" ContentType="application/vnd.openxmlformats-officedocument.oleObject"/>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embeddings/Microsoft_Equation20.bin" ContentType="application/vnd.openxmlformats-officedocument.oleObject"/>
  <Override PartName="/ppt/embeddings/Microsoft_Equation12.bin" ContentType="application/vnd.openxmlformats-officedocument.oleObject"/>
  <Override PartName="/ppt/embeddings/Microsoft_Equation19.bin" ContentType="application/vnd.openxmlformats-officedocument.oleObject"/>
  <Override PartName="/ppt/embeddings/Microsoft_Equation11.bin" ContentType="application/vnd.openxmlformats-officedocument.oleObject"/>
  <Override PartName="/ppt/notesSlides/notesSlide4.xml" ContentType="application/vnd.openxmlformats-officedocument.presentationml.notesSlide+xml"/>
  <Override PartName="/ppt/embeddings/Microsoft_Equation4.bin" ContentType="application/vnd.openxmlformats-officedocument.oleObject"/>
  <Override PartName="/ppt/slides/slide13.xml" ContentType="application/vnd.openxmlformats-officedocument.presentationml.slide+xml"/>
  <Override PartName="/ppt/embeddings/Microsoft_Equation23.bin" ContentType="application/vnd.openxmlformats-officedocument.oleObject"/>
  <Override PartName="/ppt/embeddings/Microsoft_Equation5.bin" ContentType="application/vnd.openxmlformats-officedocument.oleObject"/>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embeddings/Microsoft_Equation24.bin" ContentType="application/vnd.openxmlformats-officedocument.oleObject"/>
  <Override PartName="/ppt/embeddings/Microsoft_Equation30.bin" ContentType="application/vnd.openxmlformats-officedocument.oleObject"/>
  <Override PartName="/ppt/slides/slide31.xml" ContentType="application/vnd.openxmlformats-officedocument.presentationml.slide+xml"/>
  <Default Extension="bin" ContentType="application/vnd.openxmlformats-officedocument.presentationml.printerSettings"/>
  <Override PartName="/ppt/embeddings/Microsoft_Equation3.bin" ContentType="application/vnd.openxmlformats-officedocument.oleObject"/>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embeddings/Microsoft_Equation15.bin" ContentType="application/vnd.openxmlformats-officedocument.oleObject"/>
  <Override PartName="/ppt/slides/slide2.xml" ContentType="application/vnd.openxmlformats-officedocument.presentationml.slide+xml"/>
  <Override PartName="/ppt/embeddings/Microsoft_Equation28.bin" ContentType="application/vnd.openxmlformats-officedocument.oleObject"/>
  <Override PartName="/ppt/slides/slide35.xml" ContentType="application/vnd.openxmlformats-officedocument.presentationml.slide+xml"/>
  <Override PartName="/ppt/embeddings/Microsoft_Equation34.bin" ContentType="application/vnd.openxmlformats-officedocument.oleObject"/>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embeddings/Microsoft_Equation25.bin" ContentType="application/vnd.openxmlformats-officedocument.oleObject"/>
  <Override PartName="/ppt/embeddings/Microsoft_Equation16.bin" ContentType="application/vnd.openxmlformats-officedocument.oleObject"/>
  <Override PartName="/ppt/notesSlides/notesSlide3.xml" ContentType="application/vnd.openxmlformats-officedocument.presentationml.notesSlide+xml"/>
  <Default Extension="xml" ContentType="application/xml"/>
  <Default Extension="xlsx" ContentType="application/vnd.openxmlformats-officedocument.spreadsheetml.sheet"/>
  <Override PartName="/ppt/slides/slide26.xml" ContentType="application/vnd.openxmlformats-officedocument.presentationml.slide+xml"/>
  <Override PartName="/ppt/slideMasters/slideMaster1.xml" ContentType="application/vnd.openxmlformats-officedocument.presentationml.slideMaster+xml"/>
  <Override PartName="/ppt/embeddings/Microsoft_Equation14.bin" ContentType="application/vnd.openxmlformats-officedocument.oleObject"/>
  <Override PartName="/ppt/embeddings/Microsoft_Equation33.bin" ContentType="application/vnd.openxmlformats-officedocument.oleObject"/>
  <Override PartName="/ppt/slides/slide25.xml" ContentType="application/vnd.openxmlformats-officedocument.presentationml.slide+xml"/>
  <Override PartName="/ppt/embeddings/Microsoft_Equation2.bin" ContentType="application/vnd.openxmlformats-officedocument.oleObject"/>
  <Override PartName="/ppt/embeddings/Microsoft_Equation26.bin" ContentType="application/vnd.openxmlformats-officedocument.oleObject"/>
  <Override PartName="/ppt/slides/slide14.xml" ContentType="application/vnd.openxmlformats-officedocument.presentationml.slide+xml"/>
  <Override PartName="/ppt/embeddings/Microsoft_Equation10.bin" ContentType="application/vnd.openxmlformats-officedocument.oleObject"/>
  <Override PartName="/ppt/slides/slide34.xml" ContentType="application/vnd.openxmlformats-officedocument.presentationml.slide+xml"/>
  <Override PartName="/ppt/embeddings/Microsoft_Equation7.bin" ContentType="application/vnd.openxmlformats-officedocument.oleObject"/>
  <Override PartName="/ppt/slideLayouts/slideLayout1.xml" ContentType="application/vnd.openxmlformats-officedocument.presentationml.slideLayout+xml"/>
  <Override PartName="/ppt/embeddings/Microsoft_Equation13.bin" ContentType="application/vnd.openxmlformats-officedocument.oleObject"/>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embeddings/Microsoft_Equation31.bin" ContentType="application/vnd.openxmlformats-officedocument.oleObject"/>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embeddings/Microsoft_Equation27.bin" ContentType="application/vnd.openxmlformats-officedocument.oleObject"/>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embeddings/Microsoft_Equation6.bin" ContentType="application/vnd.openxmlformats-officedocument.oleObject"/>
  <Override PartName="/ppt/embeddings/Microsoft_Equation32.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embeddings/Microsoft_Equation17.bin" ContentType="application/vnd.openxmlformats-officedocument.oleObject"/>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embeddings/Microsoft_Equation21.bin" ContentType="application/vnd.openxmlformats-officedocument.oleObject"/>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5" r:id="rId1"/>
  </p:sldMasterIdLst>
  <p:notesMasterIdLst>
    <p:notesMasterId r:id="rId38"/>
  </p:notesMasterIdLst>
  <p:sldIdLst>
    <p:sldId id="256" r:id="rId2"/>
    <p:sldId id="275" r:id="rId3"/>
    <p:sldId id="261" r:id="rId4"/>
    <p:sldId id="285" r:id="rId5"/>
    <p:sldId id="265" r:id="rId6"/>
    <p:sldId id="258" r:id="rId7"/>
    <p:sldId id="264" r:id="rId8"/>
    <p:sldId id="262" r:id="rId9"/>
    <p:sldId id="263" r:id="rId10"/>
    <p:sldId id="257" r:id="rId11"/>
    <p:sldId id="276" r:id="rId12"/>
    <p:sldId id="287" r:id="rId13"/>
    <p:sldId id="288" r:id="rId14"/>
    <p:sldId id="289" r:id="rId15"/>
    <p:sldId id="290" r:id="rId16"/>
    <p:sldId id="291" r:id="rId17"/>
    <p:sldId id="267" r:id="rId18"/>
    <p:sldId id="259" r:id="rId19"/>
    <p:sldId id="260" r:id="rId20"/>
    <p:sldId id="292" r:id="rId21"/>
    <p:sldId id="293" r:id="rId22"/>
    <p:sldId id="270" r:id="rId23"/>
    <p:sldId id="279" r:id="rId24"/>
    <p:sldId id="281" r:id="rId25"/>
    <p:sldId id="282" r:id="rId26"/>
    <p:sldId id="274" r:id="rId27"/>
    <p:sldId id="280" r:id="rId28"/>
    <p:sldId id="283" r:id="rId29"/>
    <p:sldId id="284" r:id="rId30"/>
    <p:sldId id="278" r:id="rId31"/>
    <p:sldId id="286" r:id="rId32"/>
    <p:sldId id="277" r:id="rId33"/>
    <p:sldId id="272" r:id="rId34"/>
    <p:sldId id="266" r:id="rId35"/>
    <p:sldId id="271" r:id="rId36"/>
    <p:sldId id="27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2" autoAdjust="0"/>
    <p:restoredTop sz="94591" autoAdjust="0"/>
  </p:normalViewPr>
  <p:slideViewPr>
    <p:cSldViewPr snapToGrid="0" snapToObjects="1" showGuides="1">
      <p:cViewPr>
        <p:scale>
          <a:sx n="95" d="100"/>
          <a:sy n="95" d="100"/>
        </p:scale>
        <p:origin x="-1272" y="-536"/>
      </p:cViewPr>
      <p:guideLst>
        <p:guide orient="horz" pos="2160"/>
        <p:guide pos="2880"/>
      </p:guideLst>
    </p:cSldViewPr>
  </p:slideViewPr>
  <p:outlineViewPr>
    <p:cViewPr>
      <p:scale>
        <a:sx n="33" d="100"/>
        <a:sy n="33" d="100"/>
      </p:scale>
      <p:origin x="0" y="511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1</c:v>
                </c:pt>
              </c:strCache>
            </c:strRef>
          </c:tx>
          <c:cat>
            <c:numRef>
              <c:f>Sheet1!$A$2</c:f>
              <c:numCache>
                <c:formatCode>General</c:formatCode>
                <c:ptCount val="1"/>
              </c:numCache>
            </c:numRef>
          </c:cat>
          <c:val>
            <c:numRef>
              <c:f>Sheet1!$B$2</c:f>
              <c:numCache>
                <c:formatCode>General</c:formatCode>
                <c:ptCount val="1"/>
                <c:pt idx="0">
                  <c:v>0.0</c:v>
                </c:pt>
              </c:numCache>
            </c:numRef>
          </c:val>
        </c:ser>
        <c:ser>
          <c:idx val="1"/>
          <c:order val="1"/>
          <c:tx>
            <c:strRef>
              <c:f>Sheet1!$C$1</c:f>
              <c:strCache>
                <c:ptCount val="1"/>
                <c:pt idx="0">
                  <c:v>2</c:v>
                </c:pt>
              </c:strCache>
            </c:strRef>
          </c:tx>
          <c:cat>
            <c:numRef>
              <c:f>Sheet1!$A$2</c:f>
              <c:numCache>
                <c:formatCode>General</c:formatCode>
                <c:ptCount val="1"/>
              </c:numCache>
            </c:numRef>
          </c:cat>
          <c:val>
            <c:numRef>
              <c:f>Sheet1!$C$2</c:f>
              <c:numCache>
                <c:formatCode>General</c:formatCode>
                <c:ptCount val="1"/>
                <c:pt idx="0">
                  <c:v>1.0</c:v>
                </c:pt>
              </c:numCache>
            </c:numRef>
          </c:val>
        </c:ser>
        <c:ser>
          <c:idx val="2"/>
          <c:order val="2"/>
          <c:tx>
            <c:strRef>
              <c:f>Sheet1!$D$1</c:f>
              <c:strCache>
                <c:ptCount val="1"/>
                <c:pt idx="0">
                  <c:v>3</c:v>
                </c:pt>
              </c:strCache>
            </c:strRef>
          </c:tx>
          <c:cat>
            <c:numRef>
              <c:f>Sheet1!$A$2</c:f>
              <c:numCache>
                <c:formatCode>General</c:formatCode>
                <c:ptCount val="1"/>
              </c:numCache>
            </c:numRef>
          </c:cat>
          <c:val>
            <c:numRef>
              <c:f>Sheet1!$D$2</c:f>
              <c:numCache>
                <c:formatCode>General</c:formatCode>
                <c:ptCount val="1"/>
                <c:pt idx="0">
                  <c:v>1.0</c:v>
                </c:pt>
              </c:numCache>
            </c:numRef>
          </c:val>
        </c:ser>
        <c:ser>
          <c:idx val="3"/>
          <c:order val="3"/>
          <c:tx>
            <c:strRef>
              <c:f>Sheet1!$E$1</c:f>
              <c:strCache>
                <c:ptCount val="1"/>
                <c:pt idx="0">
                  <c:v>4</c:v>
                </c:pt>
              </c:strCache>
            </c:strRef>
          </c:tx>
          <c:cat>
            <c:numRef>
              <c:f>Sheet1!$A$2</c:f>
              <c:numCache>
                <c:formatCode>General</c:formatCode>
                <c:ptCount val="1"/>
              </c:numCache>
            </c:numRef>
          </c:cat>
          <c:val>
            <c:numRef>
              <c:f>Sheet1!$E$2</c:f>
              <c:numCache>
                <c:formatCode>General</c:formatCode>
                <c:ptCount val="1"/>
                <c:pt idx="0">
                  <c:v>2.0</c:v>
                </c:pt>
              </c:numCache>
            </c:numRef>
          </c:val>
        </c:ser>
        <c:ser>
          <c:idx val="4"/>
          <c:order val="4"/>
          <c:tx>
            <c:strRef>
              <c:f>Sheet1!$F$1</c:f>
              <c:strCache>
                <c:ptCount val="1"/>
                <c:pt idx="0">
                  <c:v>5</c:v>
                </c:pt>
              </c:strCache>
            </c:strRef>
          </c:tx>
          <c:cat>
            <c:numRef>
              <c:f>Sheet1!$A$2</c:f>
              <c:numCache>
                <c:formatCode>General</c:formatCode>
                <c:ptCount val="1"/>
              </c:numCache>
            </c:numRef>
          </c:cat>
          <c:val>
            <c:numRef>
              <c:f>Sheet1!$F$2</c:f>
              <c:numCache>
                <c:formatCode>General</c:formatCode>
                <c:ptCount val="1"/>
                <c:pt idx="0">
                  <c:v>3.0</c:v>
                </c:pt>
              </c:numCache>
            </c:numRef>
          </c:val>
        </c:ser>
        <c:ser>
          <c:idx val="5"/>
          <c:order val="5"/>
          <c:tx>
            <c:strRef>
              <c:f>Sheet1!$G$1</c:f>
              <c:strCache>
                <c:ptCount val="1"/>
                <c:pt idx="0">
                  <c:v>6</c:v>
                </c:pt>
              </c:strCache>
            </c:strRef>
          </c:tx>
          <c:cat>
            <c:numRef>
              <c:f>Sheet1!$A$2</c:f>
              <c:numCache>
                <c:formatCode>General</c:formatCode>
                <c:ptCount val="1"/>
              </c:numCache>
            </c:numRef>
          </c:cat>
          <c:val>
            <c:numRef>
              <c:f>Sheet1!$G$2</c:f>
              <c:numCache>
                <c:formatCode>General</c:formatCode>
                <c:ptCount val="1"/>
                <c:pt idx="0">
                  <c:v>2.0</c:v>
                </c:pt>
              </c:numCache>
            </c:numRef>
          </c:val>
        </c:ser>
        <c:ser>
          <c:idx val="6"/>
          <c:order val="6"/>
          <c:tx>
            <c:strRef>
              <c:f>Sheet1!$H$1</c:f>
              <c:strCache>
                <c:ptCount val="1"/>
              </c:strCache>
            </c:strRef>
          </c:tx>
          <c:cat>
            <c:numRef>
              <c:f>Sheet1!$A$2</c:f>
              <c:numCache>
                <c:formatCode>General</c:formatCode>
                <c:ptCount val="1"/>
              </c:numCache>
            </c:numRef>
          </c:cat>
          <c:val>
            <c:numRef>
              <c:f>Sheet1!$H$2</c:f>
              <c:numCache>
                <c:formatCode>General</c:formatCode>
                <c:ptCount val="1"/>
                <c:pt idx="0">
                  <c:v>2.0</c:v>
                </c:pt>
              </c:numCache>
            </c:numRef>
          </c:val>
        </c:ser>
        <c:ser>
          <c:idx val="7"/>
          <c:order val="7"/>
          <c:tx>
            <c:strRef>
              <c:f>Sheet1!$I$1</c:f>
              <c:strCache>
                <c:ptCount val="1"/>
              </c:strCache>
            </c:strRef>
          </c:tx>
          <c:cat>
            <c:numRef>
              <c:f>Sheet1!$A$2</c:f>
              <c:numCache>
                <c:formatCode>General</c:formatCode>
                <c:ptCount val="1"/>
              </c:numCache>
            </c:numRef>
          </c:cat>
          <c:val>
            <c:numRef>
              <c:f>Sheet1!$I$2</c:f>
              <c:numCache>
                <c:formatCode>General</c:formatCode>
                <c:ptCount val="1"/>
                <c:pt idx="0">
                  <c:v>1.0</c:v>
                </c:pt>
              </c:numCache>
            </c:numRef>
          </c:val>
        </c:ser>
        <c:ser>
          <c:idx val="8"/>
          <c:order val="8"/>
          <c:tx>
            <c:strRef>
              <c:f>Sheet1!$J$1</c:f>
              <c:strCache>
                <c:ptCount val="1"/>
              </c:strCache>
            </c:strRef>
          </c:tx>
          <c:cat>
            <c:numRef>
              <c:f>Sheet1!$A$2</c:f>
              <c:numCache>
                <c:formatCode>General</c:formatCode>
                <c:ptCount val="1"/>
              </c:numCache>
            </c:numRef>
          </c:cat>
          <c:val>
            <c:numRef>
              <c:f>Sheet1!$J$2</c:f>
              <c:numCache>
                <c:formatCode>General</c:formatCode>
                <c:ptCount val="1"/>
                <c:pt idx="0">
                  <c:v>1.0</c:v>
                </c:pt>
              </c:numCache>
            </c:numRef>
          </c:val>
        </c:ser>
        <c:ser>
          <c:idx val="9"/>
          <c:order val="9"/>
          <c:tx>
            <c:strRef>
              <c:f>Sheet1!$K$1</c:f>
              <c:strCache>
                <c:ptCount val="1"/>
              </c:strCache>
            </c:strRef>
          </c:tx>
          <c:cat>
            <c:numRef>
              <c:f>Sheet1!$A$2</c:f>
              <c:numCache>
                <c:formatCode>General</c:formatCode>
                <c:ptCount val="1"/>
              </c:numCache>
            </c:numRef>
          </c:cat>
          <c:val>
            <c:numRef>
              <c:f>Sheet1!$K$2</c:f>
              <c:numCache>
                <c:formatCode>General</c:formatCode>
                <c:ptCount val="1"/>
                <c:pt idx="0">
                  <c:v>0.0</c:v>
                </c:pt>
              </c:numCache>
            </c:numRef>
          </c:val>
        </c:ser>
        <c:ser>
          <c:idx val="10"/>
          <c:order val="10"/>
          <c:tx>
            <c:strRef>
              <c:f>Sheet1!$L$1</c:f>
              <c:strCache>
                <c:ptCount val="1"/>
                <c:pt idx="0">
                  <c:v>Column2</c:v>
                </c:pt>
              </c:strCache>
            </c:strRef>
          </c:tx>
          <c:cat>
            <c:numRef>
              <c:f>Sheet1!$A$2</c:f>
              <c:numCache>
                <c:formatCode>General</c:formatCode>
                <c:ptCount val="1"/>
              </c:numCache>
            </c:numRef>
          </c:cat>
          <c:val>
            <c:numRef>
              <c:f>Sheet1!$L$2</c:f>
              <c:numCache>
                <c:formatCode>General</c:formatCode>
                <c:ptCount val="1"/>
                <c:pt idx="0">
                  <c:v>0.0</c:v>
                </c:pt>
              </c:numCache>
            </c:numRef>
          </c:val>
        </c:ser>
        <c:shape val="box"/>
        <c:axId val="468185656"/>
        <c:axId val="468188648"/>
        <c:axId val="0"/>
      </c:bar3DChart>
      <c:catAx>
        <c:axId val="468185656"/>
        <c:scaling>
          <c:orientation val="minMax"/>
        </c:scaling>
        <c:axPos val="b"/>
        <c:numFmt formatCode="General" sourceLinked="1"/>
        <c:tickLblPos val="nextTo"/>
        <c:crossAx val="468188648"/>
        <c:crosses val="autoZero"/>
        <c:auto val="1"/>
        <c:lblAlgn val="ctr"/>
        <c:lblOffset val="100"/>
      </c:catAx>
      <c:valAx>
        <c:axId val="468188648"/>
        <c:scaling>
          <c:orientation val="minMax"/>
        </c:scaling>
        <c:axPos val="l"/>
        <c:numFmt formatCode="General" sourceLinked="1"/>
        <c:tickLblPos val="nextTo"/>
        <c:crossAx val="468185656"/>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3.pict"/><Relationship Id="rId3" Type="http://schemas.openxmlformats.org/officeDocument/2006/relationships/image" Target="../media/image4.pict"/><Relationship Id="rId1" Type="http://schemas.openxmlformats.org/officeDocument/2006/relationships/image" Target="../media/image2.pict"/></Relationships>
</file>

<file path=ppt/drawings/_rels/vmlDrawing10.vml.rels><?xml version="1.0" encoding="UTF-8" standalone="yes"?>
<Relationships xmlns="http://schemas.openxmlformats.org/package/2006/relationships"><Relationship Id="rId4" Type="http://schemas.openxmlformats.org/officeDocument/2006/relationships/image" Target="../media/image29.pict"/><Relationship Id="rId1" Type="http://schemas.openxmlformats.org/officeDocument/2006/relationships/image" Target="../media/image27.pict"/><Relationship Id="rId2" Type="http://schemas.openxmlformats.org/officeDocument/2006/relationships/image" Target="../media/image36.pict"/><Relationship Id="rId3" Type="http://schemas.openxmlformats.org/officeDocument/2006/relationships/image" Target="../media/image37.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ict"/><Relationship Id="rId1" Type="http://schemas.openxmlformats.org/officeDocument/2006/relationships/image" Target="../media/image5.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ict"/><Relationship Id="rId3" Type="http://schemas.openxmlformats.org/officeDocument/2006/relationships/image" Target="../media/image12.pict"/><Relationship Id="rId1" Type="http://schemas.openxmlformats.org/officeDocument/2006/relationships/image" Target="../media/image10.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pict"/><Relationship Id="rId3" Type="http://schemas.openxmlformats.org/officeDocument/2006/relationships/image" Target="../media/image17.pict"/><Relationship Id="rId1" Type="http://schemas.openxmlformats.org/officeDocument/2006/relationships/image" Target="../media/image15.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pict"/><Relationship Id="rId1" Type="http://schemas.openxmlformats.org/officeDocument/2006/relationships/image" Target="../media/image18.pict"/></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pict"/><Relationship Id="rId3" Type="http://schemas.openxmlformats.org/officeDocument/2006/relationships/image" Target="../media/image22.pict"/><Relationship Id="rId1" Type="http://schemas.openxmlformats.org/officeDocument/2006/relationships/image" Target="../media/image2.pict"/></Relationships>
</file>

<file path=ppt/drawings/_rels/vmlDrawing8.vml.rels><?xml version="1.0" encoding="UTF-8" standalone="yes"?>
<Relationships xmlns="http://schemas.openxmlformats.org/package/2006/relationships"><Relationship Id="rId4" Type="http://schemas.openxmlformats.org/officeDocument/2006/relationships/image" Target="../media/image26.pict"/><Relationship Id="rId1" Type="http://schemas.openxmlformats.org/officeDocument/2006/relationships/image" Target="../media/image23.pict"/><Relationship Id="rId2" Type="http://schemas.openxmlformats.org/officeDocument/2006/relationships/image" Target="../media/image24.pict"/><Relationship Id="rId3" Type="http://schemas.openxmlformats.org/officeDocument/2006/relationships/image" Target="../media/image25.pict"/></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pict"/><Relationship Id="rId3" Type="http://schemas.openxmlformats.org/officeDocument/2006/relationships/image" Target="../media/image29.pict"/><Relationship Id="rId1" Type="http://schemas.openxmlformats.org/officeDocument/2006/relationships/image" Target="../media/image27.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5B646-A30A-0A4C-8BE9-C7084255004C}" type="datetimeFigureOut">
              <a:rPr lang="en-US" smtClean="0"/>
              <a:pPr/>
              <a:t>10/5/10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D0B66-BAEE-C941-9191-5C0AD95FA5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3" Type="http://schemas.openxmlformats.org/officeDocument/2006/relationships/hyperlink" Target="http://en.wikipedia.org/wiki/Normal_distribution" TargetMode="Externa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example, the average height for adult men in the United States is about 70 inches (178 cm), with a standard deviation of around 3 in (8 cm). This means that most men (about 68 percent, assuming 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3"/>
              </a:rPr>
              <a:t>normal distribution) have a height within 3 in (8 cm) of the mean (67–73 in (170–185 cm)), whereas almost all men (about 95%) have a height within 6 in (15 cm) of the mean (64–76 in (163–193 cm)). If the standard deviation were zero, then all men would be exactly 70 in (178 cm) high. If the standard deviation were 20 in (51 cm), then men would have much more variable heights, with a typical range of about 50 to 90 in (127 to 229 cm).</a:t>
            </a:r>
            <a:endParaRPr lang="en-US" dirty="0"/>
          </a:p>
        </p:txBody>
      </p:sp>
      <p:sp>
        <p:nvSpPr>
          <p:cNvPr id="4" name="Slide Number Placeholder 3"/>
          <p:cNvSpPr>
            <a:spLocks noGrp="1"/>
          </p:cNvSpPr>
          <p:nvPr>
            <p:ph type="sldNum" sz="quarter" idx="10"/>
          </p:nvPr>
        </p:nvSpPr>
        <p:spPr/>
        <p:txBody>
          <a:bodyPr/>
          <a:lstStyle/>
          <a:p>
            <a:fld id="{F7AD0B66-BAEE-C941-9191-5C0AD95FA5DB}"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AD0B66-BAEE-C941-9191-5C0AD95FA5DB}"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Remainder of Demo</a:t>
            </a:r>
            <a:r>
              <a:rPr lang="en-US" baseline="0" dirty="0" smtClean="0"/>
              <a:t> Performed in Excel</a:t>
            </a:r>
            <a:endParaRPr lang="en-US" dirty="0"/>
          </a:p>
        </p:txBody>
      </p:sp>
      <p:sp>
        <p:nvSpPr>
          <p:cNvPr id="4" name="Slide Number Placeholder 3"/>
          <p:cNvSpPr>
            <a:spLocks noGrp="1"/>
          </p:cNvSpPr>
          <p:nvPr>
            <p:ph type="sldNum" sz="quarter" idx="10"/>
          </p:nvPr>
        </p:nvSpPr>
        <p:spPr/>
        <p:txBody>
          <a:bodyPr/>
          <a:lstStyle/>
          <a:p>
            <a:fld id="{F7AD0B66-BAEE-C941-9191-5C0AD95FA5DB}"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RAD51</a:t>
            </a:r>
            <a:r>
              <a:rPr lang="en-US" baseline="0" dirty="0" smtClean="0"/>
              <a:t> is being knocked out by adding </a:t>
            </a:r>
            <a:r>
              <a:rPr lang="en-US" baseline="0" dirty="0" err="1" smtClean="0"/>
              <a:t>tet</a:t>
            </a:r>
            <a:r>
              <a:rPr lang="en-US" baseline="0" dirty="0" smtClean="0"/>
              <a:t>. TET KOs RAD51</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AD0B66-BAEE-C941-9191-5C0AD95FA5DB}"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FC584-7337-5D4D-B285-AC9DEF7C88CF}" type="datetimeFigureOut">
              <a:rPr lang="en-US" smtClean="0"/>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FC584-7337-5D4D-B285-AC9DEF7C88CF}" type="datetimeFigureOut">
              <a:rPr lang="en-US" smtClean="0"/>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FC584-7337-5D4D-B285-AC9DEF7C88CF}" type="datetimeFigureOut">
              <a:rPr lang="en-US" smtClean="0"/>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FC584-7337-5D4D-B285-AC9DEF7C88CF}" type="datetimeFigureOut">
              <a:rPr lang="en-US" smtClean="0"/>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cxnSp>
        <p:nvCxnSpPr>
          <p:cNvPr id="7" name="Straight Connector 6"/>
          <p:cNvCxnSpPr/>
          <p:nvPr userDrawn="1"/>
        </p:nvCxnSpPr>
        <p:spPr>
          <a:xfrm>
            <a:off x="457200" y="1016598"/>
            <a:ext cx="822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FC584-7337-5D4D-B285-AC9DEF7C88CF}" type="datetimeFigureOut">
              <a:rPr lang="en-US" smtClean="0"/>
              <a:pPr/>
              <a:t>10/5/10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FC584-7337-5D4D-B285-AC9DEF7C88CF}" type="datetimeFigureOut">
              <a:rPr lang="en-US" smtClean="0"/>
              <a:pPr/>
              <a:t>10/5/10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E1450-7FB1-CA48-8C61-F271771B5B38}" type="slidenum">
              <a:rPr lang="en-US" smtClean="0"/>
              <a:pPr/>
              <a:t>‹#›</a:t>
            </a:fld>
            <a:endParaRPr lang="en-US"/>
          </a:p>
        </p:txBody>
      </p:sp>
      <p:cxnSp>
        <p:nvCxnSpPr>
          <p:cNvPr id="8" name="Straight Connector 7"/>
          <p:cNvCxnSpPr/>
          <p:nvPr userDrawn="1"/>
        </p:nvCxnSpPr>
        <p:spPr>
          <a:xfrm>
            <a:off x="457200" y="1016598"/>
            <a:ext cx="822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FC584-7337-5D4D-B285-AC9DEF7C88CF}" type="datetimeFigureOut">
              <a:rPr lang="en-US" smtClean="0"/>
              <a:pPr/>
              <a:t>10/5/10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E1450-7FB1-CA48-8C61-F271771B5B38}" type="slidenum">
              <a:rPr lang="en-US" smtClean="0"/>
              <a:pPr/>
              <a:t>‹#›</a:t>
            </a:fld>
            <a:endParaRPr lang="en-US"/>
          </a:p>
        </p:txBody>
      </p:sp>
      <p:cxnSp>
        <p:nvCxnSpPr>
          <p:cNvPr id="10" name="Straight Connector 9"/>
          <p:cNvCxnSpPr/>
          <p:nvPr userDrawn="1"/>
        </p:nvCxnSpPr>
        <p:spPr>
          <a:xfrm>
            <a:off x="457200" y="1016598"/>
            <a:ext cx="822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FC584-7337-5D4D-B285-AC9DEF7C88CF}" type="datetimeFigureOut">
              <a:rPr lang="en-US" smtClean="0"/>
              <a:pPr/>
              <a:t>10/5/10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E1450-7FB1-CA48-8C61-F271771B5B38}" type="slidenum">
              <a:rPr lang="en-US" smtClean="0"/>
              <a:pPr/>
              <a:t>‹#›</a:t>
            </a:fld>
            <a:endParaRPr lang="en-US"/>
          </a:p>
        </p:txBody>
      </p:sp>
      <p:cxnSp>
        <p:nvCxnSpPr>
          <p:cNvPr id="6" name="Straight Connector 5"/>
          <p:cNvCxnSpPr/>
          <p:nvPr userDrawn="1"/>
        </p:nvCxnSpPr>
        <p:spPr>
          <a:xfrm>
            <a:off x="457200" y="1016598"/>
            <a:ext cx="822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FC584-7337-5D4D-B285-AC9DEF7C88CF}" type="datetimeFigureOut">
              <a:rPr lang="en-US" smtClean="0"/>
              <a:pPr/>
              <a:t>10/5/10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FC584-7337-5D4D-B285-AC9DEF7C88CF}" type="datetimeFigureOut">
              <a:rPr lang="en-US" smtClean="0"/>
              <a:pPr/>
              <a:t>10/5/10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FC584-7337-5D4D-B285-AC9DEF7C88CF}" type="datetimeFigureOut">
              <a:rPr lang="en-US" smtClean="0"/>
              <a:pPr/>
              <a:t>10/5/10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E1450-7FB1-CA48-8C61-F271771B5B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48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FC584-7337-5D4D-B285-AC9DEF7C88CF}" type="datetimeFigureOut">
              <a:rPr lang="en-US" smtClean="0"/>
              <a:pPr/>
              <a:t>10/5/10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E1450-7FB1-CA48-8C61-F271771B5B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4.png"/><Relationship Id="rId5" Type="http://schemas.openxmlformats.org/officeDocument/2006/relationships/oleObject" Target="../embeddings/Microsoft_Equation8.bin"/><Relationship Id="rId7" Type="http://schemas.openxmlformats.org/officeDocument/2006/relationships/oleObject" Target="../embeddings/Microsoft_Equation10.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image" Target="../media/image13.pdf"/><Relationship Id="rId6" Type="http://schemas.openxmlformats.org/officeDocument/2006/relationships/oleObject" Target="../embeddings/Microsoft_Equation9.bin"/></Relationships>
</file>

<file path=ppt/slides/_rels/slide13.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image" Target="../media/image13.pdf"/><Relationship Id="rId5" Type="http://schemas.openxmlformats.org/officeDocument/2006/relationships/oleObject" Target="../embeddings/Microsoft_Equation11.bin"/></Relationships>
</file>

<file path=ppt/slides/_rels/slide14.xml.rels><?xml version="1.0" encoding="UTF-8" standalone="yes"?>
<Relationships xmlns="http://schemas.openxmlformats.org/package/2006/relationships"><Relationship Id="rId4" Type="http://schemas.openxmlformats.org/officeDocument/2006/relationships/oleObject" Target="../embeddings/Microsoft_Equation13.bin"/><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oleObject" Target="../embeddings/Microsoft_Equation12.bin"/><Relationship Id="rId5" Type="http://schemas.openxmlformats.org/officeDocument/2006/relationships/oleObject" Target="../embeddings/Microsoft_Equation14.bin"/></Relationships>
</file>

<file path=ppt/slides/_rels/slide15.xml.rels><?xml version="1.0" encoding="UTF-8" standalone="yes"?>
<Relationships xmlns="http://schemas.openxmlformats.org/package/2006/relationships"><Relationship Id="rId4" Type="http://schemas.openxmlformats.org/officeDocument/2006/relationships/oleObject" Target="../embeddings/Microsoft_Equation16.bin"/><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oleObject" Target="../embeddings/Microsoft_Equation15.bin"/></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oleObject" Target="../embeddings/Microsoft_Equation18.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17.bin"/><Relationship Id="rId5" Type="http://schemas.openxmlformats.org/officeDocument/2006/relationships/oleObject" Target="../embeddings/Microsoft_Equation19.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Equation25.bin"/><Relationship Id="rId4" Type="http://schemas.openxmlformats.org/officeDocument/2006/relationships/oleObject" Target="../embeddings/Microsoft_Equation21.bin"/><Relationship Id="rId10" Type="http://schemas.openxmlformats.org/officeDocument/2006/relationships/oleObject" Target="../embeddings/Microsoft_Equation27.bin"/><Relationship Id="rId5" Type="http://schemas.openxmlformats.org/officeDocument/2006/relationships/oleObject" Target="../embeddings/Microsoft_Equation22.bin"/><Relationship Id="rId7" Type="http://schemas.openxmlformats.org/officeDocument/2006/relationships/oleObject" Target="../embeddings/Microsoft_Equation24.bin"/><Relationship Id="rId1" Type="http://schemas.openxmlformats.org/officeDocument/2006/relationships/vmlDrawing" Target="../drawings/vmlDrawing8.vml"/><Relationship Id="rId2" Type="http://schemas.openxmlformats.org/officeDocument/2006/relationships/slideLayout" Target="../slideLayouts/slideLayout2.xml"/><Relationship Id="rId9" Type="http://schemas.openxmlformats.org/officeDocument/2006/relationships/oleObject" Target="../embeddings/Microsoft_Equation26.bin"/><Relationship Id="rId3" Type="http://schemas.openxmlformats.org/officeDocument/2006/relationships/oleObject" Target="../embeddings/Microsoft_Equation20.bin"/><Relationship Id="rId6" Type="http://schemas.openxmlformats.org/officeDocument/2006/relationships/oleObject" Target="../embeddings/Microsoft_Equation2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oleObject" Target="../embeddings/Microsoft_Equation30.bin"/><Relationship Id="rId4" Type="http://schemas.openxmlformats.org/officeDocument/2006/relationships/oleObject" Target="../embeddings/Microsoft_Equation2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2.xml"/><Relationship Id="rId5" Type="http://schemas.openxmlformats.org/officeDocument/2006/relationships/oleObject" Target="../embeddings/Microsoft_Equation2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6" Type="http://schemas.openxmlformats.org/officeDocument/2006/relationships/oleObject" Target="../embeddings/Microsoft_Equation34.bin"/><Relationship Id="rId4" Type="http://schemas.openxmlformats.org/officeDocument/2006/relationships/oleObject" Target="../embeddings/Microsoft_Equation32.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Microsoft_Equation31.bin"/><Relationship Id="rId5" Type="http://schemas.openxmlformats.org/officeDocument/2006/relationships/oleObject" Target="../embeddings/Microsoft_Equation33.bin"/></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7" Type="http://schemas.openxmlformats.org/officeDocument/2006/relationships/oleObject" Target="../embeddings/Microsoft_Equation5.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 Id="rId6" Type="http://schemas.openxmlformats.org/officeDocument/2006/relationships/oleObject" Target="../embeddings/Microsoft_Equation4.bin"/></Relationships>
</file>

<file path=ppt/slides/_rels/slide7.xml.rels><?xml version="1.0" encoding="UTF-8" standalone="yes"?>
<Relationships xmlns="http://schemas.openxmlformats.org/package/2006/relationships"><Relationship Id="rId4" Type="http://schemas.openxmlformats.org/officeDocument/2006/relationships/oleObject" Target="../embeddings/Microsoft_Equation6.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7.png"/><Relationship Id="rId5" Type="http://schemas.openxmlformats.org/officeDocument/2006/relationships/oleObject" Target="../embeddings/Microsoft_Equation7.bin"/></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Statistics: Examples and Exercises</a:t>
            </a:r>
            <a:endParaRPr lang="en-US" dirty="0"/>
          </a:p>
        </p:txBody>
      </p:sp>
      <p:sp>
        <p:nvSpPr>
          <p:cNvPr id="3" name="Subtitle 2"/>
          <p:cNvSpPr>
            <a:spLocks noGrp="1"/>
          </p:cNvSpPr>
          <p:nvPr>
            <p:ph type="subTitle" idx="1"/>
          </p:nvPr>
        </p:nvSpPr>
        <p:spPr/>
        <p:txBody>
          <a:bodyPr>
            <a:normAutofit/>
          </a:bodyPr>
          <a:lstStyle/>
          <a:p>
            <a:r>
              <a:rPr lang="en-US" dirty="0" smtClean="0"/>
              <a:t>20.109 Fall 2010</a:t>
            </a:r>
          </a:p>
          <a:p>
            <a:r>
              <a:rPr lang="en-US" dirty="0" smtClean="0"/>
              <a:t>Module 1 Day 7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a:t>
            </a:r>
            <a:endParaRPr lang="en-US" dirty="0"/>
          </a:p>
        </p:txBody>
      </p:sp>
      <p:sp>
        <p:nvSpPr>
          <p:cNvPr id="3" name="Content Placeholder 2"/>
          <p:cNvSpPr>
            <a:spLocks noGrp="1"/>
          </p:cNvSpPr>
          <p:nvPr>
            <p:ph idx="1"/>
          </p:nvPr>
        </p:nvSpPr>
        <p:spPr/>
        <p:txBody>
          <a:bodyPr/>
          <a:lstStyle/>
          <a:p>
            <a:r>
              <a:rPr lang="en-US" dirty="0" smtClean="0"/>
              <a:t>68% of values are within 1 standard deviation</a:t>
            </a:r>
          </a:p>
          <a:p>
            <a:r>
              <a:rPr lang="en-US" dirty="0" smtClean="0"/>
              <a:t>95% of values are within 2 standard deviations of the mean</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rcRect l="1151" t="3747" r="3276" b="6104"/>
          <a:stretch>
            <a:fillRect/>
          </a:stretch>
        </p:blipFill>
        <p:spPr>
          <a:xfrm>
            <a:off x="2887437" y="2963568"/>
            <a:ext cx="6017753" cy="36474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Significance</a:t>
            </a:r>
            <a:endParaRPr lang="en-US" dirty="0"/>
          </a:p>
        </p:txBody>
      </p:sp>
      <p:sp>
        <p:nvSpPr>
          <p:cNvPr id="3" name="Content Placeholder 2"/>
          <p:cNvSpPr>
            <a:spLocks noGrp="1"/>
          </p:cNvSpPr>
          <p:nvPr>
            <p:ph idx="1"/>
          </p:nvPr>
        </p:nvSpPr>
        <p:spPr>
          <a:xfrm>
            <a:off x="457200" y="5534524"/>
            <a:ext cx="8229600" cy="658479"/>
          </a:xfrm>
        </p:spPr>
        <p:txBody>
          <a:bodyPr>
            <a:normAutofit fontScale="85000" lnSpcReduction="10000"/>
          </a:bodyPr>
          <a:lstStyle/>
          <a:p>
            <a:r>
              <a:rPr lang="en-US" dirty="0" smtClean="0"/>
              <a:t>How do we know that two data sets are truly different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86"/>
            <a:ext cx="8499642" cy="1143000"/>
          </a:xfrm>
        </p:spPr>
        <p:txBody>
          <a:bodyPr>
            <a:normAutofit fontScale="90000"/>
          </a:bodyPr>
          <a:lstStyle/>
          <a:p>
            <a:r>
              <a:rPr lang="en-US" dirty="0" smtClean="0"/>
              <a:t>Recap: Probability </a:t>
            </a:r>
            <a:r>
              <a:rPr lang="en-US" dirty="0" smtClean="0"/>
              <a:t>density function </a:t>
            </a:r>
            <a:r>
              <a:rPr lang="en-US" dirty="0" err="1" smtClean="0"/>
              <a:t>p(x</a:t>
            </a:r>
            <a:r>
              <a:rPr lang="en-US" dirty="0" smtClean="0"/>
              <a:t>)</a:t>
            </a:r>
            <a:endParaRPr lang="en-US" dirty="0"/>
          </a:p>
        </p:txBody>
      </p:sp>
      <p:grpSp>
        <p:nvGrpSpPr>
          <p:cNvPr id="3" name="Group 20"/>
          <p:cNvGrpSpPr/>
          <p:nvPr/>
        </p:nvGrpSpPr>
        <p:grpSpPr>
          <a:xfrm>
            <a:off x="990600" y="893777"/>
            <a:ext cx="5334000" cy="5077177"/>
            <a:chOff x="990600" y="893777"/>
            <a:chExt cx="5334000" cy="5077177"/>
          </a:xfrm>
        </p:grpSpPr>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90600" y="893777"/>
              <a:ext cx="5334000" cy="5077177"/>
            </a:xfrm>
            <a:prstGeom prst="rect">
              <a:avLst/>
            </a:prstGeom>
          </p:spPr>
        </p:pic>
        <p:sp>
          <p:nvSpPr>
            <p:cNvPr id="9" name="Rectangle 8"/>
            <p:cNvSpPr/>
            <p:nvPr/>
          </p:nvSpPr>
          <p:spPr>
            <a:xfrm>
              <a:off x="1572798" y="1752600"/>
              <a:ext cx="408402" cy="365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25198" y="5334000"/>
              <a:ext cx="4066002" cy="6369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grpSp>
      <p:sp>
        <p:nvSpPr>
          <p:cNvPr id="8" name="TextBox 7"/>
          <p:cNvSpPr txBox="1"/>
          <p:nvPr/>
        </p:nvSpPr>
        <p:spPr>
          <a:xfrm>
            <a:off x="3657600" y="5334000"/>
            <a:ext cx="300082" cy="369332"/>
          </a:xfrm>
          <a:prstGeom prst="rect">
            <a:avLst/>
          </a:prstGeom>
          <a:noFill/>
        </p:spPr>
        <p:txBody>
          <a:bodyPr wrap="none" rtlCol="0">
            <a:spAutoFit/>
          </a:bodyPr>
          <a:lstStyle/>
          <a:p>
            <a:r>
              <a:rPr lang="en-US" dirty="0" err="1" smtClean="0"/>
              <a:t>x</a:t>
            </a:r>
            <a:endParaRPr lang="en-US" dirty="0"/>
          </a:p>
        </p:txBody>
      </p:sp>
      <p:sp>
        <p:nvSpPr>
          <p:cNvPr id="7" name="TextBox 6"/>
          <p:cNvSpPr txBox="1"/>
          <p:nvPr/>
        </p:nvSpPr>
        <p:spPr>
          <a:xfrm>
            <a:off x="1475202" y="3429000"/>
            <a:ext cx="582198" cy="369332"/>
          </a:xfrm>
          <a:prstGeom prst="rect">
            <a:avLst/>
          </a:prstGeom>
          <a:noFill/>
        </p:spPr>
        <p:txBody>
          <a:bodyPr wrap="none" rtlCol="0">
            <a:spAutoFit/>
          </a:bodyPr>
          <a:lstStyle/>
          <a:p>
            <a:r>
              <a:rPr lang="en-US" dirty="0" err="1" smtClean="0"/>
              <a:t>p(x</a:t>
            </a:r>
            <a:r>
              <a:rPr lang="en-US" dirty="0" smtClean="0"/>
              <a:t>)</a:t>
            </a:r>
            <a:endParaRPr lang="en-US" dirty="0"/>
          </a:p>
        </p:txBody>
      </p:sp>
      <p:sp>
        <p:nvSpPr>
          <p:cNvPr id="12" name="TextBox 11"/>
          <p:cNvSpPr txBox="1"/>
          <p:nvPr/>
        </p:nvSpPr>
        <p:spPr>
          <a:xfrm>
            <a:off x="6553200" y="2057400"/>
            <a:ext cx="1352015" cy="369332"/>
          </a:xfrm>
          <a:prstGeom prst="rect">
            <a:avLst/>
          </a:prstGeom>
          <a:noFill/>
        </p:spPr>
        <p:txBody>
          <a:bodyPr wrap="none" rtlCol="0">
            <a:spAutoFit/>
          </a:bodyPr>
          <a:lstStyle/>
          <a:p>
            <a:r>
              <a:rPr lang="en-US" dirty="0" smtClean="0"/>
              <a:t>Normalized</a:t>
            </a:r>
            <a:endParaRPr lang="en-US" dirty="0"/>
          </a:p>
        </p:txBody>
      </p:sp>
      <p:graphicFrame>
        <p:nvGraphicFramePr>
          <p:cNvPr id="13" name="Object 12"/>
          <p:cNvGraphicFramePr>
            <a:graphicFrameLocks noChangeAspect="1"/>
          </p:cNvGraphicFramePr>
          <p:nvPr/>
        </p:nvGraphicFramePr>
        <p:xfrm>
          <a:off x="6324600" y="2527300"/>
          <a:ext cx="1670797" cy="901700"/>
        </p:xfrm>
        <a:graphic>
          <a:graphicData uri="http://schemas.openxmlformats.org/presentationml/2006/ole">
            <p:oleObj spid="_x0000_s155650" name="Equation" r:id="rId5" imgW="800100" imgH="431800" progId="Equation.3">
              <p:embed/>
            </p:oleObj>
          </a:graphicData>
        </a:graphic>
      </p:graphicFrame>
      <p:sp>
        <p:nvSpPr>
          <p:cNvPr id="20" name="TextBox 19"/>
          <p:cNvSpPr txBox="1"/>
          <p:nvPr/>
        </p:nvSpPr>
        <p:spPr>
          <a:xfrm>
            <a:off x="2590800" y="5987534"/>
            <a:ext cx="2481155" cy="369332"/>
          </a:xfrm>
          <a:prstGeom prst="rect">
            <a:avLst/>
          </a:prstGeom>
          <a:noFill/>
        </p:spPr>
        <p:txBody>
          <a:bodyPr wrap="none" rtlCol="0">
            <a:spAutoFit/>
          </a:bodyPr>
          <a:lstStyle/>
          <a:p>
            <a:r>
              <a:rPr lang="en-US" dirty="0" smtClean="0"/>
              <a:t> </a:t>
            </a:r>
            <a:r>
              <a:rPr lang="en-US" dirty="0" err="1" smtClean="0"/>
              <a:t>x</a:t>
            </a:r>
            <a:r>
              <a:rPr lang="en-US" dirty="0" smtClean="0"/>
              <a:t> is a random number</a:t>
            </a:r>
            <a:endParaRPr lang="en-US" dirty="0"/>
          </a:p>
        </p:txBody>
      </p:sp>
      <p:grpSp>
        <p:nvGrpSpPr>
          <p:cNvPr id="5" name="Group 23"/>
          <p:cNvGrpSpPr/>
          <p:nvPr/>
        </p:nvGrpSpPr>
        <p:grpSpPr>
          <a:xfrm>
            <a:off x="4109502" y="3864579"/>
            <a:ext cx="3926662" cy="2307621"/>
            <a:chOff x="4109502" y="3864579"/>
            <a:chExt cx="3926662" cy="2307621"/>
          </a:xfrm>
        </p:grpSpPr>
        <p:grpSp>
          <p:nvGrpSpPr>
            <p:cNvPr id="6" name="Group 18"/>
            <p:cNvGrpSpPr/>
            <p:nvPr/>
          </p:nvGrpSpPr>
          <p:grpSpPr>
            <a:xfrm>
              <a:off x="4266024" y="3864579"/>
              <a:ext cx="3770140" cy="2307621"/>
              <a:chOff x="4266024" y="3864579"/>
              <a:chExt cx="3770140" cy="2307621"/>
            </a:xfrm>
          </p:grpSpPr>
          <p:sp>
            <p:nvSpPr>
              <p:cNvPr id="14" name="TextBox 13"/>
              <p:cNvSpPr txBox="1"/>
              <p:nvPr/>
            </p:nvSpPr>
            <p:spPr>
              <a:xfrm>
                <a:off x="6324600" y="4096434"/>
                <a:ext cx="1711564" cy="646331"/>
              </a:xfrm>
              <a:prstGeom prst="rect">
                <a:avLst/>
              </a:prstGeom>
              <a:noFill/>
            </p:spPr>
            <p:txBody>
              <a:bodyPr wrap="none" rtlCol="0">
                <a:spAutoFit/>
              </a:bodyPr>
              <a:lstStyle/>
              <a:p>
                <a:r>
                  <a:rPr lang="en-US" dirty="0" smtClean="0"/>
                  <a:t>Probability that </a:t>
                </a:r>
                <a:br>
                  <a:rPr lang="en-US" dirty="0" smtClean="0"/>
                </a:br>
                <a:endParaRPr lang="en-US" dirty="0"/>
              </a:p>
            </p:txBody>
          </p:sp>
          <p:graphicFrame>
            <p:nvGraphicFramePr>
              <p:cNvPr id="15" name="Object 14"/>
              <p:cNvGraphicFramePr>
                <a:graphicFrameLocks noChangeAspect="1"/>
              </p:cNvGraphicFramePr>
              <p:nvPr/>
            </p:nvGraphicFramePr>
            <p:xfrm>
              <a:off x="6553200" y="4597508"/>
              <a:ext cx="1193800" cy="290513"/>
            </p:xfrm>
            <a:graphic>
              <a:graphicData uri="http://schemas.openxmlformats.org/presentationml/2006/ole">
                <p:oleObj spid="_x0000_s155651" name="Equation" r:id="rId6" imgW="571500" imgH="139700" progId="Equation.3">
                  <p:embed/>
                </p:oleObj>
              </a:graphicData>
            </a:graphic>
          </p:graphicFrame>
          <p:sp>
            <p:nvSpPr>
              <p:cNvPr id="16" name="TextBox 15"/>
              <p:cNvSpPr txBox="1"/>
              <p:nvPr/>
            </p:nvSpPr>
            <p:spPr>
              <a:xfrm>
                <a:off x="7010400" y="5040868"/>
                <a:ext cx="351366" cy="369332"/>
              </a:xfrm>
              <a:prstGeom prst="rect">
                <a:avLst/>
              </a:prstGeom>
              <a:noFill/>
            </p:spPr>
            <p:txBody>
              <a:bodyPr wrap="none" rtlCol="0">
                <a:spAutoFit/>
              </a:bodyPr>
              <a:lstStyle/>
              <a:p>
                <a:r>
                  <a:rPr lang="en-US" dirty="0" smtClean="0"/>
                  <a:t>is</a:t>
                </a:r>
                <a:endParaRPr lang="en-US" dirty="0"/>
              </a:p>
            </p:txBody>
          </p:sp>
          <p:graphicFrame>
            <p:nvGraphicFramePr>
              <p:cNvPr id="17" name="Object 16"/>
              <p:cNvGraphicFramePr>
                <a:graphicFrameLocks noChangeAspect="1"/>
              </p:cNvGraphicFramePr>
              <p:nvPr/>
            </p:nvGraphicFramePr>
            <p:xfrm>
              <a:off x="6553200" y="5270500"/>
              <a:ext cx="1271587" cy="901700"/>
            </p:xfrm>
            <a:graphic>
              <a:graphicData uri="http://schemas.openxmlformats.org/presentationml/2006/ole">
                <p:oleObj spid="_x0000_s155652" name="Equation" r:id="rId7" imgW="609600" imgH="431800" progId="Equation.3">
                  <p:embed/>
                </p:oleObj>
              </a:graphicData>
            </a:graphic>
          </p:graphicFrame>
          <p:sp>
            <p:nvSpPr>
              <p:cNvPr id="18" name="Freeform 17"/>
              <p:cNvSpPr/>
              <p:nvPr/>
            </p:nvSpPr>
            <p:spPr>
              <a:xfrm>
                <a:off x="4266024" y="3864579"/>
                <a:ext cx="488476" cy="1443790"/>
              </a:xfrm>
              <a:custGeom>
                <a:avLst/>
                <a:gdLst>
                  <a:gd name="connsiteX0" fmla="*/ 10855 w 488476"/>
                  <a:gd name="connsiteY0" fmla="*/ 1422079 h 1443790"/>
                  <a:gd name="connsiteX1" fmla="*/ 0 w 488476"/>
                  <a:gd name="connsiteY1" fmla="*/ 0 h 1443790"/>
                  <a:gd name="connsiteX2" fmla="*/ 488476 w 488476"/>
                  <a:gd name="connsiteY2" fmla="*/ 998712 h 1443790"/>
                  <a:gd name="connsiteX3" fmla="*/ 477621 w 488476"/>
                  <a:gd name="connsiteY3" fmla="*/ 1443790 h 1443790"/>
                  <a:gd name="connsiteX4" fmla="*/ 10855 w 488476"/>
                  <a:gd name="connsiteY4" fmla="*/ 1422079 h 144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76" h="1443790">
                    <a:moveTo>
                      <a:pt x="10855" y="1422079"/>
                    </a:moveTo>
                    <a:cubicBezTo>
                      <a:pt x="7237" y="948053"/>
                      <a:pt x="0" y="0"/>
                      <a:pt x="0" y="0"/>
                    </a:cubicBezTo>
                    <a:lnTo>
                      <a:pt x="488476" y="998712"/>
                    </a:lnTo>
                    <a:lnTo>
                      <a:pt x="477621" y="1443790"/>
                    </a:lnTo>
                    <a:lnTo>
                      <a:pt x="10855" y="1422079"/>
                    </a:lnTo>
                    <a:close/>
                  </a:path>
                </a:pathLst>
              </a:cu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4109502" y="5334000"/>
              <a:ext cx="313044" cy="369332"/>
            </a:xfrm>
            <a:prstGeom prst="rect">
              <a:avLst/>
            </a:prstGeom>
            <a:noFill/>
          </p:spPr>
          <p:txBody>
            <a:bodyPr wrap="none" rtlCol="0">
              <a:spAutoFit/>
            </a:bodyPr>
            <a:lstStyle/>
            <a:p>
              <a:r>
                <a:rPr lang="en-US" dirty="0" smtClean="0"/>
                <a:t>a</a:t>
              </a:r>
              <a:endParaRPr lang="en-US" dirty="0"/>
            </a:p>
          </p:txBody>
        </p:sp>
        <p:sp>
          <p:nvSpPr>
            <p:cNvPr id="23" name="TextBox 22"/>
            <p:cNvSpPr txBox="1"/>
            <p:nvPr/>
          </p:nvSpPr>
          <p:spPr>
            <a:xfrm>
              <a:off x="4572000" y="5334000"/>
              <a:ext cx="313044" cy="369332"/>
            </a:xfrm>
            <a:prstGeom prst="rect">
              <a:avLst/>
            </a:prstGeom>
            <a:noFill/>
          </p:spPr>
          <p:txBody>
            <a:bodyPr wrap="none" rtlCol="0">
              <a:spAutoFit/>
            </a:bodyPr>
            <a:lstStyle/>
            <a:p>
              <a:r>
                <a:rPr lang="en-US" dirty="0" err="1" smtClean="0"/>
                <a:t>b</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7"/>
          <p:cNvGrpSpPr/>
          <p:nvPr/>
        </p:nvGrpSpPr>
        <p:grpSpPr>
          <a:xfrm>
            <a:off x="1725198" y="1295400"/>
            <a:ext cx="5334000" cy="5077177"/>
            <a:chOff x="990600" y="893777"/>
            <a:chExt cx="5334000" cy="5077177"/>
          </a:xfrm>
        </p:grpSpPr>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90600" y="893777"/>
              <a:ext cx="5334000" cy="5077177"/>
            </a:xfrm>
            <a:prstGeom prst="rect">
              <a:avLst/>
            </a:prstGeom>
          </p:spPr>
        </p:pic>
        <p:sp>
          <p:nvSpPr>
            <p:cNvPr id="10" name="Rectangle 9"/>
            <p:cNvSpPr/>
            <p:nvPr/>
          </p:nvSpPr>
          <p:spPr>
            <a:xfrm>
              <a:off x="1572798" y="1752600"/>
              <a:ext cx="408402" cy="365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25198" y="5334000"/>
              <a:ext cx="4066002" cy="6369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Freeform 11"/>
          <p:cNvSpPr/>
          <p:nvPr/>
        </p:nvSpPr>
        <p:spPr>
          <a:xfrm>
            <a:off x="5731452" y="5540679"/>
            <a:ext cx="401636" cy="162834"/>
          </a:xfrm>
          <a:custGeom>
            <a:avLst/>
            <a:gdLst>
              <a:gd name="connsiteX0" fmla="*/ 0 w 401636"/>
              <a:gd name="connsiteY0" fmla="*/ 0 h 162834"/>
              <a:gd name="connsiteX1" fmla="*/ 0 w 401636"/>
              <a:gd name="connsiteY1" fmla="*/ 162834 h 162834"/>
              <a:gd name="connsiteX2" fmla="*/ 401636 w 401636"/>
              <a:gd name="connsiteY2" fmla="*/ 162834 h 162834"/>
              <a:gd name="connsiteX3" fmla="*/ 0 w 401636"/>
              <a:gd name="connsiteY3" fmla="*/ 0 h 162834"/>
            </a:gdLst>
            <a:ahLst/>
            <a:cxnLst>
              <a:cxn ang="0">
                <a:pos x="connsiteX0" y="connsiteY0"/>
              </a:cxn>
              <a:cxn ang="0">
                <a:pos x="connsiteX1" y="connsiteY1"/>
              </a:cxn>
              <a:cxn ang="0">
                <a:pos x="connsiteX2" y="connsiteY2"/>
              </a:cxn>
              <a:cxn ang="0">
                <a:pos x="connsiteX3" y="connsiteY3"/>
              </a:cxn>
            </a:cxnLst>
            <a:rect l="l" t="t" r="r" b="b"/>
            <a:pathLst>
              <a:path w="401636" h="162834">
                <a:moveTo>
                  <a:pt x="0" y="0"/>
                </a:moveTo>
                <a:lnTo>
                  <a:pt x="0" y="162834"/>
                </a:lnTo>
                <a:lnTo>
                  <a:pt x="401636" y="162834"/>
                </a:lnTo>
                <a:lnTo>
                  <a:pt x="0" y="0"/>
                </a:lnTo>
                <a:close/>
              </a:path>
            </a:pathLst>
          </a:cu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flipH="1">
            <a:off x="2971800" y="5523943"/>
            <a:ext cx="401636" cy="162834"/>
          </a:xfrm>
          <a:custGeom>
            <a:avLst/>
            <a:gdLst>
              <a:gd name="connsiteX0" fmla="*/ 0 w 401636"/>
              <a:gd name="connsiteY0" fmla="*/ 0 h 162834"/>
              <a:gd name="connsiteX1" fmla="*/ 0 w 401636"/>
              <a:gd name="connsiteY1" fmla="*/ 162834 h 162834"/>
              <a:gd name="connsiteX2" fmla="*/ 401636 w 401636"/>
              <a:gd name="connsiteY2" fmla="*/ 162834 h 162834"/>
              <a:gd name="connsiteX3" fmla="*/ 0 w 401636"/>
              <a:gd name="connsiteY3" fmla="*/ 0 h 162834"/>
            </a:gdLst>
            <a:ahLst/>
            <a:cxnLst>
              <a:cxn ang="0">
                <a:pos x="connsiteX0" y="connsiteY0"/>
              </a:cxn>
              <a:cxn ang="0">
                <a:pos x="connsiteX1" y="connsiteY1"/>
              </a:cxn>
              <a:cxn ang="0">
                <a:pos x="connsiteX2" y="connsiteY2"/>
              </a:cxn>
              <a:cxn ang="0">
                <a:pos x="connsiteX3" y="connsiteY3"/>
              </a:cxn>
            </a:cxnLst>
            <a:rect l="l" t="t" r="r" b="b"/>
            <a:pathLst>
              <a:path w="401636" h="162834">
                <a:moveTo>
                  <a:pt x="0" y="0"/>
                </a:moveTo>
                <a:lnTo>
                  <a:pt x="0" y="162834"/>
                </a:lnTo>
                <a:lnTo>
                  <a:pt x="401636" y="162834"/>
                </a:lnTo>
                <a:lnTo>
                  <a:pt x="0" y="0"/>
                </a:lnTo>
                <a:close/>
              </a:path>
            </a:pathLst>
          </a:cu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t>95% confidence interval of an estimate</a:t>
            </a:r>
            <a:endParaRPr lang="en-US" sz="3600" dirty="0"/>
          </a:p>
        </p:txBody>
      </p:sp>
      <p:sp>
        <p:nvSpPr>
          <p:cNvPr id="3" name="TextBox 2"/>
          <p:cNvSpPr txBox="1"/>
          <p:nvPr/>
        </p:nvSpPr>
        <p:spPr>
          <a:xfrm>
            <a:off x="1447800" y="1232972"/>
            <a:ext cx="6139647" cy="369332"/>
          </a:xfrm>
          <a:prstGeom prst="rect">
            <a:avLst/>
          </a:prstGeom>
          <a:noFill/>
        </p:spPr>
        <p:txBody>
          <a:bodyPr wrap="none" rtlCol="0">
            <a:spAutoFit/>
          </a:bodyPr>
          <a:lstStyle/>
          <a:p>
            <a:r>
              <a:rPr lang="en-US" dirty="0" smtClean="0"/>
              <a:t>A range such that 95% of replicate estimates would be within it</a:t>
            </a:r>
            <a:endParaRPr lang="en-US" dirty="0"/>
          </a:p>
        </p:txBody>
      </p:sp>
      <p:sp>
        <p:nvSpPr>
          <p:cNvPr id="14" name="Left Brace 13"/>
          <p:cNvSpPr/>
          <p:nvPr/>
        </p:nvSpPr>
        <p:spPr>
          <a:xfrm rot="16200000">
            <a:off x="4400826" y="4766934"/>
            <a:ext cx="303237" cy="235801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3886200" y="6107668"/>
            <a:ext cx="1429448" cy="369332"/>
          </a:xfrm>
          <a:prstGeom prst="rect">
            <a:avLst/>
          </a:prstGeom>
          <a:noFill/>
        </p:spPr>
        <p:txBody>
          <a:bodyPr wrap="none" rtlCol="0">
            <a:spAutoFit/>
          </a:bodyPr>
          <a:lstStyle/>
          <a:p>
            <a:r>
              <a:rPr lang="en-US" dirty="0" smtClean="0"/>
              <a:t>95% of area</a:t>
            </a:r>
            <a:endParaRPr lang="en-US" dirty="0"/>
          </a:p>
        </p:txBody>
      </p:sp>
      <p:cxnSp>
        <p:nvCxnSpPr>
          <p:cNvPr id="18" name="Straight Arrow Connector 17"/>
          <p:cNvCxnSpPr/>
          <p:nvPr/>
        </p:nvCxnSpPr>
        <p:spPr>
          <a:xfrm rot="5400000">
            <a:off x="4158644" y="5290156"/>
            <a:ext cx="826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nvGraphicFramePr>
        <p:xfrm>
          <a:off x="4419998" y="4495800"/>
          <a:ext cx="305594" cy="305594"/>
        </p:xfrm>
        <a:graphic>
          <a:graphicData uri="http://schemas.openxmlformats.org/presentationml/2006/ole">
            <p:oleObj spid="_x0000_s156674" name="Equation" r:id="rId5" imgW="127000" imgH="127000" progId="Equation.3">
              <p:embed/>
            </p:oleObj>
          </a:graphicData>
        </a:graphic>
      </p:graphicFrame>
      <p:sp>
        <p:nvSpPr>
          <p:cNvPr id="20" name="TextBox 19"/>
          <p:cNvSpPr txBox="1"/>
          <p:nvPr/>
        </p:nvSpPr>
        <p:spPr>
          <a:xfrm>
            <a:off x="2133600" y="3701534"/>
            <a:ext cx="582198" cy="369332"/>
          </a:xfrm>
          <a:prstGeom prst="rect">
            <a:avLst/>
          </a:prstGeom>
          <a:noFill/>
        </p:spPr>
        <p:txBody>
          <a:bodyPr wrap="none" rtlCol="0">
            <a:spAutoFit/>
          </a:bodyPr>
          <a:lstStyle/>
          <a:p>
            <a:r>
              <a:rPr lang="en-US" dirty="0" err="1" smtClean="0"/>
              <a:t>p(x</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34"/>
            <a:ext cx="8229600" cy="1143000"/>
          </a:xfrm>
        </p:spPr>
        <p:txBody>
          <a:bodyPr>
            <a:normAutofit fontScale="90000"/>
          </a:bodyPr>
          <a:lstStyle/>
          <a:p>
            <a:r>
              <a:rPr lang="en-US" dirty="0" smtClean="0"/>
              <a:t>95% </a:t>
            </a:r>
            <a:r>
              <a:rPr lang="en-US" dirty="0" smtClean="0"/>
              <a:t>Confidence </a:t>
            </a:r>
            <a:r>
              <a:rPr lang="en-US" dirty="0" smtClean="0"/>
              <a:t>interval for a normally distributed variable</a:t>
            </a:r>
            <a:endParaRPr lang="en-US" dirty="0"/>
          </a:p>
        </p:txBody>
      </p:sp>
      <p:graphicFrame>
        <p:nvGraphicFramePr>
          <p:cNvPr id="3" name="Object 2"/>
          <p:cNvGraphicFramePr>
            <a:graphicFrameLocks noChangeAspect="1"/>
          </p:cNvGraphicFramePr>
          <p:nvPr/>
        </p:nvGraphicFramePr>
        <p:xfrm>
          <a:off x="2743200" y="1524000"/>
          <a:ext cx="3253740" cy="800100"/>
        </p:xfrm>
        <a:graphic>
          <a:graphicData uri="http://schemas.openxmlformats.org/presentationml/2006/ole">
            <p:oleObj spid="_x0000_s157698" name="Equation" r:id="rId3" imgW="1549400" imgH="381000" progId="Equation.3">
              <p:embed/>
            </p:oleObj>
          </a:graphicData>
        </a:graphic>
      </p:graphicFrame>
      <p:sp>
        <p:nvSpPr>
          <p:cNvPr id="4" name="TextBox 3"/>
          <p:cNvSpPr txBox="1"/>
          <p:nvPr/>
        </p:nvSpPr>
        <p:spPr>
          <a:xfrm>
            <a:off x="2971800" y="2362200"/>
            <a:ext cx="2481832" cy="3693319"/>
          </a:xfrm>
          <a:prstGeom prst="rect">
            <a:avLst/>
          </a:prstGeom>
          <a:noFill/>
        </p:spPr>
        <p:txBody>
          <a:bodyPr wrap="none" rtlCol="0">
            <a:spAutoFit/>
          </a:bodyPr>
          <a:lstStyle/>
          <a:p>
            <a:r>
              <a:rPr lang="en-US" dirty="0" smtClean="0"/>
              <a:t># data points          t</a:t>
            </a:r>
            <a:r>
              <a:rPr lang="en-US" baseline="-25000" dirty="0" smtClean="0"/>
              <a:t>0.025</a:t>
            </a:r>
          </a:p>
          <a:p>
            <a:r>
              <a:rPr lang="en-US" dirty="0" smtClean="0"/>
              <a:t>         2	              12.706</a:t>
            </a:r>
          </a:p>
          <a:p>
            <a:r>
              <a:rPr lang="en-US" dirty="0" smtClean="0"/>
              <a:t>         3                      4.303</a:t>
            </a:r>
          </a:p>
          <a:p>
            <a:r>
              <a:rPr lang="en-US" dirty="0" smtClean="0"/>
              <a:t>         4                      3.182</a:t>
            </a:r>
          </a:p>
          <a:p>
            <a:r>
              <a:rPr lang="en-US" dirty="0" smtClean="0"/>
              <a:t>         5		       2.776</a:t>
            </a:r>
          </a:p>
          <a:p>
            <a:r>
              <a:rPr lang="en-US" dirty="0" smtClean="0"/>
              <a:t>         10                    2.262</a:t>
            </a:r>
          </a:p>
          <a:p>
            <a:r>
              <a:rPr lang="en-US" dirty="0" smtClean="0"/>
              <a:t>         20                    2.093</a:t>
            </a:r>
          </a:p>
          <a:p>
            <a:r>
              <a:rPr lang="en-US" dirty="0" smtClean="0"/>
              <a:t>         30                    2.045</a:t>
            </a:r>
          </a:p>
          <a:p>
            <a:r>
              <a:rPr lang="en-US" dirty="0" smtClean="0"/>
              <a:t>         50                    2.010</a:t>
            </a:r>
          </a:p>
          <a:p>
            <a:r>
              <a:rPr lang="en-US" dirty="0" smtClean="0"/>
              <a:t>       100                    1.984</a:t>
            </a:r>
          </a:p>
          <a:p>
            <a:endParaRPr lang="en-US" dirty="0" smtClean="0"/>
          </a:p>
          <a:p>
            <a:endParaRPr lang="en-US" dirty="0" smtClean="0"/>
          </a:p>
          <a:p>
            <a:endParaRPr lang="en-US" dirty="0"/>
          </a:p>
        </p:txBody>
      </p:sp>
      <p:sp>
        <p:nvSpPr>
          <p:cNvPr id="5" name="TextBox 4"/>
          <p:cNvSpPr txBox="1"/>
          <p:nvPr/>
        </p:nvSpPr>
        <p:spPr>
          <a:xfrm>
            <a:off x="2133600" y="5339834"/>
            <a:ext cx="4867814" cy="369332"/>
          </a:xfrm>
          <a:prstGeom prst="rect">
            <a:avLst/>
          </a:prstGeom>
          <a:noFill/>
        </p:spPr>
        <p:txBody>
          <a:bodyPr wrap="none" rtlCol="0">
            <a:spAutoFit/>
          </a:bodyPr>
          <a:lstStyle/>
          <a:p>
            <a:r>
              <a:rPr lang="en-US" dirty="0" smtClean="0"/>
              <a:t>Note:  Uncertainty decreases proportionally to </a:t>
            </a:r>
            <a:endParaRPr lang="en-US" dirty="0"/>
          </a:p>
        </p:txBody>
      </p:sp>
      <p:graphicFrame>
        <p:nvGraphicFramePr>
          <p:cNvPr id="6" name="Object 5"/>
          <p:cNvGraphicFramePr>
            <a:graphicFrameLocks noChangeAspect="1"/>
          </p:cNvGraphicFramePr>
          <p:nvPr/>
        </p:nvGraphicFramePr>
        <p:xfrm>
          <a:off x="7001414" y="5181600"/>
          <a:ext cx="560388" cy="800100"/>
        </p:xfrm>
        <a:graphic>
          <a:graphicData uri="http://schemas.openxmlformats.org/presentationml/2006/ole">
            <p:oleObj spid="_x0000_s157699" name="Equation" r:id="rId4" imgW="266700" imgH="381000" progId="Equation.3">
              <p:embed/>
            </p:oleObj>
          </a:graphicData>
        </a:graphic>
      </p:graphicFrame>
      <p:sp>
        <p:nvSpPr>
          <p:cNvPr id="7" name="TextBox 6"/>
          <p:cNvSpPr txBox="1"/>
          <p:nvPr/>
        </p:nvSpPr>
        <p:spPr>
          <a:xfrm>
            <a:off x="3741053" y="5981700"/>
            <a:ext cx="2135020" cy="369332"/>
          </a:xfrm>
          <a:prstGeom prst="rect">
            <a:avLst/>
          </a:prstGeom>
          <a:noFill/>
        </p:spPr>
        <p:txBody>
          <a:bodyPr wrap="none" rtlCol="0">
            <a:spAutoFit/>
          </a:bodyPr>
          <a:lstStyle/>
          <a:p>
            <a:r>
              <a:rPr lang="en-US" dirty="0" smtClean="0"/>
              <a:t>So take more data!</a:t>
            </a:r>
            <a:endParaRPr lang="en-US" dirty="0"/>
          </a:p>
        </p:txBody>
      </p:sp>
      <p:cxnSp>
        <p:nvCxnSpPr>
          <p:cNvPr id="9" name="Straight Arrow Connector 8"/>
          <p:cNvCxnSpPr/>
          <p:nvPr/>
        </p:nvCxnSpPr>
        <p:spPr>
          <a:xfrm rot="5400000">
            <a:off x="4892040" y="3924300"/>
            <a:ext cx="2209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400800" y="3200400"/>
            <a:ext cx="1416373" cy="1200329"/>
          </a:xfrm>
          <a:prstGeom prst="rect">
            <a:avLst/>
          </a:prstGeom>
          <a:noFill/>
        </p:spPr>
        <p:txBody>
          <a:bodyPr wrap="none" rtlCol="0">
            <a:spAutoFit/>
          </a:bodyPr>
          <a:lstStyle/>
          <a:p>
            <a:r>
              <a:rPr lang="en-US" dirty="0" smtClean="0"/>
              <a:t>Increasingly</a:t>
            </a:r>
            <a:br>
              <a:rPr lang="en-US" dirty="0" smtClean="0"/>
            </a:br>
            <a:r>
              <a:rPr lang="en-US" dirty="0" smtClean="0"/>
              <a:t>accurate</a:t>
            </a:r>
            <a:br>
              <a:rPr lang="en-US" dirty="0" smtClean="0"/>
            </a:br>
            <a:r>
              <a:rPr lang="en-US" dirty="0" smtClean="0"/>
              <a:t>estimate </a:t>
            </a:r>
            <a:br>
              <a:rPr lang="en-US" dirty="0" smtClean="0"/>
            </a:br>
            <a:r>
              <a:rPr lang="en-US" dirty="0" smtClean="0"/>
              <a:t>of </a:t>
            </a:r>
            <a:endParaRPr lang="en-US" dirty="0"/>
          </a:p>
        </p:txBody>
      </p:sp>
      <p:graphicFrame>
        <p:nvGraphicFramePr>
          <p:cNvPr id="28676" name="Object 4"/>
          <p:cNvGraphicFramePr>
            <a:graphicFrameLocks noChangeAspect="1"/>
          </p:cNvGraphicFramePr>
          <p:nvPr/>
        </p:nvGraphicFramePr>
        <p:xfrm>
          <a:off x="6781800" y="4100513"/>
          <a:ext cx="315913" cy="252412"/>
        </p:xfrm>
        <a:graphic>
          <a:graphicData uri="http://schemas.openxmlformats.org/presentationml/2006/ole">
            <p:oleObj spid="_x0000_s157700" name="Equation" r:id="rId5" imgW="127000" imgH="1016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Box 2"/>
          <p:cNvSpPr txBox="1"/>
          <p:nvPr/>
        </p:nvSpPr>
        <p:spPr>
          <a:xfrm>
            <a:off x="1219200" y="1764268"/>
            <a:ext cx="6652144" cy="369332"/>
          </a:xfrm>
          <a:prstGeom prst="rect">
            <a:avLst/>
          </a:prstGeom>
          <a:noFill/>
        </p:spPr>
        <p:txBody>
          <a:bodyPr wrap="none" rtlCol="0">
            <a:spAutoFit/>
          </a:bodyPr>
          <a:lstStyle/>
          <a:p>
            <a:r>
              <a:rPr lang="en-US" dirty="0" smtClean="0"/>
              <a:t>3 measurements of absorbance at 600 nm:  0.110, 0.115, 0.113</a:t>
            </a:r>
            <a:endParaRPr lang="en-US" dirty="0"/>
          </a:p>
        </p:txBody>
      </p:sp>
      <p:sp>
        <p:nvSpPr>
          <p:cNvPr id="4" name="TextBox 3"/>
          <p:cNvSpPr txBox="1"/>
          <p:nvPr/>
        </p:nvSpPr>
        <p:spPr>
          <a:xfrm>
            <a:off x="1371600" y="2329934"/>
            <a:ext cx="2430097" cy="369332"/>
          </a:xfrm>
          <a:prstGeom prst="rect">
            <a:avLst/>
          </a:prstGeom>
          <a:noFill/>
        </p:spPr>
        <p:txBody>
          <a:bodyPr wrap="none" rtlCol="0">
            <a:spAutoFit/>
          </a:bodyPr>
          <a:lstStyle/>
          <a:p>
            <a:r>
              <a:rPr lang="en-US" dirty="0" smtClean="0"/>
              <a:t>95% confidence limit?</a:t>
            </a:r>
            <a:endParaRPr lang="en-US" dirty="0"/>
          </a:p>
        </p:txBody>
      </p:sp>
      <p:sp>
        <p:nvSpPr>
          <p:cNvPr id="5" name="TextBox 4"/>
          <p:cNvSpPr txBox="1"/>
          <p:nvPr/>
        </p:nvSpPr>
        <p:spPr>
          <a:xfrm>
            <a:off x="1371600" y="3048000"/>
            <a:ext cx="710802" cy="369332"/>
          </a:xfrm>
          <a:prstGeom prst="rect">
            <a:avLst/>
          </a:prstGeom>
          <a:noFill/>
        </p:spPr>
        <p:txBody>
          <a:bodyPr wrap="none" rtlCol="0">
            <a:spAutoFit/>
          </a:bodyPr>
          <a:lstStyle/>
          <a:p>
            <a:r>
              <a:rPr lang="en-US" dirty="0" err="1" smtClean="0"/>
              <a:t>Soln</a:t>
            </a:r>
            <a:r>
              <a:rPr lang="en-US" dirty="0" smtClean="0"/>
              <a:t>:</a:t>
            </a:r>
            <a:endParaRPr lang="en-US" dirty="0"/>
          </a:p>
        </p:txBody>
      </p:sp>
      <p:graphicFrame>
        <p:nvGraphicFramePr>
          <p:cNvPr id="6" name="Object 5"/>
          <p:cNvGraphicFramePr>
            <a:graphicFrameLocks noChangeAspect="1"/>
          </p:cNvGraphicFramePr>
          <p:nvPr/>
        </p:nvGraphicFramePr>
        <p:xfrm>
          <a:off x="2819400" y="3200400"/>
          <a:ext cx="2540000" cy="304800"/>
        </p:xfrm>
        <a:graphic>
          <a:graphicData uri="http://schemas.openxmlformats.org/presentationml/2006/ole">
            <p:oleObj spid="_x0000_s158722" name="Equation" r:id="rId3" imgW="1270000" imgH="152400" progId="Equation.3">
              <p:embed/>
            </p:oleObj>
          </a:graphicData>
        </a:graphic>
      </p:graphicFrame>
      <p:graphicFrame>
        <p:nvGraphicFramePr>
          <p:cNvPr id="31747" name="Object 3"/>
          <p:cNvGraphicFramePr>
            <a:graphicFrameLocks noChangeAspect="1"/>
          </p:cNvGraphicFramePr>
          <p:nvPr/>
        </p:nvGraphicFramePr>
        <p:xfrm>
          <a:off x="1828800" y="3810000"/>
          <a:ext cx="6429375" cy="2160588"/>
        </p:xfrm>
        <a:graphic>
          <a:graphicData uri="http://schemas.openxmlformats.org/presentationml/2006/ole">
            <p:oleObj spid="_x0000_s158723" name="Equation" r:id="rId4" imgW="3060700" imgH="102870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srcRect/>
          <a:stretch>
            <a:fillRect/>
          </a:stretch>
        </p:blipFill>
        <p:spPr bwMode="auto">
          <a:xfrm>
            <a:off x="1219200" y="228600"/>
            <a:ext cx="6324600" cy="591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a:t>
            </a:r>
            <a:endParaRPr lang="en-US" dirty="0"/>
          </a:p>
        </p:txBody>
      </p:sp>
      <p:sp>
        <p:nvSpPr>
          <p:cNvPr id="3" name="Content Placeholder 2"/>
          <p:cNvSpPr>
            <a:spLocks noGrp="1"/>
          </p:cNvSpPr>
          <p:nvPr>
            <p:ph idx="1"/>
          </p:nvPr>
        </p:nvSpPr>
        <p:spPr>
          <a:xfrm>
            <a:off x="457199" y="1600200"/>
            <a:ext cx="8686801" cy="5003800"/>
          </a:xfrm>
        </p:spPr>
        <p:txBody>
          <a:bodyPr>
            <a:normAutofit/>
          </a:bodyPr>
          <a:lstStyle/>
          <a:p>
            <a:r>
              <a:rPr lang="en-US" dirty="0" smtClean="0"/>
              <a:t>Use </a:t>
            </a:r>
            <a:r>
              <a:rPr lang="en-US" dirty="0" err="1" smtClean="0"/>
              <a:t>t</a:t>
            </a:r>
            <a:r>
              <a:rPr lang="en-US" dirty="0" smtClean="0"/>
              <a:t> to find interval containing </a:t>
            </a:r>
            <a:r>
              <a:rPr lang="en-US" dirty="0" err="1" smtClean="0"/>
              <a:t>μ</a:t>
            </a:r>
            <a:r>
              <a:rPr lang="en-US" dirty="0" smtClean="0"/>
              <a:t> if     is known</a:t>
            </a:r>
          </a:p>
          <a:p>
            <a:endParaRPr lang="en-US" dirty="0" smtClean="0"/>
          </a:p>
          <a:p>
            <a:pPr>
              <a:buNone/>
            </a:pPr>
            <a:endParaRPr lang="en-US" dirty="0" smtClean="0"/>
          </a:p>
          <a:p>
            <a:r>
              <a:rPr lang="en-US" dirty="0" smtClean="0"/>
              <a:t>Example:</a:t>
            </a:r>
          </a:p>
          <a:p>
            <a:pPr>
              <a:buNone/>
            </a:pPr>
            <a:r>
              <a:rPr lang="en-US" dirty="0" smtClean="0"/>
              <a:t>	t</a:t>
            </a:r>
            <a:r>
              <a:rPr lang="en-US" baseline="-25000" dirty="0" smtClean="0"/>
              <a:t>95</a:t>
            </a:r>
            <a:r>
              <a:rPr lang="en-US" dirty="0" smtClean="0"/>
              <a:t> = 2.6</a:t>
            </a:r>
          </a:p>
          <a:p>
            <a:pPr>
              <a:buNone/>
            </a:pPr>
            <a:endParaRPr lang="en-US" dirty="0" smtClean="0"/>
          </a:p>
          <a:p>
            <a:pPr>
              <a:buNone/>
            </a:pPr>
            <a:r>
              <a:rPr lang="en-US" dirty="0" smtClean="0"/>
              <a:t>								6.4 &lt; </a:t>
            </a:r>
            <a:r>
              <a:rPr lang="en-US" dirty="0" err="1" smtClean="0"/>
              <a:t>μ</a:t>
            </a:r>
            <a:r>
              <a:rPr lang="en-US" dirty="0" smtClean="0"/>
              <a:t> &lt;8.6</a:t>
            </a:r>
          </a:p>
          <a:p>
            <a:pPr>
              <a:buNone/>
            </a:pPr>
            <a:r>
              <a:rPr lang="en-US" dirty="0" smtClean="0"/>
              <a:t>	</a:t>
            </a:r>
            <a:r>
              <a:rPr lang="en-US" sz="2200" dirty="0" smtClean="0"/>
              <a:t>I am 95% confident that the population mean lies between 6.4 and 8.6</a:t>
            </a:r>
          </a:p>
          <a:p>
            <a:pPr>
              <a:buNone/>
            </a:pPr>
            <a:endParaRPr lang="en-US" dirty="0" smtClean="0"/>
          </a:p>
          <a:p>
            <a:pPr>
              <a:buNone/>
            </a:pPr>
            <a:endParaRPr lang="en-US" dirty="0" smtClean="0"/>
          </a:p>
          <a:p>
            <a:pPr>
              <a:buNone/>
            </a:pPr>
            <a:endParaRPr lang="en-US" dirty="0" smtClean="0"/>
          </a:p>
          <a:p>
            <a:endParaRPr lang="en-US" dirty="0" smtClean="0"/>
          </a:p>
          <a:p>
            <a:endParaRPr lang="en-US" dirty="0"/>
          </a:p>
        </p:txBody>
      </p:sp>
      <p:graphicFrame>
        <p:nvGraphicFramePr>
          <p:cNvPr id="125954" name="Object 2"/>
          <p:cNvGraphicFramePr>
            <a:graphicFrameLocks noChangeAspect="1"/>
          </p:cNvGraphicFramePr>
          <p:nvPr/>
        </p:nvGraphicFramePr>
        <p:xfrm>
          <a:off x="6743283" y="1720512"/>
          <a:ext cx="379412" cy="379413"/>
        </p:xfrm>
        <a:graphic>
          <a:graphicData uri="http://schemas.openxmlformats.org/presentationml/2006/ole">
            <p:oleObj spid="_x0000_s125954" name="Equation" r:id="rId3" imgW="127000" imgH="127000" progId="Equation.3">
              <p:embed/>
            </p:oleObj>
          </a:graphicData>
        </a:graphic>
      </p:graphicFrame>
      <p:graphicFrame>
        <p:nvGraphicFramePr>
          <p:cNvPr id="125955" name="Object 3"/>
          <p:cNvGraphicFramePr>
            <a:graphicFrameLocks noChangeAspect="1"/>
          </p:cNvGraphicFramePr>
          <p:nvPr/>
        </p:nvGraphicFramePr>
        <p:xfrm>
          <a:off x="3490118" y="2290762"/>
          <a:ext cx="2163763" cy="1138238"/>
        </p:xfrm>
        <a:graphic>
          <a:graphicData uri="http://schemas.openxmlformats.org/presentationml/2006/ole">
            <p:oleObj spid="_x0000_s125955" name="Equation" r:id="rId4" imgW="723900" imgH="381000" progId="Equation.3">
              <p:embed/>
            </p:oleObj>
          </a:graphicData>
        </a:graphic>
      </p:graphicFrame>
      <p:graphicFrame>
        <p:nvGraphicFramePr>
          <p:cNvPr id="8" name="Table 7"/>
          <p:cNvGraphicFramePr>
            <a:graphicFrameLocks noGrp="1"/>
          </p:cNvGraphicFramePr>
          <p:nvPr/>
        </p:nvGraphicFramePr>
        <p:xfrm>
          <a:off x="6579944" y="2659236"/>
          <a:ext cx="2283328" cy="2857500"/>
        </p:xfrm>
        <a:graphic>
          <a:graphicData uri="http://schemas.openxmlformats.org/drawingml/2006/table">
            <a:tbl>
              <a:tblPr/>
              <a:tblGrid>
                <a:gridCol w="1141664"/>
                <a:gridCol w="1141664"/>
              </a:tblGrid>
              <a:tr h="286516">
                <a:tc>
                  <a:txBody>
                    <a:bodyPr/>
                    <a:lstStyle/>
                    <a:p>
                      <a:pPr algn="r" fontAlgn="b"/>
                      <a:r>
                        <a:rPr lang="en-US" sz="2000" b="0" i="0" u="none" strike="noStrike" dirty="0" smtClean="0">
                          <a:latin typeface="Arial"/>
                        </a:rPr>
                        <a:t>Hawks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00"/>
                    </a:solidFill>
                  </a:tcPr>
                </a:tc>
                <a:tc>
                  <a:txBody>
                    <a:bodyPr/>
                    <a:lstStyle/>
                    <a:p>
                      <a:pPr algn="r" fontAlgn="b"/>
                      <a:r>
                        <a:rPr lang="en-US" sz="2000" b="0" i="0" u="none" strike="noStrike" dirty="0" smtClean="0">
                          <a:latin typeface="Arial"/>
                        </a:rPr>
                        <a:t>Cyclones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0000"/>
                    </a:solidFill>
                  </a:tcPr>
                </a:tc>
              </a:tr>
              <a:tr h="286516">
                <a:tc>
                  <a:txBody>
                    <a:bodyPr/>
                    <a:lstStyle/>
                    <a:p>
                      <a:pPr algn="r" fontAlgn="b"/>
                      <a:r>
                        <a:rPr lang="en-US" sz="2000" b="0" i="0" u="none" strike="noStrike" dirty="0">
                          <a:latin typeface="Arial"/>
                        </a:rPr>
                        <a:t>9</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2</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X</a:t>
                      </a:r>
                      <a:r>
                        <a:rPr lang="en-US" sz="2000" b="0" i="0" u="none" strike="noStrike" baseline="-25000" dirty="0" smtClean="0">
                          <a:latin typeface="Arial"/>
                        </a:rPr>
                        <a:t>1  </a:t>
                      </a:r>
                      <a:r>
                        <a:rPr lang="en-US" sz="2000" b="0" i="0" u="none" strike="noStrike" dirty="0" smtClean="0">
                          <a:latin typeface="Arial"/>
                        </a:rPr>
                        <a:t> 7.5</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X</a:t>
                      </a:r>
                      <a:r>
                        <a:rPr lang="en-US" sz="2000" b="0" i="0" u="none" strike="noStrike" baseline="-25000" dirty="0" smtClean="0">
                          <a:latin typeface="Arial"/>
                        </a:rPr>
                        <a:t>2</a:t>
                      </a:r>
                      <a:r>
                        <a:rPr lang="en-US" sz="2000" b="0" i="0" u="none" strike="noStrike" dirty="0" smtClean="0">
                          <a:latin typeface="Arial"/>
                        </a:rPr>
                        <a:t>  4.3</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s</a:t>
                      </a:r>
                      <a:r>
                        <a:rPr lang="en-US" sz="2000" b="0" i="0" u="none" strike="noStrike" baseline="-25000" dirty="0" smtClean="0">
                          <a:latin typeface="Arial"/>
                        </a:rPr>
                        <a:t>1</a:t>
                      </a:r>
                      <a:r>
                        <a:rPr lang="en-US" sz="2000" b="0" i="0" u="none" strike="noStrike" dirty="0" smtClean="0">
                          <a:latin typeface="Arial"/>
                        </a:rPr>
                        <a:t>  1.0</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baseline="0" dirty="0" smtClean="0">
                          <a:latin typeface="Arial"/>
                        </a:rPr>
                        <a:t>s</a:t>
                      </a:r>
                      <a:r>
                        <a:rPr lang="en-US" sz="2000" b="0" i="0" u="none" strike="noStrike" baseline="-25000" dirty="0" smtClean="0">
                          <a:latin typeface="Arial"/>
                        </a:rPr>
                        <a:t>2</a:t>
                      </a:r>
                      <a:r>
                        <a:rPr lang="en-US" sz="2000" b="0" i="0" u="none" strike="noStrike" baseline="0" dirty="0" smtClean="0">
                          <a:latin typeface="Arial"/>
                        </a:rPr>
                        <a:t>  </a:t>
                      </a:r>
                      <a:r>
                        <a:rPr lang="en-US" sz="2000" b="0" i="0" u="none" strike="noStrike" dirty="0" smtClean="0">
                          <a:latin typeface="Arial"/>
                        </a:rPr>
                        <a:t>1.4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125956" name="Object 4"/>
          <p:cNvGraphicFramePr>
            <a:graphicFrameLocks noChangeAspect="1"/>
          </p:cNvGraphicFramePr>
          <p:nvPr/>
        </p:nvGraphicFramePr>
        <p:xfrm>
          <a:off x="3490118" y="3880361"/>
          <a:ext cx="2714625" cy="885825"/>
        </p:xfrm>
        <a:graphic>
          <a:graphicData uri="http://schemas.openxmlformats.org/presentationml/2006/ole">
            <p:oleObj spid="_x0000_s125956" name="Equation" r:id="rId5" imgW="1168400" imgH="3810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T-tests</a:t>
            </a:r>
            <a:endParaRPr lang="en-US" dirty="0"/>
          </a:p>
        </p:txBody>
      </p:sp>
      <p:sp>
        <p:nvSpPr>
          <p:cNvPr id="3" name="Content Placeholder 2"/>
          <p:cNvSpPr>
            <a:spLocks noGrp="1"/>
          </p:cNvSpPr>
          <p:nvPr>
            <p:ph idx="1"/>
          </p:nvPr>
        </p:nvSpPr>
        <p:spPr>
          <a:xfrm>
            <a:off x="457200" y="1292736"/>
            <a:ext cx="8229600" cy="5063761"/>
          </a:xfrm>
        </p:spPr>
        <p:txBody>
          <a:bodyPr>
            <a:normAutofit fontScale="92500" lnSpcReduction="20000"/>
          </a:bodyPr>
          <a:lstStyle/>
          <a:p>
            <a:r>
              <a:rPr lang="en-US" dirty="0" smtClean="0"/>
              <a:t>Compare confidence intervals to see if data sets are significantly different</a:t>
            </a:r>
          </a:p>
          <a:p>
            <a:r>
              <a:rPr lang="en-US" dirty="0" smtClean="0"/>
              <a:t>Assumptions</a:t>
            </a:r>
            <a:endParaRPr lang="en-US" dirty="0" smtClean="0"/>
          </a:p>
          <a:p>
            <a:pPr lvl="1"/>
            <a:r>
              <a:rPr lang="en-US" dirty="0" smtClean="0"/>
              <a:t>Data are normally distributed</a:t>
            </a:r>
          </a:p>
          <a:p>
            <a:pPr lvl="1"/>
            <a:r>
              <a:rPr lang="en-US" dirty="0" smtClean="0"/>
              <a:t>The mean is independent of the standard deviation </a:t>
            </a:r>
          </a:p>
          <a:p>
            <a:pPr lvl="2"/>
            <a:r>
              <a:rPr lang="en-US" dirty="0" err="1" smtClean="0"/>
              <a:t>μ</a:t>
            </a:r>
            <a:r>
              <a:rPr lang="en-US" dirty="0" smtClean="0"/>
              <a:t> ≠ </a:t>
            </a:r>
            <a:r>
              <a:rPr lang="en-US" dirty="0" err="1" smtClean="0"/>
              <a:t>f(σ</a:t>
            </a:r>
            <a:r>
              <a:rPr lang="en-US" dirty="0" smtClean="0"/>
              <a:t>)</a:t>
            </a:r>
          </a:p>
          <a:p>
            <a:r>
              <a:rPr lang="en-US" dirty="0" smtClean="0"/>
              <a:t>Various types</a:t>
            </a:r>
          </a:p>
          <a:p>
            <a:pPr lvl="1"/>
            <a:r>
              <a:rPr lang="en-US" dirty="0" smtClean="0"/>
              <a:t>One sample </a:t>
            </a:r>
            <a:r>
              <a:rPr lang="en-US" dirty="0" err="1" smtClean="0"/>
              <a:t>t</a:t>
            </a:r>
            <a:r>
              <a:rPr lang="en-US" dirty="0" smtClean="0"/>
              <a:t>-test</a:t>
            </a:r>
          </a:p>
          <a:p>
            <a:pPr lvl="2"/>
            <a:r>
              <a:rPr lang="en-US" dirty="0" smtClean="0"/>
              <a:t>Are these data different than the entire population?</a:t>
            </a:r>
          </a:p>
          <a:p>
            <a:pPr lvl="1"/>
            <a:r>
              <a:rPr lang="en-US" dirty="0" smtClean="0">
                <a:solidFill>
                  <a:srgbClr val="800000"/>
                </a:solidFill>
              </a:rPr>
              <a:t>Two sample </a:t>
            </a:r>
            <a:r>
              <a:rPr lang="en-US" dirty="0" err="1" smtClean="0">
                <a:solidFill>
                  <a:srgbClr val="800000"/>
                </a:solidFill>
              </a:rPr>
              <a:t>t</a:t>
            </a:r>
            <a:r>
              <a:rPr lang="en-US" dirty="0" smtClean="0">
                <a:solidFill>
                  <a:srgbClr val="800000"/>
                </a:solidFill>
              </a:rPr>
              <a:t>-test</a:t>
            </a:r>
          </a:p>
          <a:p>
            <a:pPr lvl="2"/>
            <a:r>
              <a:rPr lang="en-US" dirty="0" smtClean="0"/>
              <a:t>Do these two data sets come from different populations?</a:t>
            </a:r>
          </a:p>
          <a:p>
            <a:pPr lvl="1"/>
            <a:r>
              <a:rPr lang="en-US" dirty="0" smtClean="0"/>
              <a:t>Paired </a:t>
            </a:r>
            <a:r>
              <a:rPr lang="en-US" dirty="0" err="1" smtClean="0"/>
              <a:t>t</a:t>
            </a:r>
            <a:r>
              <a:rPr lang="en-US" dirty="0" smtClean="0"/>
              <a:t>-test</a:t>
            </a:r>
          </a:p>
          <a:p>
            <a:pPr lvl="2"/>
            <a:r>
              <a:rPr lang="en-US" dirty="0" smtClean="0"/>
              <a:t>Do individual changes show an overall change?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t</a:t>
            </a:r>
            <a:r>
              <a:rPr lang="en-US" dirty="0" smtClean="0"/>
              <a:t>-test to compare means</a:t>
            </a:r>
            <a:endParaRPr lang="en-US" dirty="0"/>
          </a:p>
        </p:txBody>
      </p:sp>
      <p:sp>
        <p:nvSpPr>
          <p:cNvPr id="3" name="Content Placeholder 2"/>
          <p:cNvSpPr>
            <a:spLocks noGrp="1"/>
          </p:cNvSpPr>
          <p:nvPr>
            <p:ph idx="1"/>
          </p:nvPr>
        </p:nvSpPr>
        <p:spPr>
          <a:xfrm>
            <a:off x="457200" y="1600200"/>
            <a:ext cx="8229600" cy="4900416"/>
          </a:xfrm>
        </p:spPr>
        <p:txBody>
          <a:bodyPr>
            <a:normAutofit/>
          </a:bodyPr>
          <a:lstStyle/>
          <a:p>
            <a:r>
              <a:rPr lang="en-US" dirty="0" smtClean="0"/>
              <a:t>We have      and       </a:t>
            </a:r>
          </a:p>
          <a:p>
            <a:pPr lvl="1"/>
            <a:r>
              <a:rPr lang="en-US" dirty="0" smtClean="0"/>
              <a:t>Do they come from different populations?</a:t>
            </a:r>
          </a:p>
          <a:p>
            <a:pPr lvl="2"/>
            <a:r>
              <a:rPr lang="en-US" dirty="0" smtClean="0"/>
              <a:t>Are       and        different?</a:t>
            </a:r>
          </a:p>
          <a:p>
            <a:r>
              <a:rPr lang="en-US" dirty="0" smtClean="0"/>
              <a:t>Null Hypothesis H</a:t>
            </a:r>
            <a:r>
              <a:rPr lang="en-US" baseline="-25000" dirty="0" smtClean="0"/>
              <a:t>o</a:t>
            </a:r>
            <a:r>
              <a:rPr lang="en-US" dirty="0" smtClean="0"/>
              <a:t>: </a:t>
            </a:r>
            <a:endParaRPr lang="en-US" dirty="0" smtClean="0"/>
          </a:p>
          <a:p>
            <a:pPr lvl="1"/>
            <a:r>
              <a:rPr lang="en-US" dirty="0" smtClean="0"/>
              <a:t>          </a:t>
            </a:r>
            <a:r>
              <a:rPr lang="en-US" dirty="0" smtClean="0"/>
              <a:t>=      </a:t>
            </a:r>
          </a:p>
          <a:p>
            <a:r>
              <a:rPr lang="en-US" dirty="0" smtClean="0"/>
              <a:t>Alternative Hypothesis H</a:t>
            </a:r>
            <a:r>
              <a:rPr lang="en-US" baseline="-25000" dirty="0" smtClean="0"/>
              <a:t>a</a:t>
            </a:r>
            <a:r>
              <a:rPr lang="en-US" dirty="0" smtClean="0"/>
              <a:t>:</a:t>
            </a:r>
          </a:p>
          <a:p>
            <a:pPr lvl="1"/>
            <a:r>
              <a:rPr lang="en-US" dirty="0" smtClean="0"/>
              <a:t>          &gt;</a:t>
            </a:r>
          </a:p>
          <a:p>
            <a:r>
              <a:rPr lang="en-US" dirty="0" err="1" smtClean="0"/>
              <a:t>t</a:t>
            </a:r>
            <a:r>
              <a:rPr lang="en-US" dirty="0" smtClean="0"/>
              <a:t> statistic tests H</a:t>
            </a:r>
            <a:r>
              <a:rPr lang="en-US" baseline="-25000" dirty="0" smtClean="0"/>
              <a:t>o</a:t>
            </a:r>
            <a:r>
              <a:rPr lang="en-US" dirty="0" smtClean="0"/>
              <a:t>. If </a:t>
            </a:r>
            <a:r>
              <a:rPr lang="en-US" dirty="0" err="1" smtClean="0"/>
              <a:t>t</a:t>
            </a:r>
            <a:r>
              <a:rPr lang="en-US" dirty="0" smtClean="0"/>
              <a:t> &lt; 0.05, then reject H</a:t>
            </a:r>
            <a:r>
              <a:rPr lang="en-US" baseline="-25000" dirty="0" smtClean="0"/>
              <a:t>o</a:t>
            </a:r>
            <a:r>
              <a:rPr lang="en-US" dirty="0" smtClean="0"/>
              <a:t> and accept H</a:t>
            </a:r>
            <a:r>
              <a:rPr lang="en-US" baseline="-25000" dirty="0" smtClean="0"/>
              <a:t>a</a:t>
            </a:r>
            <a:endParaRPr lang="en-US" dirty="0" smtClean="0"/>
          </a:p>
          <a:p>
            <a:endParaRPr lang="en-US" dirty="0"/>
          </a:p>
          <a:p>
            <a:endParaRPr lang="en-US" dirty="0" smtClean="0"/>
          </a:p>
          <a:p>
            <a:pPr lvl="1"/>
            <a:endParaRPr lang="en-US" dirty="0"/>
          </a:p>
          <a:p>
            <a:endParaRPr lang="en-US" dirty="0" smtClean="0"/>
          </a:p>
          <a:p>
            <a:pPr lvl="1"/>
            <a:endParaRPr lang="en-US" dirty="0"/>
          </a:p>
        </p:txBody>
      </p:sp>
      <p:graphicFrame>
        <p:nvGraphicFramePr>
          <p:cNvPr id="17411" name="Object 3"/>
          <p:cNvGraphicFramePr>
            <a:graphicFrameLocks noChangeAspect="1"/>
          </p:cNvGraphicFramePr>
          <p:nvPr/>
        </p:nvGraphicFramePr>
        <p:xfrm>
          <a:off x="2333625" y="1658938"/>
          <a:ext cx="419100" cy="533400"/>
        </p:xfrm>
        <a:graphic>
          <a:graphicData uri="http://schemas.openxmlformats.org/presentationml/2006/ole">
            <p:oleObj spid="_x0000_s17411" name="Equation" r:id="rId3" imgW="139700" imgH="177800" progId="Equation.3">
              <p:embed/>
            </p:oleObj>
          </a:graphicData>
        </a:graphic>
      </p:graphicFrame>
      <p:graphicFrame>
        <p:nvGraphicFramePr>
          <p:cNvPr id="17412" name="Object 4"/>
          <p:cNvGraphicFramePr>
            <a:graphicFrameLocks noChangeAspect="1"/>
          </p:cNvGraphicFramePr>
          <p:nvPr/>
        </p:nvGraphicFramePr>
        <p:xfrm>
          <a:off x="3524250" y="1641475"/>
          <a:ext cx="495300" cy="533400"/>
        </p:xfrm>
        <a:graphic>
          <a:graphicData uri="http://schemas.openxmlformats.org/presentationml/2006/ole">
            <p:oleObj spid="_x0000_s17412" name="Equation" r:id="rId4" imgW="165100" imgH="177800" progId="Equation.3">
              <p:embed/>
            </p:oleObj>
          </a:graphicData>
        </a:graphic>
      </p:graphicFrame>
      <p:graphicFrame>
        <p:nvGraphicFramePr>
          <p:cNvPr id="17413" name="Object 5"/>
          <p:cNvGraphicFramePr>
            <a:graphicFrameLocks noChangeAspect="1"/>
          </p:cNvGraphicFramePr>
          <p:nvPr/>
        </p:nvGraphicFramePr>
        <p:xfrm>
          <a:off x="2164551" y="2689588"/>
          <a:ext cx="347662" cy="441325"/>
        </p:xfrm>
        <a:graphic>
          <a:graphicData uri="http://schemas.openxmlformats.org/presentationml/2006/ole">
            <p:oleObj spid="_x0000_s17413" name="Equation" r:id="rId5" imgW="139700" imgH="177800" progId="Equation.3">
              <p:embed/>
            </p:oleObj>
          </a:graphicData>
        </a:graphic>
      </p:graphicFrame>
      <p:graphicFrame>
        <p:nvGraphicFramePr>
          <p:cNvPr id="17414" name="Object 6"/>
          <p:cNvGraphicFramePr>
            <a:graphicFrameLocks noChangeAspect="1"/>
          </p:cNvGraphicFramePr>
          <p:nvPr/>
        </p:nvGraphicFramePr>
        <p:xfrm>
          <a:off x="3121007" y="2689588"/>
          <a:ext cx="430213" cy="463550"/>
        </p:xfrm>
        <a:graphic>
          <a:graphicData uri="http://schemas.openxmlformats.org/presentationml/2006/ole">
            <p:oleObj spid="_x0000_s17414" name="Equation" r:id="rId6" imgW="165100" imgH="177800" progId="Equation.3">
              <p:embed/>
            </p:oleObj>
          </a:graphicData>
        </a:graphic>
      </p:graphicFrame>
      <p:graphicFrame>
        <p:nvGraphicFramePr>
          <p:cNvPr id="17416" name="Object 8"/>
          <p:cNvGraphicFramePr>
            <a:graphicFrameLocks noChangeAspect="1"/>
          </p:cNvGraphicFramePr>
          <p:nvPr/>
        </p:nvGraphicFramePr>
        <p:xfrm>
          <a:off x="1325336" y="3731534"/>
          <a:ext cx="419100" cy="533400"/>
        </p:xfrm>
        <a:graphic>
          <a:graphicData uri="http://schemas.openxmlformats.org/presentationml/2006/ole">
            <p:oleObj spid="_x0000_s17416" name="Equation" r:id="rId7" imgW="139700" imgH="177800" progId="Equation.3">
              <p:embed/>
            </p:oleObj>
          </a:graphicData>
        </a:graphic>
      </p:graphicFrame>
      <p:graphicFrame>
        <p:nvGraphicFramePr>
          <p:cNvPr id="17417" name="Object 9"/>
          <p:cNvGraphicFramePr>
            <a:graphicFrameLocks noChangeAspect="1"/>
          </p:cNvGraphicFramePr>
          <p:nvPr/>
        </p:nvGraphicFramePr>
        <p:xfrm>
          <a:off x="2508172" y="3714071"/>
          <a:ext cx="503089" cy="533400"/>
        </p:xfrm>
        <a:graphic>
          <a:graphicData uri="http://schemas.openxmlformats.org/presentationml/2006/ole">
            <p:oleObj spid="_x0000_s17417" name="Equation" r:id="rId8" imgW="165100" imgH="177800" progId="Equation.3">
              <p:embed/>
            </p:oleObj>
          </a:graphicData>
        </a:graphic>
      </p:graphicFrame>
      <p:graphicFrame>
        <p:nvGraphicFramePr>
          <p:cNvPr id="17420" name="Object 12"/>
          <p:cNvGraphicFramePr>
            <a:graphicFrameLocks noChangeAspect="1"/>
          </p:cNvGraphicFramePr>
          <p:nvPr/>
        </p:nvGraphicFramePr>
        <p:xfrm>
          <a:off x="1317547" y="4833741"/>
          <a:ext cx="419100" cy="533400"/>
        </p:xfrm>
        <a:graphic>
          <a:graphicData uri="http://schemas.openxmlformats.org/presentationml/2006/ole">
            <p:oleObj spid="_x0000_s17420" name="Equation" r:id="rId9" imgW="139700" imgH="177800" progId="Equation.3">
              <p:embed/>
            </p:oleObj>
          </a:graphicData>
        </a:graphic>
      </p:graphicFrame>
      <p:graphicFrame>
        <p:nvGraphicFramePr>
          <p:cNvPr id="17421" name="Object 13"/>
          <p:cNvGraphicFramePr>
            <a:graphicFrameLocks noChangeAspect="1"/>
          </p:cNvGraphicFramePr>
          <p:nvPr/>
        </p:nvGraphicFramePr>
        <p:xfrm>
          <a:off x="2508172" y="4816278"/>
          <a:ext cx="495300" cy="533400"/>
        </p:xfrm>
        <a:graphic>
          <a:graphicData uri="http://schemas.openxmlformats.org/presentationml/2006/ole">
            <p:oleObj spid="_x0000_s17421" name="Equation" r:id="rId10" imgW="165100" imgH="1778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Data and Statistics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"Figures often beguile me," he wrote, "particularly when I have the arranging of them myself; in which case the remark attributed to Disraeli would often apply with justice and force: 'There are three kinds of lies: lies, damned lies, and statistics.</a:t>
            </a:r>
            <a:r>
              <a:rPr lang="en-US" dirty="0" smtClean="0"/>
              <a:t>'”</a:t>
            </a:r>
          </a:p>
          <a:p>
            <a:pPr>
              <a:buNone/>
            </a:pPr>
            <a:endParaRPr lang="en-US" dirty="0" smtClean="0"/>
          </a:p>
          <a:p>
            <a:pPr>
              <a:buNone/>
            </a:pPr>
            <a:r>
              <a:rPr lang="en-US" dirty="0" smtClean="0"/>
              <a:t>Quote from </a:t>
            </a:r>
            <a:r>
              <a:rPr lang="en-US" dirty="0" smtClean="0"/>
              <a:t>Mark Twain</a:t>
            </a:r>
            <a:r>
              <a:rPr lang="en-US" dirty="0" smtClean="0"/>
              <a:t>, Chapters </a:t>
            </a:r>
            <a:r>
              <a:rPr lang="en-US" dirty="0" smtClean="0"/>
              <a:t>from My </a:t>
            </a:r>
            <a:r>
              <a:rPr lang="en-US" dirty="0" smtClean="0"/>
              <a:t>Autobiography, 1906</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 Illustration</a:t>
            </a:r>
            <a:endParaRPr lang="en-US" dirty="0"/>
          </a:p>
        </p:txBody>
      </p:sp>
      <p:sp>
        <p:nvSpPr>
          <p:cNvPr id="4" name="Content Placeholder 2"/>
          <p:cNvSpPr>
            <a:spLocks noGrp="1"/>
          </p:cNvSpPr>
          <p:nvPr>
            <p:ph idx="1"/>
          </p:nvPr>
        </p:nvSpPr>
        <p:spPr>
          <a:xfrm>
            <a:off x="457200" y="1600201"/>
            <a:ext cx="8229600" cy="1394326"/>
          </a:xfrm>
        </p:spPr>
        <p:txBody>
          <a:bodyPr/>
          <a:lstStyle/>
          <a:p>
            <a:r>
              <a:rPr lang="en-US" dirty="0" smtClean="0"/>
              <a:t>Two populations that are significantly different, with X</a:t>
            </a:r>
            <a:r>
              <a:rPr lang="en-US" baseline="-25000" dirty="0" smtClean="0"/>
              <a:t>2</a:t>
            </a:r>
            <a:r>
              <a:rPr lang="en-US" dirty="0" smtClean="0"/>
              <a:t> larger than X</a:t>
            </a:r>
            <a:r>
              <a:rPr lang="en-US" baseline="-25000" dirty="0" smtClean="0"/>
              <a:t>1</a:t>
            </a:r>
            <a:endParaRPr lang="en-US" baseline="-250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 Illustration</a:t>
            </a:r>
            <a:endParaRPr lang="en-US" dirty="0"/>
          </a:p>
        </p:txBody>
      </p:sp>
      <p:sp>
        <p:nvSpPr>
          <p:cNvPr id="3" name="Content Placeholder 2"/>
          <p:cNvSpPr>
            <a:spLocks noGrp="1"/>
          </p:cNvSpPr>
          <p:nvPr>
            <p:ph idx="1"/>
          </p:nvPr>
        </p:nvSpPr>
        <p:spPr>
          <a:xfrm>
            <a:off x="457200" y="1600201"/>
            <a:ext cx="8229600" cy="1394326"/>
          </a:xfrm>
        </p:spPr>
        <p:txBody>
          <a:bodyPr/>
          <a:lstStyle/>
          <a:p>
            <a:r>
              <a:rPr lang="en-US" dirty="0" smtClean="0"/>
              <a:t>Two populations that are not significantly different, but X</a:t>
            </a:r>
            <a:r>
              <a:rPr lang="en-US" baseline="-25000" dirty="0" smtClean="0"/>
              <a:t>2</a:t>
            </a:r>
            <a:r>
              <a:rPr lang="en-US" dirty="0" smtClean="0"/>
              <a:t> is still larger than X</a:t>
            </a:r>
            <a:r>
              <a:rPr lang="en-US" baseline="-25000" dirty="0" smtClean="0"/>
              <a:t>1</a:t>
            </a:r>
            <a:endParaRPr lang="en-US" baseline="-250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Exercise:  Find 99% Confidence</a:t>
            </a:r>
            <a:endParaRPr lang="en-US" sz="3600" dirty="0"/>
          </a:p>
        </p:txBody>
      </p:sp>
      <p:sp>
        <p:nvSpPr>
          <p:cNvPr id="3" name="Content Placeholder 2"/>
          <p:cNvSpPr>
            <a:spLocks noGrp="1"/>
          </p:cNvSpPr>
          <p:nvPr>
            <p:ph idx="1"/>
          </p:nvPr>
        </p:nvSpPr>
        <p:spPr>
          <a:xfrm>
            <a:off x="457200" y="1052112"/>
            <a:ext cx="8229600" cy="5805888"/>
          </a:xfrm>
        </p:spPr>
        <p:txBody>
          <a:bodyPr>
            <a:normAutofit fontScale="92500" lnSpcReduction="20000"/>
          </a:bodyPr>
          <a:lstStyle/>
          <a:p>
            <a:endParaRPr lang="en-US" dirty="0" smtClean="0"/>
          </a:p>
          <a:p>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  </a:t>
            </a:r>
            <a:endParaRPr lang="en-US" dirty="0"/>
          </a:p>
        </p:txBody>
      </p:sp>
      <p:graphicFrame>
        <p:nvGraphicFramePr>
          <p:cNvPr id="26626" name="Object 2"/>
          <p:cNvGraphicFramePr>
            <a:graphicFrameLocks noChangeAspect="1"/>
          </p:cNvGraphicFramePr>
          <p:nvPr/>
        </p:nvGraphicFramePr>
        <p:xfrm>
          <a:off x="904026" y="1391648"/>
          <a:ext cx="3055938" cy="1103313"/>
        </p:xfrm>
        <a:graphic>
          <a:graphicData uri="http://schemas.openxmlformats.org/presentationml/2006/ole">
            <p:oleObj spid="_x0000_s130050" name="Equation" r:id="rId4" imgW="1231900" imgH="444500" progId="Equation.3">
              <p:embed/>
            </p:oleObj>
          </a:graphicData>
        </a:graphic>
      </p:graphicFrame>
      <p:graphicFrame>
        <p:nvGraphicFramePr>
          <p:cNvPr id="26627" name="Object 3"/>
          <p:cNvGraphicFramePr>
            <a:graphicFrameLocks noChangeAspect="1"/>
          </p:cNvGraphicFramePr>
          <p:nvPr/>
        </p:nvGraphicFramePr>
        <p:xfrm>
          <a:off x="781970" y="4251166"/>
          <a:ext cx="3937011" cy="1542917"/>
        </p:xfrm>
        <a:graphic>
          <a:graphicData uri="http://schemas.openxmlformats.org/presentationml/2006/ole">
            <p:oleObj spid="_x0000_s130051" name="Equation" r:id="rId5" imgW="2006600" imgH="787400" progId="Equation.3">
              <p:embed/>
            </p:oleObj>
          </a:graphicData>
        </a:graphic>
      </p:graphicFrame>
      <p:graphicFrame>
        <p:nvGraphicFramePr>
          <p:cNvPr id="6" name="Table 5"/>
          <p:cNvGraphicFramePr>
            <a:graphicFrameLocks noGrp="1"/>
          </p:cNvGraphicFramePr>
          <p:nvPr/>
        </p:nvGraphicFramePr>
        <p:xfrm>
          <a:off x="6403472" y="1230486"/>
          <a:ext cx="2283328" cy="2857500"/>
        </p:xfrm>
        <a:graphic>
          <a:graphicData uri="http://schemas.openxmlformats.org/drawingml/2006/table">
            <a:tbl>
              <a:tblPr/>
              <a:tblGrid>
                <a:gridCol w="1141664"/>
                <a:gridCol w="1141664"/>
              </a:tblGrid>
              <a:tr h="286516">
                <a:tc>
                  <a:txBody>
                    <a:bodyPr/>
                    <a:lstStyle/>
                    <a:p>
                      <a:pPr algn="r" fontAlgn="b"/>
                      <a:r>
                        <a:rPr lang="en-US" sz="2000" b="0" i="0" u="none" strike="noStrike" dirty="0" smtClean="0">
                          <a:latin typeface="Arial"/>
                        </a:rPr>
                        <a:t>MIT</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800000"/>
                    </a:solidFill>
                  </a:tcPr>
                </a:tc>
                <a:tc>
                  <a:txBody>
                    <a:bodyPr/>
                    <a:lstStyle/>
                    <a:p>
                      <a:pPr algn="r" fontAlgn="b"/>
                      <a:r>
                        <a:rPr lang="en-US" sz="2000" b="0" i="0" u="none" strike="noStrike" dirty="0" smtClean="0">
                          <a:latin typeface="Arial"/>
                        </a:rPr>
                        <a:t>Harvard</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0000"/>
                    </a:solidFill>
                  </a:tcPr>
                </a:tc>
              </a:tr>
              <a:tr h="286516">
                <a:tc>
                  <a:txBody>
                    <a:bodyPr/>
                    <a:lstStyle/>
                    <a:p>
                      <a:pPr algn="r" fontAlgn="b"/>
                      <a:r>
                        <a:rPr lang="en-US" sz="2000" b="0" i="0" u="none" strike="noStrike" dirty="0" smtClean="0">
                          <a:latin typeface="Arial"/>
                        </a:rPr>
                        <a:t>100</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46</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87</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54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56</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76</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87</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92</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98</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87</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90</a:t>
                      </a:r>
                      <a:endParaRPr lang="en-US" sz="2000" b="0" i="0" u="none" strike="noStrike" dirty="0">
                        <a:latin typeface="Arial"/>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60</a:t>
                      </a:r>
                      <a:endParaRPr lang="en-US" sz="2000" b="0" i="0" u="none" strike="noStrike" dirty="0">
                        <a:latin typeface="Arial"/>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X</a:t>
                      </a:r>
                      <a:r>
                        <a:rPr lang="en-US" sz="2000" b="0" i="0" u="none" strike="noStrike" baseline="-25000" dirty="0" smtClean="0">
                          <a:latin typeface="Arial"/>
                        </a:rPr>
                        <a:t>1  </a:t>
                      </a:r>
                      <a:r>
                        <a:rPr lang="en-US" sz="2000" b="0" i="0" u="none" strike="noStrike" dirty="0" smtClean="0">
                          <a:latin typeface="Arial"/>
                        </a:rPr>
                        <a:t> 86.3</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X</a:t>
                      </a:r>
                      <a:r>
                        <a:rPr lang="en-US" sz="2000" b="0" i="0" u="none" strike="noStrike" baseline="-25000" dirty="0" smtClean="0">
                          <a:latin typeface="Arial"/>
                        </a:rPr>
                        <a:t>2</a:t>
                      </a:r>
                      <a:r>
                        <a:rPr lang="en-US" sz="2000" b="0" i="0" u="none" strike="noStrike" dirty="0" smtClean="0">
                          <a:latin typeface="Arial"/>
                        </a:rPr>
                        <a:t>  69.2</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s</a:t>
                      </a:r>
                      <a:r>
                        <a:rPr lang="en-US" sz="2000" b="0" i="0" u="none" strike="noStrike" baseline="-25000" dirty="0" smtClean="0">
                          <a:latin typeface="Arial"/>
                        </a:rPr>
                        <a:t>1</a:t>
                      </a:r>
                      <a:r>
                        <a:rPr lang="en-US" sz="2000" b="0" i="0" u="none" strike="noStrike" dirty="0" smtClean="0">
                          <a:latin typeface="Arial"/>
                        </a:rPr>
                        <a:t>  15.9</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baseline="0" dirty="0" smtClean="0">
                          <a:latin typeface="Arial"/>
                        </a:rPr>
                        <a:t>s</a:t>
                      </a:r>
                      <a:r>
                        <a:rPr lang="en-US" sz="2000" b="0" i="0" u="none" strike="noStrike" baseline="-25000" dirty="0" smtClean="0">
                          <a:latin typeface="Arial"/>
                        </a:rPr>
                        <a:t>2</a:t>
                      </a:r>
                      <a:r>
                        <a:rPr lang="en-US" sz="2000" b="0" i="0" u="none" strike="noStrike" baseline="0" dirty="0" smtClean="0">
                          <a:latin typeface="Arial"/>
                        </a:rPr>
                        <a:t>  18.6</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12" name="TextBox 11"/>
          <p:cNvSpPr txBox="1"/>
          <p:nvPr/>
        </p:nvSpPr>
        <p:spPr>
          <a:xfrm>
            <a:off x="6390104" y="4625483"/>
            <a:ext cx="2540002" cy="1672252"/>
          </a:xfrm>
          <a:prstGeom prst="rect">
            <a:avLst/>
          </a:prstGeom>
          <a:noFill/>
        </p:spPr>
        <p:txBody>
          <a:bodyPr wrap="square" rtlCol="0">
            <a:spAutoFit/>
          </a:bodyPr>
          <a:lstStyle/>
          <a:p>
            <a:r>
              <a:rPr lang="en-US" sz="2800" dirty="0" err="1" smtClean="0"/>
              <a:t>t</a:t>
            </a:r>
            <a:r>
              <a:rPr lang="en-US" sz="2800" baseline="-25000" dirty="0" err="1" smtClean="0"/>
              <a:t>calc</a:t>
            </a:r>
            <a:r>
              <a:rPr lang="en-US" sz="2800" dirty="0" smtClean="0"/>
              <a:t> = 1.79</a:t>
            </a:r>
          </a:p>
          <a:p>
            <a:r>
              <a:rPr lang="en-US" sz="2800" dirty="0" smtClean="0"/>
              <a:t>t</a:t>
            </a:r>
            <a:r>
              <a:rPr lang="en-US" sz="2800" baseline="-25000" dirty="0" smtClean="0"/>
              <a:t>99 </a:t>
            </a:r>
            <a:r>
              <a:rPr lang="en-US" sz="2800" dirty="0" smtClean="0"/>
              <a:t>= ?</a:t>
            </a:r>
          </a:p>
          <a:p>
            <a:r>
              <a:rPr lang="en-US" sz="2800" dirty="0" err="1"/>
              <a:t>t</a:t>
            </a:r>
            <a:r>
              <a:rPr lang="en-US" sz="2800" baseline="-25000" dirty="0" err="1" smtClean="0"/>
              <a:t>calc</a:t>
            </a:r>
            <a:r>
              <a:rPr lang="en-US" sz="2800" dirty="0" smtClean="0"/>
              <a:t> ?  T</a:t>
            </a:r>
            <a:r>
              <a:rPr lang="en-US" sz="2800" baseline="-25000" dirty="0" smtClean="0"/>
              <a:t>99</a:t>
            </a:r>
          </a:p>
          <a:p>
            <a:endParaRPr lang="en-US" sz="2800" baseline="-25000" dirty="0" smtClean="0"/>
          </a:p>
        </p:txBody>
      </p:sp>
      <p:sp>
        <p:nvSpPr>
          <p:cNvPr id="14" name="TextBox 13"/>
          <p:cNvSpPr txBox="1"/>
          <p:nvPr/>
        </p:nvSpPr>
        <p:spPr>
          <a:xfrm>
            <a:off x="2711254" y="5660403"/>
            <a:ext cx="2515799" cy="923330"/>
          </a:xfrm>
          <a:prstGeom prst="rect">
            <a:avLst/>
          </a:prstGeom>
          <a:noFill/>
        </p:spPr>
        <p:txBody>
          <a:bodyPr wrap="square" rtlCol="0">
            <a:spAutoFit/>
          </a:bodyPr>
          <a:lstStyle/>
          <a:p>
            <a:r>
              <a:rPr lang="en-US" dirty="0" smtClean="0"/>
              <a:t>Go to table in notes to find t</a:t>
            </a:r>
            <a:r>
              <a:rPr lang="en-US" baseline="-25000" dirty="0" smtClean="0"/>
              <a:t>99</a:t>
            </a:r>
            <a:r>
              <a:rPr lang="en-US" dirty="0" smtClean="0"/>
              <a:t> with 11 degrees of </a:t>
            </a:r>
            <a:r>
              <a:rPr lang="en-US" dirty="0" smtClean="0"/>
              <a:t>freedom</a:t>
            </a:r>
            <a:endParaRPr lang="en-US" dirty="0"/>
          </a:p>
        </p:txBody>
      </p:sp>
      <p:cxnSp>
        <p:nvCxnSpPr>
          <p:cNvPr id="16" name="Straight Arrow Connector 15"/>
          <p:cNvCxnSpPr>
            <a:stCxn id="14" idx="3"/>
            <a:endCxn id="12" idx="1"/>
          </p:cNvCxnSpPr>
          <p:nvPr/>
        </p:nvCxnSpPr>
        <p:spPr>
          <a:xfrm flipV="1">
            <a:off x="5227053" y="5461609"/>
            <a:ext cx="1163051" cy="660459"/>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6630" name="Object 6"/>
          <p:cNvGraphicFramePr>
            <a:graphicFrameLocks noChangeAspect="1"/>
          </p:cNvGraphicFramePr>
          <p:nvPr/>
        </p:nvGraphicFramePr>
        <p:xfrm>
          <a:off x="6938180" y="148804"/>
          <a:ext cx="1390316" cy="844120"/>
        </p:xfrm>
        <a:graphic>
          <a:graphicData uri="http://schemas.openxmlformats.org/presentationml/2006/ole">
            <p:oleObj spid="_x0000_s130053" name="Equation" r:id="rId6" imgW="711200" imgH="431800" progId="Equation.3">
              <p:embed/>
            </p:oleObj>
          </a:graphicData>
        </a:graphic>
      </p:graphicFrame>
      <p:sp>
        <p:nvSpPr>
          <p:cNvPr id="17" name="TextBox 16"/>
          <p:cNvSpPr txBox="1"/>
          <p:nvPr/>
        </p:nvSpPr>
        <p:spPr>
          <a:xfrm>
            <a:off x="904026" y="2660316"/>
            <a:ext cx="775375" cy="523220"/>
          </a:xfrm>
          <a:prstGeom prst="rect">
            <a:avLst/>
          </a:prstGeom>
          <a:noFill/>
        </p:spPr>
        <p:txBody>
          <a:bodyPr wrap="square" rtlCol="0">
            <a:spAutoFit/>
          </a:bodyPr>
          <a:lstStyle/>
          <a:p>
            <a:r>
              <a:rPr lang="en-US" sz="2800" dirty="0" err="1"/>
              <a:t>t</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and Thursday’s Experiments</a:t>
            </a:r>
            <a:endParaRPr lang="en-US" dirty="0"/>
          </a:p>
        </p:txBody>
      </p:sp>
      <p:sp>
        <p:nvSpPr>
          <p:cNvPr id="3" name="Content Placeholder 2"/>
          <p:cNvSpPr>
            <a:spLocks noGrp="1"/>
          </p:cNvSpPr>
          <p:nvPr>
            <p:ph idx="1"/>
          </p:nvPr>
        </p:nvSpPr>
        <p:spPr/>
        <p:txBody>
          <a:bodyPr/>
          <a:lstStyle/>
          <a:p>
            <a:pPr>
              <a:spcAft>
                <a:spcPts val="2400"/>
              </a:spcAft>
            </a:pPr>
            <a:r>
              <a:rPr lang="en-US" dirty="0" err="1" smtClean="0"/>
              <a:t>Transfections</a:t>
            </a:r>
            <a:r>
              <a:rPr lang="en-US" dirty="0" smtClean="0"/>
              <a:t> today</a:t>
            </a:r>
          </a:p>
          <a:p>
            <a:pPr>
              <a:spcAft>
                <a:spcPts val="2400"/>
              </a:spcAft>
            </a:pPr>
            <a:r>
              <a:rPr lang="en-US" dirty="0" smtClean="0"/>
              <a:t>Measure fluorescence via </a:t>
            </a:r>
            <a:r>
              <a:rPr lang="en-US" dirty="0" err="1" smtClean="0"/>
              <a:t>Bioanalyzer</a:t>
            </a:r>
            <a:r>
              <a:rPr lang="en-US" dirty="0" smtClean="0"/>
              <a:t> on Thursday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Thursday’s Experiments: </a:t>
            </a:r>
            <a:r>
              <a:rPr lang="en-US" dirty="0" err="1" smtClean="0"/>
              <a:t>Bioanalyzer</a:t>
            </a:r>
            <a:endParaRPr lang="en-US" dirty="0"/>
          </a:p>
        </p:txBody>
      </p:sp>
      <p:pic>
        <p:nvPicPr>
          <p:cNvPr id="5" name="Picture 4" descr="Picture 4.png"/>
          <p:cNvPicPr>
            <a:picLocks noChangeAspect="1"/>
          </p:cNvPicPr>
          <p:nvPr/>
        </p:nvPicPr>
        <p:blipFill>
          <a:blip r:embed="rId2"/>
          <a:stretch>
            <a:fillRect/>
          </a:stretch>
        </p:blipFill>
        <p:spPr>
          <a:xfrm>
            <a:off x="271793" y="1421465"/>
            <a:ext cx="8521700" cy="4457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894" y="87486"/>
            <a:ext cx="8676105" cy="1143000"/>
          </a:xfrm>
        </p:spPr>
        <p:txBody>
          <a:bodyPr>
            <a:normAutofit/>
          </a:bodyPr>
          <a:lstStyle/>
          <a:p>
            <a:r>
              <a:rPr lang="en-US" dirty="0" err="1" smtClean="0"/>
              <a:t>Bioanalyzer</a:t>
            </a:r>
            <a:r>
              <a:rPr lang="en-US" dirty="0" smtClean="0"/>
              <a:t> Output</a:t>
            </a:r>
            <a:endParaRPr lang="en-US" dirty="0"/>
          </a:p>
        </p:txBody>
      </p:sp>
      <p:pic>
        <p:nvPicPr>
          <p:cNvPr id="3" name="Picture 2" descr="Picture 5.png"/>
          <p:cNvPicPr>
            <a:picLocks noChangeAspect="1"/>
          </p:cNvPicPr>
          <p:nvPr/>
        </p:nvPicPr>
        <p:blipFill>
          <a:blip r:embed="rId2"/>
          <a:stretch>
            <a:fillRect/>
          </a:stretch>
        </p:blipFill>
        <p:spPr>
          <a:xfrm>
            <a:off x="261938" y="1296988"/>
            <a:ext cx="8458200" cy="4864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 name="Group 21"/>
          <p:cNvGrpSpPr/>
          <p:nvPr/>
        </p:nvGrpSpPr>
        <p:grpSpPr>
          <a:xfrm>
            <a:off x="3014410" y="178567"/>
            <a:ext cx="6129590" cy="5257862"/>
            <a:chOff x="20266705" y="27628148"/>
            <a:chExt cx="4261104" cy="3233228"/>
          </a:xfrm>
          <a:effectLst/>
        </p:grpSpPr>
        <p:pic>
          <p:nvPicPr>
            <p:cNvPr id="23" name="Picture 22" descr="Fig1Jonnalagadda.jpg"/>
            <p:cNvPicPr>
              <a:picLocks noChangeAspect="1"/>
            </p:cNvPicPr>
            <p:nvPr/>
          </p:nvPicPr>
          <p:blipFill>
            <a:blip r:embed="rId2" cstate="print"/>
            <a:srcRect l="50407" t="29572"/>
            <a:stretch>
              <a:fillRect/>
            </a:stretch>
          </p:blipFill>
          <p:spPr>
            <a:xfrm>
              <a:off x="20266705" y="27628148"/>
              <a:ext cx="4261104" cy="3233228"/>
            </a:xfrm>
            <a:prstGeom prst="rect">
              <a:avLst/>
            </a:prstGeom>
            <a:ln>
              <a:noFill/>
            </a:ln>
            <a:effectLst/>
          </p:spPr>
        </p:pic>
        <p:sp>
          <p:nvSpPr>
            <p:cNvPr id="24" name="Rectangle 23"/>
            <p:cNvSpPr/>
            <p:nvPr/>
          </p:nvSpPr>
          <p:spPr>
            <a:xfrm>
              <a:off x="23731732" y="28366582"/>
              <a:ext cx="499812"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748042" y="29292781"/>
              <a:ext cx="498039"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651281" y="28375539"/>
              <a:ext cx="457200"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644022" y="29285531"/>
              <a:ext cx="457200"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632658" y="30219975"/>
              <a:ext cx="498749"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3731732" y="30218128"/>
              <a:ext cx="495262" cy="334730"/>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47381" y="1548336"/>
            <a:ext cx="2927445" cy="2677656"/>
          </a:xfrm>
          <a:prstGeom prst="rect">
            <a:avLst/>
          </a:prstGeom>
          <a:noFill/>
        </p:spPr>
        <p:txBody>
          <a:bodyPr wrap="square" rtlCol="0">
            <a:spAutoFit/>
          </a:bodyPr>
          <a:lstStyle/>
          <a:p>
            <a:r>
              <a:rPr lang="en-US" sz="2800" dirty="0" smtClean="0">
                <a:latin typeface="Arial" pitchFamily="34" charset="0"/>
                <a:cs typeface="Arial" pitchFamily="34" charset="0"/>
              </a:rPr>
              <a:t>Targeted cells showed green fluorescence via flow </a:t>
            </a:r>
            <a:r>
              <a:rPr lang="en-US" sz="2800" dirty="0" err="1" smtClean="0">
                <a:latin typeface="Arial" pitchFamily="34" charset="0"/>
                <a:cs typeface="Arial" pitchFamily="34" charset="0"/>
              </a:rPr>
              <a:t>cytometry</a:t>
            </a:r>
            <a:r>
              <a:rPr lang="en-US" sz="2800" dirty="0" smtClean="0">
                <a:latin typeface="Arial" pitchFamily="34" charset="0"/>
                <a:cs typeface="Arial" pitchFamily="34" charset="0"/>
              </a:rPr>
              <a:t> at expected frequency. </a:t>
            </a:r>
            <a:endParaRPr lang="en-US" sz="2800" dirty="0"/>
          </a:p>
        </p:txBody>
      </p:sp>
      <p:sp>
        <p:nvSpPr>
          <p:cNvPr id="30" name="TextBox 29"/>
          <p:cNvSpPr txBox="1"/>
          <p:nvPr/>
        </p:nvSpPr>
        <p:spPr>
          <a:xfrm>
            <a:off x="4229100" y="6425696"/>
            <a:ext cx="4914900" cy="338554"/>
          </a:xfrm>
          <a:prstGeom prst="rect">
            <a:avLst/>
          </a:prstGeom>
          <a:noFill/>
        </p:spPr>
        <p:txBody>
          <a:bodyPr wrap="square" rtlCol="0">
            <a:spAutoFit/>
          </a:bodyPr>
          <a:lstStyle/>
          <a:p>
            <a:r>
              <a:rPr lang="en-US" sz="1600" dirty="0" err="1" smtClean="0">
                <a:solidFill>
                  <a:srgbClr val="000000"/>
                </a:solidFill>
              </a:rPr>
              <a:t>Jonnalagadda</a:t>
            </a:r>
            <a:r>
              <a:rPr lang="en-US" sz="1600" dirty="0" smtClean="0">
                <a:solidFill>
                  <a:srgbClr val="000000"/>
                </a:solidFill>
              </a:rPr>
              <a:t>, </a:t>
            </a:r>
            <a:r>
              <a:rPr lang="en-US" sz="1600" i="1" dirty="0" smtClean="0">
                <a:solidFill>
                  <a:srgbClr val="000000"/>
                </a:solidFill>
              </a:rPr>
              <a:t>et al</a:t>
            </a:r>
            <a:r>
              <a:rPr lang="en-US" sz="1600" dirty="0" smtClean="0">
                <a:solidFill>
                  <a:srgbClr val="000000"/>
                </a:solidFill>
              </a:rPr>
              <a:t>. 2005 </a:t>
            </a:r>
            <a:r>
              <a:rPr lang="en-US" sz="1600" i="1" dirty="0" smtClean="0">
                <a:solidFill>
                  <a:srgbClr val="000000"/>
                </a:solidFill>
              </a:rPr>
              <a:t>DNA Repair</a:t>
            </a:r>
            <a:r>
              <a:rPr lang="en-US" sz="1600" dirty="0" smtClean="0">
                <a:solidFill>
                  <a:srgbClr val="000000"/>
                </a:solidFill>
              </a:rPr>
              <a:t>. (4) 594-605.</a:t>
            </a:r>
          </a:p>
        </p:txBody>
      </p:sp>
      <p:sp>
        <p:nvSpPr>
          <p:cNvPr id="12" name="TextBox 11"/>
          <p:cNvSpPr txBox="1"/>
          <p:nvPr/>
        </p:nvSpPr>
        <p:spPr>
          <a:xfrm>
            <a:off x="240634" y="507999"/>
            <a:ext cx="2068295" cy="646331"/>
          </a:xfrm>
          <a:prstGeom prst="rect">
            <a:avLst/>
          </a:prstGeom>
          <a:noFill/>
        </p:spPr>
        <p:txBody>
          <a:bodyPr wrap="none" rtlCol="0">
            <a:spAutoFit/>
          </a:bodyPr>
          <a:lstStyle/>
          <a:p>
            <a:r>
              <a:rPr lang="en-US" sz="3600" dirty="0" smtClean="0"/>
              <a:t>FACS Data</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FACS vs. </a:t>
            </a:r>
            <a:r>
              <a:rPr lang="en-US" dirty="0" err="1" smtClean="0"/>
              <a:t>Bioanalyzer</a:t>
            </a:r>
            <a:endParaRPr lang="en-US" dirty="0"/>
          </a:p>
        </p:txBody>
      </p:sp>
      <p:sp>
        <p:nvSpPr>
          <p:cNvPr id="3" name="Content Placeholder 2"/>
          <p:cNvSpPr>
            <a:spLocks noGrp="1"/>
          </p:cNvSpPr>
          <p:nvPr>
            <p:ph idx="1"/>
          </p:nvPr>
        </p:nvSpPr>
        <p:spPr/>
        <p:txBody>
          <a:bodyPr/>
          <a:lstStyle/>
          <a:p>
            <a:pPr>
              <a:spcAft>
                <a:spcPts val="2400"/>
              </a:spcAft>
            </a:pPr>
            <a:r>
              <a:rPr lang="en-US" dirty="0" smtClean="0"/>
              <a:t>Ultimate readout will be fluorescence intensity in red and green channels for each cell</a:t>
            </a:r>
          </a:p>
          <a:p>
            <a:pPr>
              <a:spcAft>
                <a:spcPts val="2400"/>
              </a:spcAft>
            </a:pPr>
            <a:r>
              <a:rPr lang="en-US" dirty="0" smtClean="0"/>
              <a:t>FACS measures thousands of events, while the </a:t>
            </a:r>
            <a:r>
              <a:rPr lang="en-US" dirty="0" err="1" smtClean="0"/>
              <a:t>Bioanalyzer</a:t>
            </a:r>
            <a:r>
              <a:rPr lang="en-US" dirty="0" smtClean="0"/>
              <a:t> measures hundreds</a:t>
            </a:r>
          </a:p>
          <a:p>
            <a:pPr>
              <a:spcAft>
                <a:spcPts val="2400"/>
              </a:spcAft>
            </a:pPr>
            <a:r>
              <a:rPr lang="en-US" dirty="0" smtClean="0"/>
              <a:t>What can this mean for your statistics???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Bioanalyzer</a:t>
            </a:r>
            <a:r>
              <a:rPr lang="en-US" dirty="0" smtClean="0"/>
              <a:t> Data</a:t>
            </a:r>
            <a:endParaRPr lang="en-US" dirty="0"/>
          </a:p>
        </p:txBody>
      </p:sp>
      <p:sp>
        <p:nvSpPr>
          <p:cNvPr id="3" name="Content Placeholder 2"/>
          <p:cNvSpPr>
            <a:spLocks noGrp="1"/>
          </p:cNvSpPr>
          <p:nvPr>
            <p:ph idx="1"/>
          </p:nvPr>
        </p:nvSpPr>
        <p:spPr>
          <a:xfrm>
            <a:off x="457200" y="1292737"/>
            <a:ext cx="8229600" cy="739274"/>
          </a:xfrm>
        </p:spPr>
        <p:txBody>
          <a:bodyPr>
            <a:normAutofit fontScale="70000" lnSpcReduction="20000"/>
          </a:bodyPr>
          <a:lstStyle/>
          <a:p>
            <a:r>
              <a:rPr lang="en-US" dirty="0" smtClean="0"/>
              <a:t>Live cells will be labeled red, HR cells will also be green</a:t>
            </a:r>
          </a:p>
          <a:p>
            <a:r>
              <a:rPr lang="en-US" dirty="0" smtClean="0"/>
              <a:t>Positive Control</a:t>
            </a:r>
            <a:endParaRPr lang="en-US" dirty="0"/>
          </a:p>
        </p:txBody>
      </p:sp>
      <p:pic>
        <p:nvPicPr>
          <p:cNvPr id="4" name="Picture 3" descr="Picture 3.png"/>
          <p:cNvPicPr>
            <a:picLocks noChangeAspect="1"/>
          </p:cNvPicPr>
          <p:nvPr/>
        </p:nvPicPr>
        <p:blipFill>
          <a:blip r:embed="rId2"/>
          <a:stretch>
            <a:fillRect/>
          </a:stretch>
        </p:blipFill>
        <p:spPr>
          <a:xfrm>
            <a:off x="1517735" y="1944843"/>
            <a:ext cx="6302793" cy="493619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Bioanalyzer</a:t>
            </a:r>
            <a:r>
              <a:rPr lang="en-US" dirty="0" smtClean="0"/>
              <a:t> Data</a:t>
            </a:r>
            <a:endParaRPr lang="en-US" dirty="0"/>
          </a:p>
        </p:txBody>
      </p:sp>
      <p:sp>
        <p:nvSpPr>
          <p:cNvPr id="3" name="Content Placeholder 2"/>
          <p:cNvSpPr>
            <a:spLocks noGrp="1"/>
          </p:cNvSpPr>
          <p:nvPr>
            <p:ph idx="1"/>
          </p:nvPr>
        </p:nvSpPr>
        <p:spPr>
          <a:xfrm>
            <a:off x="457200" y="1292737"/>
            <a:ext cx="8229600" cy="739274"/>
          </a:xfrm>
        </p:spPr>
        <p:txBody>
          <a:bodyPr>
            <a:normAutofit fontScale="70000" lnSpcReduction="20000"/>
          </a:bodyPr>
          <a:lstStyle/>
          <a:p>
            <a:r>
              <a:rPr lang="en-US" dirty="0" smtClean="0"/>
              <a:t>Live cells will be labeled red, HR cells will also be green</a:t>
            </a:r>
          </a:p>
          <a:p>
            <a:r>
              <a:rPr lang="en-US" dirty="0" smtClean="0"/>
              <a:t>Possible Experimental Sample Output</a:t>
            </a:r>
            <a:endParaRPr lang="en-US" dirty="0"/>
          </a:p>
        </p:txBody>
      </p:sp>
      <p:pic>
        <p:nvPicPr>
          <p:cNvPr id="5" name="Picture 4" descr="Picture 1.png"/>
          <p:cNvPicPr>
            <a:picLocks noChangeAspect="1"/>
          </p:cNvPicPr>
          <p:nvPr/>
        </p:nvPicPr>
        <p:blipFill>
          <a:blip r:embed="rId2"/>
          <a:stretch>
            <a:fillRect/>
          </a:stretch>
        </p:blipFill>
        <p:spPr>
          <a:xfrm>
            <a:off x="935808" y="2044533"/>
            <a:ext cx="7352883" cy="47385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t>
            </a:r>
            <a:r>
              <a:rPr lang="en-US" dirty="0" smtClean="0"/>
              <a:t>stats </a:t>
            </a:r>
            <a:r>
              <a:rPr lang="en-US" dirty="0" smtClean="0"/>
              <a:t>important		</a:t>
            </a:r>
            <a:endParaRPr lang="en-US" dirty="0"/>
          </a:p>
        </p:txBody>
      </p:sp>
      <p:sp>
        <p:nvSpPr>
          <p:cNvPr id="3" name="Content Placeholder 2"/>
          <p:cNvSpPr>
            <a:spLocks noGrp="1"/>
          </p:cNvSpPr>
          <p:nvPr>
            <p:ph idx="1"/>
          </p:nvPr>
        </p:nvSpPr>
        <p:spPr/>
        <p:txBody>
          <a:bodyPr/>
          <a:lstStyle/>
          <a:p>
            <a:r>
              <a:rPr lang="en-US" dirty="0" smtClean="0"/>
              <a:t>Sometimes two data sets look different, but aren’t</a:t>
            </a:r>
            <a:endParaRPr lang="en-US" dirty="0" smtClean="0"/>
          </a:p>
          <a:p>
            <a:pPr>
              <a:spcAft>
                <a:spcPts val="600"/>
              </a:spcAft>
              <a:buNone/>
            </a:pPr>
            <a:endParaRPr lang="en-US" dirty="0" smtClean="0"/>
          </a:p>
          <a:p>
            <a:r>
              <a:rPr lang="en-US" dirty="0" smtClean="0"/>
              <a:t>Other times, two data sets don’t look that different, but are.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Example: Day 8 Results</a:t>
            </a:r>
            <a:endParaRPr lang="en-US" dirty="0"/>
          </a:p>
        </p:txBody>
      </p:sp>
      <p:graphicFrame>
        <p:nvGraphicFramePr>
          <p:cNvPr id="4" name="Table 3"/>
          <p:cNvGraphicFramePr>
            <a:graphicFrameLocks noGrp="1"/>
          </p:cNvGraphicFramePr>
          <p:nvPr/>
        </p:nvGraphicFramePr>
        <p:xfrm>
          <a:off x="2006600" y="1564105"/>
          <a:ext cx="4114800" cy="3352800"/>
        </p:xfrm>
        <a:graphic>
          <a:graphicData uri="http://schemas.openxmlformats.org/drawingml/2006/table">
            <a:tbl>
              <a:tblPr/>
              <a:tblGrid>
                <a:gridCol w="1371600"/>
                <a:gridCol w="1371600"/>
                <a:gridCol w="1371600"/>
              </a:tblGrid>
              <a:tr h="279400">
                <a:tc>
                  <a:txBody>
                    <a:bodyPr/>
                    <a:lstStyle/>
                    <a:p>
                      <a:pPr algn="l" fontAlgn="b"/>
                      <a:endParaRPr lang="en-US" sz="1000" b="0" i="0" u="none" strike="noStrike">
                        <a:latin typeface="Verdana"/>
                      </a:endParaRPr>
                    </a:p>
                  </a:txBody>
                  <a:tcPr marL="12700" marR="12700" marT="12700" marB="0" anchor="b">
                    <a:lnL>
                      <a:noFill/>
                    </a:lnL>
                    <a:lnR>
                      <a:noFill/>
                    </a:lnR>
                    <a:lnT>
                      <a:noFill/>
                    </a:lnT>
                    <a:lnB>
                      <a:noFill/>
                    </a:lnB>
                  </a:tcPr>
                </a:tc>
                <a:tc gridSpan="2">
                  <a:txBody>
                    <a:bodyPr/>
                    <a:lstStyle/>
                    <a:p>
                      <a:pPr algn="l" fontAlgn="b"/>
                      <a:r>
                        <a:rPr lang="en-US" sz="1600" b="1" i="0" u="none" strike="noStrike" dirty="0">
                          <a:latin typeface="Verdana"/>
                        </a:rPr>
                        <a:t>Fluorescence </a:t>
                      </a:r>
                      <a:r>
                        <a:rPr lang="en-US" sz="1600" b="1" i="0" u="none" strike="noStrike" dirty="0" smtClean="0">
                          <a:latin typeface="Verdana"/>
                        </a:rPr>
                        <a:t>Intensity </a:t>
                      </a:r>
                      <a:endParaRPr lang="en-US" sz="1600" b="1" i="0" u="none" strike="noStrike" dirty="0">
                        <a:latin typeface="Verdana"/>
                      </a:endParaRPr>
                    </a:p>
                  </a:txBody>
                  <a:tcPr marL="12700" marR="12700" marT="12700" marB="0" anchor="b">
                    <a:lnL>
                      <a:noFill/>
                    </a:lnL>
                    <a:lnR>
                      <a:noFill/>
                    </a:lnR>
                    <a:lnT>
                      <a:noFill/>
                    </a:lnT>
                    <a:lnB>
                      <a:noFill/>
                    </a:lnB>
                  </a:tcPr>
                </a:tc>
                <a:tc hMerge="1">
                  <a:txBody>
                    <a:bodyPr/>
                    <a:lstStyle/>
                    <a:p>
                      <a:endParaRPr lang="en-US"/>
                    </a:p>
                  </a:txBody>
                  <a:tcPr/>
                </a:tc>
              </a:tr>
              <a:tr h="279400">
                <a:tc>
                  <a:txBody>
                    <a:bodyPr/>
                    <a:lstStyle/>
                    <a:p>
                      <a:pPr algn="ctr" fontAlgn="b"/>
                      <a:r>
                        <a:rPr lang="en-US" sz="1400" b="1" i="0" u="none" strike="noStrike">
                          <a:latin typeface="Verdana"/>
                        </a:rPr>
                        <a:t>Cell</a:t>
                      </a:r>
                    </a:p>
                  </a:txBody>
                  <a:tcPr marL="12700" marR="12700" marT="12700" marB="0" anchor="b">
                    <a:lnL>
                      <a:noFill/>
                    </a:lnL>
                    <a:lnR>
                      <a:noFill/>
                    </a:lnR>
                    <a:lnT>
                      <a:noFill/>
                    </a:lnT>
                    <a:lnB>
                      <a:noFill/>
                    </a:lnB>
                  </a:tcPr>
                </a:tc>
                <a:tc>
                  <a:txBody>
                    <a:bodyPr/>
                    <a:lstStyle/>
                    <a:p>
                      <a:pPr algn="ctr" fontAlgn="b"/>
                      <a:r>
                        <a:rPr lang="en-US" sz="1600" b="0" i="0" u="none" strike="noStrike">
                          <a:latin typeface="Symbol"/>
                        </a:rPr>
                        <a:t>D</a:t>
                      </a:r>
                      <a:r>
                        <a:rPr lang="en-US" sz="1600" b="0" i="0" u="none" strike="noStrike">
                          <a:latin typeface="Verdana"/>
                        </a:rPr>
                        <a:t>3</a:t>
                      </a:r>
                      <a:endParaRPr lang="en-US" sz="1600" b="0" i="0" u="none" strike="noStrike">
                        <a:latin typeface="Symbol"/>
                      </a:endParaRPr>
                    </a:p>
                  </a:txBody>
                  <a:tcPr marL="12700" marR="12700" marT="12700" marB="0" anchor="b">
                    <a:lnL>
                      <a:noFill/>
                    </a:lnL>
                    <a:lnR>
                      <a:noFill/>
                    </a:lnR>
                    <a:lnT>
                      <a:noFill/>
                    </a:lnT>
                    <a:lnB>
                      <a:noFill/>
                    </a:lnB>
                  </a:tcPr>
                </a:tc>
                <a:tc>
                  <a:txBody>
                    <a:bodyPr/>
                    <a:lstStyle/>
                    <a:p>
                      <a:pPr algn="ctr" fontAlgn="b"/>
                      <a:r>
                        <a:rPr lang="en-US" sz="1600" b="0" i="0" u="none" strike="noStrike">
                          <a:latin typeface="Symbol"/>
                        </a:rPr>
                        <a:t>D</a:t>
                      </a:r>
                      <a:r>
                        <a:rPr lang="en-US" sz="1600" b="0" i="0" u="none" strike="noStrike">
                          <a:latin typeface="Verdana"/>
                        </a:rPr>
                        <a:t>3 + </a:t>
                      </a:r>
                      <a:r>
                        <a:rPr lang="en-US" sz="1600" b="0" i="0" u="none" strike="noStrike">
                          <a:latin typeface="Symbol"/>
                        </a:rPr>
                        <a:t>D</a:t>
                      </a:r>
                      <a:r>
                        <a:rPr lang="en-US" sz="1600" b="0" i="0" u="none" strike="noStrike">
                          <a:latin typeface="Verdana"/>
                        </a:rPr>
                        <a:t>5</a:t>
                      </a:r>
                      <a:endParaRPr lang="en-US" sz="1600" b="0" i="0" u="none" strike="noStrike">
                        <a:latin typeface="Symbol"/>
                      </a:endParaRP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1</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25</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22</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2</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22</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25</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3</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27</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87</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4</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38</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105</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5</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32</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200</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6</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21</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22</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7</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48</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23</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8</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15</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48</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9</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26</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320</a:t>
                      </a:r>
                    </a:p>
                  </a:txBody>
                  <a:tcPr marL="12700" marR="12700" marT="12700" marB="0" anchor="b">
                    <a:lnL>
                      <a:noFill/>
                    </a:lnL>
                    <a:lnR>
                      <a:noFill/>
                    </a:lnR>
                    <a:lnT>
                      <a:noFill/>
                    </a:lnT>
                    <a:lnB>
                      <a:noFill/>
                    </a:lnB>
                  </a:tcPr>
                </a:tc>
              </a:tr>
              <a:tr h="279400">
                <a:tc>
                  <a:txBody>
                    <a:bodyPr/>
                    <a:lstStyle/>
                    <a:p>
                      <a:pPr algn="r" fontAlgn="b"/>
                      <a:r>
                        <a:rPr lang="en-US" sz="1400" b="1" i="0" u="none" strike="noStrike">
                          <a:latin typeface="Verdana"/>
                        </a:rPr>
                        <a:t>10</a:t>
                      </a:r>
                    </a:p>
                  </a:txBody>
                  <a:tcPr marL="12700" marR="12700" marT="12700" marB="0" anchor="b">
                    <a:lnL>
                      <a:noFill/>
                    </a:lnL>
                    <a:lnR>
                      <a:noFill/>
                    </a:lnR>
                    <a:lnT>
                      <a:noFill/>
                    </a:lnT>
                    <a:lnB>
                      <a:noFill/>
                    </a:lnB>
                  </a:tcPr>
                </a:tc>
                <a:tc>
                  <a:txBody>
                    <a:bodyPr/>
                    <a:lstStyle/>
                    <a:p>
                      <a:pPr algn="r" fontAlgn="b"/>
                      <a:r>
                        <a:rPr lang="en-US" sz="1200" b="0" i="0" u="none" strike="noStrike">
                          <a:latin typeface="Verdana"/>
                        </a:rPr>
                        <a:t>22</a:t>
                      </a:r>
                    </a:p>
                  </a:txBody>
                  <a:tcPr marL="12700" marR="12700" marT="12700" marB="0" anchor="b">
                    <a:lnL>
                      <a:noFill/>
                    </a:lnL>
                    <a:lnR>
                      <a:noFill/>
                    </a:lnR>
                    <a:lnT>
                      <a:noFill/>
                    </a:lnT>
                    <a:lnB>
                      <a:noFill/>
                    </a:lnB>
                  </a:tcPr>
                </a:tc>
                <a:tc>
                  <a:txBody>
                    <a:bodyPr/>
                    <a:lstStyle/>
                    <a:p>
                      <a:pPr algn="r" fontAlgn="b"/>
                      <a:r>
                        <a:rPr lang="en-US" sz="1200" b="0" i="0" u="none" strike="noStrike" dirty="0">
                          <a:latin typeface="Verdana"/>
                        </a:rPr>
                        <a:t>29</a:t>
                      </a:r>
                    </a:p>
                  </a:txBody>
                  <a:tcPr marL="12700" marR="12700" marT="12700" marB="0" anchor="b">
                    <a:lnL>
                      <a:noFill/>
                    </a:lnL>
                    <a:lnR>
                      <a:noFill/>
                    </a:lnR>
                    <a:lnT>
                      <a:noFill/>
                    </a:lnT>
                    <a:lnB>
                      <a:noFill/>
                    </a:lnB>
                  </a:tcPr>
                </a:tc>
              </a:tr>
            </a:tbl>
          </a:graphicData>
        </a:graphic>
      </p:graphicFrame>
      <p:sp>
        <p:nvSpPr>
          <p:cNvPr id="5" name="TextBox 4"/>
          <p:cNvSpPr txBox="1"/>
          <p:nvPr/>
        </p:nvSpPr>
        <p:spPr>
          <a:xfrm>
            <a:off x="3141579" y="4987330"/>
            <a:ext cx="240632" cy="923330"/>
          </a:xfrm>
          <a:prstGeom prst="rect">
            <a:avLst/>
          </a:prstGeom>
          <a:noFill/>
        </p:spPr>
        <p:txBody>
          <a:bodyPr wrap="square" rtlCol="0">
            <a:spAutoFit/>
          </a:bodyPr>
          <a:lstStyle/>
          <a:p>
            <a:r>
              <a:rPr lang="en-US" dirty="0" smtClean="0"/>
              <a:t>.</a:t>
            </a:r>
          </a:p>
          <a:p>
            <a:r>
              <a:rPr lang="en-US" dirty="0" smtClean="0"/>
              <a:t>.</a:t>
            </a:r>
          </a:p>
          <a:p>
            <a:r>
              <a:rPr lang="en-US" dirty="0" smtClean="0"/>
              <a:t>.</a:t>
            </a:r>
            <a:endParaRPr lang="en-US" dirty="0"/>
          </a:p>
        </p:txBody>
      </p:sp>
      <p:sp>
        <p:nvSpPr>
          <p:cNvPr id="6" name="TextBox 5"/>
          <p:cNvSpPr txBox="1"/>
          <p:nvPr/>
        </p:nvSpPr>
        <p:spPr>
          <a:xfrm>
            <a:off x="4545263" y="4987330"/>
            <a:ext cx="240632" cy="923330"/>
          </a:xfrm>
          <a:prstGeom prst="rect">
            <a:avLst/>
          </a:prstGeom>
          <a:noFill/>
        </p:spPr>
        <p:txBody>
          <a:bodyPr wrap="square" rtlCol="0">
            <a:spAutoFit/>
          </a:bodyPr>
          <a:lstStyle/>
          <a:p>
            <a:r>
              <a:rPr lang="en-US" dirty="0" smtClean="0"/>
              <a:t>.</a:t>
            </a:r>
          </a:p>
          <a:p>
            <a:r>
              <a:rPr lang="en-US" dirty="0" smtClean="0"/>
              <a:t>.</a:t>
            </a:r>
          </a:p>
          <a:p>
            <a:r>
              <a:rPr lang="en-US" dirty="0" smtClean="0"/>
              <a:t>.</a:t>
            </a:r>
            <a:endParaRPr lang="en-US" dirty="0"/>
          </a:p>
        </p:txBody>
      </p:sp>
      <p:sp>
        <p:nvSpPr>
          <p:cNvPr id="7" name="TextBox 6"/>
          <p:cNvSpPr txBox="1"/>
          <p:nvPr/>
        </p:nvSpPr>
        <p:spPr>
          <a:xfrm>
            <a:off x="5920876" y="4987330"/>
            <a:ext cx="240632" cy="923330"/>
          </a:xfrm>
          <a:prstGeom prst="rect">
            <a:avLst/>
          </a:prstGeom>
          <a:noFill/>
        </p:spPr>
        <p:txBody>
          <a:bodyPr wrap="square" rtlCol="0">
            <a:spAutoFit/>
          </a:bodyPr>
          <a:lstStyle/>
          <a:p>
            <a:r>
              <a:rPr lang="en-US" dirty="0" smtClean="0"/>
              <a:t>.</a:t>
            </a:r>
          </a:p>
          <a:p>
            <a:r>
              <a:rPr lang="en-US" dirty="0" smtClean="0"/>
              <a:t>.</a:t>
            </a:r>
          </a:p>
          <a:p>
            <a:r>
              <a:rPr lang="en-US" dirty="0" smtClean="0"/>
              <a:t>.</a:t>
            </a:r>
            <a:endParaRPr lang="en-US" dirty="0"/>
          </a:p>
        </p:txBody>
      </p:sp>
      <p:sp>
        <p:nvSpPr>
          <p:cNvPr id="8" name="TextBox 7"/>
          <p:cNvSpPr txBox="1"/>
          <p:nvPr/>
        </p:nvSpPr>
        <p:spPr>
          <a:xfrm>
            <a:off x="5923634" y="1550737"/>
            <a:ext cx="921012" cy="338554"/>
          </a:xfrm>
          <a:prstGeom prst="rect">
            <a:avLst/>
          </a:prstGeom>
          <a:noFill/>
        </p:spPr>
        <p:txBody>
          <a:bodyPr wrap="square" rtlCol="0">
            <a:spAutoFit/>
          </a:bodyPr>
          <a:lstStyle/>
          <a:p>
            <a:r>
              <a:rPr lang="en-US" sz="1600" b="1" dirty="0" smtClean="0">
                <a:latin typeface="Verdana"/>
                <a:cs typeface="Verdana"/>
              </a:rPr>
              <a:t>: EGFP</a:t>
            </a:r>
            <a:endParaRPr lang="en-US" sz="1600" b="1" dirty="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Due to the nature of the data</a:t>
            </a:r>
          </a:p>
          <a:p>
            <a:pPr lvl="1"/>
            <a:r>
              <a:rPr lang="en-US" dirty="0" smtClean="0"/>
              <a:t>Look at gating for individual cell data</a:t>
            </a:r>
          </a:p>
          <a:p>
            <a:pPr lvl="1"/>
            <a:r>
              <a:rPr lang="en-US" dirty="0" smtClean="0"/>
              <a:t>Consider a Gaussian distribution for significance when comparing across conditions and groups</a:t>
            </a:r>
          </a:p>
          <a:p>
            <a:r>
              <a:rPr lang="en-US" dirty="0" smtClean="0"/>
              <a:t>Think about how much data you have within each population and use different distributions to think about certainty in your data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endParaRPr lang="en-US"/>
          </a:p>
        </p:txBody>
      </p:sp>
      <p:pic>
        <p:nvPicPr>
          <p:cNvPr id="5" name="Picture 4"/>
          <p:cNvPicPr>
            <a:picLocks noChangeAspect="1"/>
          </p:cNvPicPr>
          <p:nvPr/>
        </p:nvPicPr>
        <p:blipFill>
          <a:blip r:embed="rId3"/>
          <a:srcRect t="33565"/>
          <a:stretch>
            <a:fillRect/>
          </a:stretch>
        </p:blipFill>
        <p:spPr>
          <a:xfrm>
            <a:off x="698500" y="2096673"/>
            <a:ext cx="8445500" cy="4788063"/>
          </a:xfrm>
          <a:prstGeom prst="rect">
            <a:avLst/>
          </a:prstGeom>
        </p:spPr>
      </p:pic>
      <p:pic>
        <p:nvPicPr>
          <p:cNvPr id="4" name="Picture 3"/>
          <p:cNvPicPr>
            <a:picLocks noChangeAspect="1"/>
          </p:cNvPicPr>
          <p:nvPr/>
        </p:nvPicPr>
        <p:blipFill>
          <a:blip r:embed="rId3"/>
          <a:srcRect b="66952"/>
          <a:stretch>
            <a:fillRect/>
          </a:stretch>
        </p:blipFill>
        <p:spPr>
          <a:xfrm>
            <a:off x="-679106" y="87487"/>
            <a:ext cx="7644054" cy="215579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457200" y="1052112"/>
            <a:ext cx="8229600" cy="5805888"/>
          </a:xfrm>
        </p:spPr>
        <p:txBody>
          <a:bodyPr>
            <a:normAutofit/>
          </a:bodyPr>
          <a:lstStyle/>
          <a:p>
            <a:endParaRPr lang="en-US" dirty="0" smtClean="0"/>
          </a:p>
          <a:p>
            <a:r>
              <a:rPr lang="en-US" dirty="0" smtClean="0"/>
              <a:t>   </a:t>
            </a:r>
          </a:p>
          <a:p>
            <a:endParaRPr lang="en-US" dirty="0" smtClean="0"/>
          </a:p>
          <a:p>
            <a:endParaRPr lang="en-US" dirty="0" smtClean="0"/>
          </a:p>
          <a:p>
            <a:endParaRPr lang="en-US" dirty="0" smtClean="0"/>
          </a:p>
          <a:p>
            <a:pPr>
              <a:buNone/>
            </a:pPr>
            <a:endParaRPr lang="en-US" dirty="0" smtClean="0"/>
          </a:p>
          <a:p>
            <a:r>
              <a:rPr lang="en-US" dirty="0" smtClean="0"/>
              <a:t>  </a:t>
            </a:r>
            <a:endParaRPr lang="en-US" dirty="0"/>
          </a:p>
        </p:txBody>
      </p:sp>
      <p:graphicFrame>
        <p:nvGraphicFramePr>
          <p:cNvPr id="26626" name="Object 2"/>
          <p:cNvGraphicFramePr>
            <a:graphicFrameLocks noChangeAspect="1"/>
          </p:cNvGraphicFramePr>
          <p:nvPr/>
        </p:nvGraphicFramePr>
        <p:xfrm>
          <a:off x="904026" y="1391648"/>
          <a:ext cx="3055938" cy="1103313"/>
        </p:xfrm>
        <a:graphic>
          <a:graphicData uri="http://schemas.openxmlformats.org/presentationml/2006/ole">
            <p:oleObj spid="_x0000_s26626" name="Equation" r:id="rId3" imgW="1231900" imgH="444500" progId="Equation.3">
              <p:embed/>
            </p:oleObj>
          </a:graphicData>
        </a:graphic>
      </p:graphicFrame>
      <p:graphicFrame>
        <p:nvGraphicFramePr>
          <p:cNvPr id="26627" name="Object 3"/>
          <p:cNvGraphicFramePr>
            <a:graphicFrameLocks noChangeAspect="1"/>
          </p:cNvGraphicFramePr>
          <p:nvPr/>
        </p:nvGraphicFramePr>
        <p:xfrm>
          <a:off x="781970" y="4251166"/>
          <a:ext cx="3937011" cy="1542917"/>
        </p:xfrm>
        <a:graphic>
          <a:graphicData uri="http://schemas.openxmlformats.org/presentationml/2006/ole">
            <p:oleObj spid="_x0000_s26627" name="Equation" r:id="rId4" imgW="2006600" imgH="787400" progId="Equation.3">
              <p:embed/>
            </p:oleObj>
          </a:graphicData>
        </a:graphic>
      </p:graphicFrame>
      <p:graphicFrame>
        <p:nvGraphicFramePr>
          <p:cNvPr id="6" name="Table 5"/>
          <p:cNvGraphicFramePr>
            <a:graphicFrameLocks noGrp="1"/>
          </p:cNvGraphicFramePr>
          <p:nvPr/>
        </p:nvGraphicFramePr>
        <p:xfrm>
          <a:off x="6403472" y="1230486"/>
          <a:ext cx="2283328" cy="2857500"/>
        </p:xfrm>
        <a:graphic>
          <a:graphicData uri="http://schemas.openxmlformats.org/drawingml/2006/table">
            <a:tbl>
              <a:tblPr/>
              <a:tblGrid>
                <a:gridCol w="1141664"/>
                <a:gridCol w="1141664"/>
              </a:tblGrid>
              <a:tr h="286516">
                <a:tc>
                  <a:txBody>
                    <a:bodyPr/>
                    <a:lstStyle/>
                    <a:p>
                      <a:pPr algn="r" fontAlgn="b"/>
                      <a:r>
                        <a:rPr lang="en-US" sz="2000" b="0" i="0" u="none" strike="noStrike" dirty="0" smtClean="0">
                          <a:latin typeface="Arial"/>
                        </a:rPr>
                        <a:t>Hawks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FF00"/>
                    </a:solidFill>
                  </a:tcPr>
                </a:tc>
                <a:tc>
                  <a:txBody>
                    <a:bodyPr/>
                    <a:lstStyle/>
                    <a:p>
                      <a:pPr algn="r" fontAlgn="b"/>
                      <a:r>
                        <a:rPr lang="en-US" sz="2000" b="0" i="0" u="none" strike="noStrike" dirty="0" smtClean="0">
                          <a:latin typeface="Arial"/>
                        </a:rPr>
                        <a:t>Cyclones</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solidFill>
                      <a:srgbClr val="FF0000"/>
                    </a:solidFill>
                  </a:tcPr>
                </a:tc>
              </a:tr>
              <a:tr h="286516">
                <a:tc>
                  <a:txBody>
                    <a:bodyPr/>
                    <a:lstStyle/>
                    <a:p>
                      <a:pPr algn="r" fontAlgn="b"/>
                      <a:r>
                        <a:rPr lang="en-US" sz="2000" b="0" i="0" u="none" strike="noStrike" dirty="0">
                          <a:latin typeface="Arial"/>
                        </a:rPr>
                        <a:t>9</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6</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2</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7</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4</a:t>
                      </a: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a:latin typeface="Arial"/>
                        </a:rPr>
                        <a:t>8</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b="0" i="0" u="none" strike="noStrike" dirty="0">
                          <a:latin typeface="Arial"/>
                        </a:rPr>
                        <a:t>5</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X</a:t>
                      </a:r>
                      <a:r>
                        <a:rPr lang="en-US" sz="2000" b="0" i="0" u="none" strike="noStrike" baseline="-25000" dirty="0" smtClean="0">
                          <a:latin typeface="Arial"/>
                        </a:rPr>
                        <a:t>1  </a:t>
                      </a:r>
                      <a:r>
                        <a:rPr lang="en-US" sz="2000" b="0" i="0" u="none" strike="noStrike" dirty="0" smtClean="0">
                          <a:latin typeface="Arial"/>
                        </a:rPr>
                        <a:t> 7.5</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r>
                        <a:rPr lang="en-US" sz="2000" b="0" i="0" u="none" strike="noStrike" dirty="0" smtClean="0">
                          <a:latin typeface="Arial"/>
                        </a:rPr>
                        <a:t>X</a:t>
                      </a:r>
                      <a:r>
                        <a:rPr lang="en-US" sz="2000" b="0" i="0" u="none" strike="noStrike" baseline="-25000" dirty="0" smtClean="0">
                          <a:latin typeface="Arial"/>
                        </a:rPr>
                        <a:t>2</a:t>
                      </a:r>
                      <a:r>
                        <a:rPr lang="en-US" sz="2000" b="0" i="0" u="none" strike="noStrike" dirty="0" smtClean="0">
                          <a:latin typeface="Arial"/>
                        </a:rPr>
                        <a:t>  4.3</a:t>
                      </a:r>
                      <a:endParaRPr lang="en-US" sz="2000" b="0" i="0" u="none" strike="noStrike" dirty="0">
                        <a:latin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noFill/>
                  </a:tcPr>
                </a:tc>
              </a:tr>
              <a:tr h="286516">
                <a:tc>
                  <a:txBody>
                    <a:bodyPr/>
                    <a:lstStyle/>
                    <a:p>
                      <a:pPr algn="r" fontAlgn="b"/>
                      <a:r>
                        <a:rPr lang="en-US" sz="2000" b="0" i="0" u="none" strike="noStrike" dirty="0" smtClean="0">
                          <a:latin typeface="Arial"/>
                        </a:rPr>
                        <a:t>s</a:t>
                      </a:r>
                      <a:r>
                        <a:rPr lang="en-US" sz="2000" b="0" i="0" u="none" strike="noStrike" baseline="-25000" dirty="0" smtClean="0">
                          <a:latin typeface="Arial"/>
                        </a:rPr>
                        <a:t>1</a:t>
                      </a:r>
                      <a:r>
                        <a:rPr lang="en-US" sz="2000" b="0" i="0" u="none" strike="noStrike" dirty="0" smtClean="0">
                          <a:latin typeface="Arial"/>
                        </a:rPr>
                        <a:t>  1.0</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2000" b="0" i="0" u="none" strike="noStrike" baseline="0" dirty="0" smtClean="0">
                          <a:latin typeface="Arial"/>
                        </a:rPr>
                        <a:t>s</a:t>
                      </a:r>
                      <a:r>
                        <a:rPr lang="en-US" sz="2000" b="0" i="0" u="none" strike="noStrike" baseline="-25000" dirty="0" smtClean="0">
                          <a:latin typeface="Arial"/>
                        </a:rPr>
                        <a:t>2</a:t>
                      </a:r>
                      <a:r>
                        <a:rPr lang="en-US" sz="2000" b="0" i="0" u="none" strike="noStrike" baseline="0" dirty="0" smtClean="0">
                          <a:latin typeface="Arial"/>
                        </a:rPr>
                        <a:t>  </a:t>
                      </a:r>
                      <a:r>
                        <a:rPr lang="en-US" sz="2000" b="0" i="0" u="none" strike="noStrike" dirty="0" smtClean="0">
                          <a:latin typeface="Arial"/>
                        </a:rPr>
                        <a:t>1.4</a:t>
                      </a:r>
                      <a:endParaRPr lang="en-US" sz="2000" b="0" i="0" u="none" strike="noStrike" dirty="0">
                        <a:latin typeface="Arial"/>
                      </a:endParaRPr>
                    </a:p>
                  </a:txBody>
                  <a:tcPr marL="12700" marR="12700" marT="12700"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26629" name="Object 5"/>
          <p:cNvGraphicFramePr>
            <a:graphicFrameLocks noChangeAspect="1"/>
          </p:cNvGraphicFramePr>
          <p:nvPr/>
        </p:nvGraphicFramePr>
        <p:xfrm>
          <a:off x="904026" y="2682113"/>
          <a:ext cx="1807228" cy="895626"/>
        </p:xfrm>
        <a:graphic>
          <a:graphicData uri="http://schemas.openxmlformats.org/presentationml/2006/ole">
            <p:oleObj spid="_x0000_s26629" name="Equation" r:id="rId5" imgW="1231900" imgH="609600" progId="Equation.3">
              <p:embed/>
            </p:oleObj>
          </a:graphicData>
        </a:graphic>
      </p:graphicFrame>
      <p:sp>
        <p:nvSpPr>
          <p:cNvPr id="12" name="TextBox 11"/>
          <p:cNvSpPr txBox="1"/>
          <p:nvPr/>
        </p:nvSpPr>
        <p:spPr>
          <a:xfrm>
            <a:off x="6390104" y="4625483"/>
            <a:ext cx="2540002" cy="1384995"/>
          </a:xfrm>
          <a:prstGeom prst="rect">
            <a:avLst/>
          </a:prstGeom>
          <a:noFill/>
        </p:spPr>
        <p:txBody>
          <a:bodyPr wrap="square" rtlCol="0">
            <a:spAutoFit/>
          </a:bodyPr>
          <a:lstStyle/>
          <a:p>
            <a:r>
              <a:rPr lang="en-US" sz="2800" dirty="0" err="1" smtClean="0"/>
              <a:t>t</a:t>
            </a:r>
            <a:r>
              <a:rPr lang="en-US" sz="2800" baseline="-25000" dirty="0" err="1" smtClean="0"/>
              <a:t>calc</a:t>
            </a:r>
            <a:r>
              <a:rPr lang="en-US" sz="2800" dirty="0" smtClean="0"/>
              <a:t> = 4.6</a:t>
            </a:r>
          </a:p>
          <a:p>
            <a:r>
              <a:rPr lang="en-US" sz="2800" dirty="0" smtClean="0"/>
              <a:t>t</a:t>
            </a:r>
            <a:r>
              <a:rPr lang="en-US" sz="2800" baseline="-25000" dirty="0" smtClean="0"/>
              <a:t>95 </a:t>
            </a:r>
            <a:r>
              <a:rPr lang="en-US" sz="2800" dirty="0" smtClean="0"/>
              <a:t>= 2.2</a:t>
            </a:r>
          </a:p>
          <a:p>
            <a:r>
              <a:rPr lang="en-US" sz="2800" dirty="0" err="1" smtClean="0"/>
              <a:t>t</a:t>
            </a:r>
            <a:r>
              <a:rPr lang="en-US" sz="2800" baseline="-25000" dirty="0" err="1" smtClean="0"/>
              <a:t>calc</a:t>
            </a:r>
            <a:r>
              <a:rPr lang="en-US" sz="2800" dirty="0" smtClean="0"/>
              <a:t> &gt;  t</a:t>
            </a:r>
            <a:r>
              <a:rPr lang="en-US" sz="2800" baseline="-25000" dirty="0" smtClean="0"/>
              <a:t>95</a:t>
            </a:r>
          </a:p>
        </p:txBody>
      </p:sp>
      <p:sp>
        <p:nvSpPr>
          <p:cNvPr id="13" name="TextBox 12"/>
          <p:cNvSpPr txBox="1"/>
          <p:nvPr/>
        </p:nvSpPr>
        <p:spPr>
          <a:xfrm rot="16200000">
            <a:off x="6985321" y="4964038"/>
            <a:ext cx="3181684" cy="707886"/>
          </a:xfrm>
          <a:prstGeom prst="rect">
            <a:avLst/>
          </a:prstGeom>
          <a:noFill/>
        </p:spPr>
        <p:txBody>
          <a:bodyPr wrap="square" rtlCol="0">
            <a:spAutoFit/>
          </a:bodyPr>
          <a:lstStyle/>
          <a:p>
            <a:r>
              <a:rPr lang="en-US" sz="4000" dirty="0" smtClean="0">
                <a:ln>
                  <a:solidFill>
                    <a:schemeClr val="tx1"/>
                  </a:solidFill>
                </a:ln>
                <a:solidFill>
                  <a:srgbClr val="FFFF00"/>
                </a:solidFill>
              </a:rPr>
              <a:t>HAWKS WIN!</a:t>
            </a:r>
            <a:endParaRPr lang="en-US" sz="4000" dirty="0">
              <a:ln>
                <a:solidFill>
                  <a:schemeClr val="tx1"/>
                </a:solidFill>
              </a:ln>
              <a:solidFill>
                <a:srgbClr val="FFFF00"/>
              </a:solidFill>
            </a:endParaRPr>
          </a:p>
        </p:txBody>
      </p:sp>
      <p:sp>
        <p:nvSpPr>
          <p:cNvPr id="14" name="TextBox 13"/>
          <p:cNvSpPr txBox="1"/>
          <p:nvPr/>
        </p:nvSpPr>
        <p:spPr>
          <a:xfrm>
            <a:off x="2711254" y="5660403"/>
            <a:ext cx="2515799" cy="923330"/>
          </a:xfrm>
          <a:prstGeom prst="rect">
            <a:avLst/>
          </a:prstGeom>
          <a:noFill/>
        </p:spPr>
        <p:txBody>
          <a:bodyPr wrap="square" rtlCol="0">
            <a:spAutoFit/>
          </a:bodyPr>
          <a:lstStyle/>
          <a:p>
            <a:r>
              <a:rPr lang="en-US" dirty="0" smtClean="0"/>
              <a:t>Go to table in notes to find t</a:t>
            </a:r>
            <a:r>
              <a:rPr lang="en-US" baseline="-25000" dirty="0" smtClean="0"/>
              <a:t>95</a:t>
            </a:r>
            <a:r>
              <a:rPr lang="en-US" dirty="0" smtClean="0"/>
              <a:t> with 11 degrees of freedom (12-1) </a:t>
            </a:r>
            <a:endParaRPr lang="en-US" dirty="0"/>
          </a:p>
        </p:txBody>
      </p:sp>
      <p:cxnSp>
        <p:nvCxnSpPr>
          <p:cNvPr id="16" name="Straight Arrow Connector 15"/>
          <p:cNvCxnSpPr>
            <a:stCxn id="14" idx="3"/>
            <a:endCxn id="12" idx="1"/>
          </p:cNvCxnSpPr>
          <p:nvPr/>
        </p:nvCxnSpPr>
        <p:spPr>
          <a:xfrm flipV="1">
            <a:off x="5227053" y="5317981"/>
            <a:ext cx="1163051" cy="804087"/>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831474" y="3577739"/>
            <a:ext cx="4571998" cy="1261629"/>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rot="5400000" flipH="1" flipV="1">
            <a:off x="-57489" y="3749850"/>
            <a:ext cx="2082822" cy="1374273"/>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0800000">
            <a:off x="296786" y="5478399"/>
            <a:ext cx="485185" cy="182005"/>
          </a:xfrm>
          <a:prstGeom prst="curvedConnector3">
            <a:avLst>
              <a:gd name="adj1" fmla="val 96841"/>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6630" name="Object 6"/>
          <p:cNvGraphicFramePr>
            <a:graphicFrameLocks noChangeAspect="1"/>
          </p:cNvGraphicFramePr>
          <p:nvPr/>
        </p:nvGraphicFramePr>
        <p:xfrm>
          <a:off x="6938180" y="148804"/>
          <a:ext cx="1390316" cy="844120"/>
        </p:xfrm>
        <a:graphic>
          <a:graphicData uri="http://schemas.openxmlformats.org/presentationml/2006/ole">
            <p:oleObj spid="_x0000_s26630" name="Equation" r:id="rId6" imgW="711200" imgH="431800" progId="Equation.3">
              <p:embed/>
            </p:oleObj>
          </a:graphicData>
        </a:graphic>
      </p:graphicFrame>
      <p:sp>
        <p:nvSpPr>
          <p:cNvPr id="35" name="TextBox 34"/>
          <p:cNvSpPr txBox="1"/>
          <p:nvPr/>
        </p:nvSpPr>
        <p:spPr>
          <a:xfrm>
            <a:off x="5641474" y="6222389"/>
            <a:ext cx="2835334" cy="646331"/>
          </a:xfrm>
          <a:prstGeom prst="rect">
            <a:avLst/>
          </a:prstGeom>
          <a:noFill/>
        </p:spPr>
        <p:txBody>
          <a:bodyPr wrap="square" rtlCol="0">
            <a:spAutoFit/>
          </a:bodyPr>
          <a:lstStyle/>
          <a:p>
            <a:r>
              <a:rPr lang="en-US" dirty="0" smtClean="0"/>
              <a:t>(The excel sheet does a different comparison)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a:t>
            </a:r>
            <a:endParaRPr lang="en-US" dirty="0"/>
          </a:p>
        </p:txBody>
      </p:sp>
      <p:pic>
        <p:nvPicPr>
          <p:cNvPr id="4" name="Picture 3"/>
          <p:cNvPicPr>
            <a:picLocks noChangeAspect="1"/>
          </p:cNvPicPr>
          <p:nvPr/>
        </p:nvPicPr>
        <p:blipFill>
          <a:blip r:embed="rId2"/>
          <a:stretch>
            <a:fillRect/>
          </a:stretch>
        </p:blipFill>
        <p:spPr>
          <a:xfrm>
            <a:off x="2272632" y="1517638"/>
            <a:ext cx="4037263" cy="503823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319158" y="279258"/>
            <a:ext cx="6547259" cy="62994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t>
            </a:r>
            <a:r>
              <a:rPr lang="en-US" dirty="0" smtClean="0"/>
              <a:t>stats </a:t>
            </a:r>
            <a:r>
              <a:rPr lang="en-US" dirty="0" smtClean="0"/>
              <a:t>important		</a:t>
            </a:r>
            <a:endParaRPr lang="en-US" dirty="0"/>
          </a:p>
        </p:txBody>
      </p:sp>
      <p:sp>
        <p:nvSpPr>
          <p:cNvPr id="3" name="Content Placeholder 2"/>
          <p:cNvSpPr>
            <a:spLocks noGrp="1"/>
          </p:cNvSpPr>
          <p:nvPr>
            <p:ph idx="1"/>
          </p:nvPr>
        </p:nvSpPr>
        <p:spPr/>
        <p:txBody>
          <a:bodyPr/>
          <a:lstStyle/>
          <a:p>
            <a:r>
              <a:rPr lang="en-US" dirty="0" smtClean="0"/>
              <a:t>Informed experimental design is very powerful</a:t>
            </a:r>
            <a:endParaRPr lang="en-US" dirty="0" smtClean="0"/>
          </a:p>
          <a:p>
            <a:pPr>
              <a:spcAft>
                <a:spcPts val="1200"/>
              </a:spcAft>
              <a:buNone/>
            </a:pPr>
            <a:endParaRPr lang="en-US" dirty="0" smtClean="0"/>
          </a:p>
          <a:p>
            <a:r>
              <a:rPr lang="en-US" dirty="0" smtClean="0"/>
              <a:t>Save time, money, experimental subjects, patients, lab animals …….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p:sp>
        <p:nvSpPr>
          <p:cNvPr id="3" name="Content Placeholder 2"/>
          <p:cNvSpPr>
            <a:spLocks noGrp="1"/>
          </p:cNvSpPr>
          <p:nvPr>
            <p:ph idx="1"/>
          </p:nvPr>
        </p:nvSpPr>
        <p:spPr>
          <a:xfrm>
            <a:off x="457200" y="1600200"/>
            <a:ext cx="3291840" cy="4525963"/>
          </a:xfrm>
        </p:spPr>
        <p:txBody>
          <a:bodyPr>
            <a:normAutofit lnSpcReduction="10000"/>
          </a:bodyPr>
          <a:lstStyle/>
          <a:p>
            <a:r>
              <a:rPr lang="en-US" dirty="0" smtClean="0"/>
              <a:t>The data are centered around the mean</a:t>
            </a:r>
          </a:p>
          <a:p>
            <a:endParaRPr lang="en-US" dirty="0" smtClean="0"/>
          </a:p>
          <a:p>
            <a:r>
              <a:rPr lang="en-US" dirty="0" smtClean="0"/>
              <a:t>The data are distributed symmetrically around the mean</a:t>
            </a:r>
          </a:p>
          <a:p>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4572000" y="2011363"/>
            <a:ext cx="4114800" cy="4114800"/>
          </a:xfrm>
          <a:prstGeom prst="rect">
            <a:avLst/>
          </a:prstGeom>
        </p:spPr>
      </p:pic>
      <p:sp>
        <p:nvSpPr>
          <p:cNvPr id="5" name="TextBox 4"/>
          <p:cNvSpPr txBox="1"/>
          <p:nvPr/>
        </p:nvSpPr>
        <p:spPr>
          <a:xfrm>
            <a:off x="4572000" y="6126162"/>
            <a:ext cx="4709982" cy="307777"/>
          </a:xfrm>
          <a:prstGeom prst="rect">
            <a:avLst/>
          </a:prstGeom>
          <a:noFill/>
        </p:spPr>
        <p:txBody>
          <a:bodyPr wrap="square" rtlCol="0">
            <a:spAutoFit/>
          </a:bodyPr>
          <a:lstStyle/>
          <a:p>
            <a:r>
              <a:rPr lang="en-US" sz="1400" dirty="0" smtClean="0"/>
              <a:t>http://</a:t>
            </a:r>
            <a:r>
              <a:rPr lang="en-US" sz="1400" dirty="0" err="1" smtClean="0"/>
              <a:t>en.wikipedia.org/wiki/File:Planche_de_Galton.jpg</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t>
            </a:r>
            <a:r>
              <a:rPr lang="en-US" dirty="0" err="1" smtClean="0"/>
              <a:t>μ</a:t>
            </a:r>
            <a:r>
              <a:rPr lang="en-US" dirty="0" smtClean="0"/>
              <a:t> </a:t>
            </a:r>
            <a:r>
              <a:rPr lang="en-US" dirty="0" err="1" smtClean="0"/>
              <a:t>vs</a:t>
            </a:r>
            <a:r>
              <a:rPr lang="en-US" dirty="0" smtClean="0"/>
              <a:t> </a:t>
            </a:r>
            <a:endParaRPr lang="en-US" dirty="0"/>
          </a:p>
        </p:txBody>
      </p:sp>
      <p:sp>
        <p:nvSpPr>
          <p:cNvPr id="9" name="Content Placeholder 8"/>
          <p:cNvSpPr>
            <a:spLocks noGrp="1"/>
          </p:cNvSpPr>
          <p:nvPr>
            <p:ph idx="1"/>
          </p:nvPr>
        </p:nvSpPr>
        <p:spPr/>
        <p:txBody>
          <a:bodyPr/>
          <a:lstStyle/>
          <a:p>
            <a:r>
              <a:rPr lang="en-US" dirty="0" smtClean="0"/>
              <a:t>The entire population mean is </a:t>
            </a:r>
            <a:r>
              <a:rPr lang="en-US" dirty="0" err="1" smtClean="0"/>
              <a:t>μ</a:t>
            </a:r>
            <a:endParaRPr lang="en-US" dirty="0" smtClean="0"/>
          </a:p>
          <a:p>
            <a:r>
              <a:rPr lang="en-US" dirty="0" smtClean="0"/>
              <a:t>Sample population mean is </a:t>
            </a:r>
          </a:p>
          <a:p>
            <a:r>
              <a:rPr lang="en-US" dirty="0" smtClean="0"/>
              <a:t>As your sample population gets larger,     </a:t>
            </a:r>
          </a:p>
          <a:p>
            <a:endParaRPr lang="en-US" dirty="0" smtClean="0"/>
          </a:p>
          <a:p>
            <a:r>
              <a:rPr lang="en-US" dirty="0" smtClean="0"/>
              <a:t>Data Set</a:t>
            </a:r>
          </a:p>
          <a:p>
            <a:pPr lvl="1"/>
            <a:r>
              <a:rPr lang="en-US" dirty="0" smtClean="0"/>
              <a:t>2, 3, 4, 4, 5, 5, 6, 6, 7, 7, 8, 9</a:t>
            </a:r>
          </a:p>
          <a:p>
            <a:pPr lvl="1"/>
            <a:endParaRPr lang="en-US" sz="1100" dirty="0" smtClean="0"/>
          </a:p>
          <a:p>
            <a:r>
              <a:rPr lang="en-US" dirty="0" smtClean="0"/>
              <a:t>Mean </a:t>
            </a:r>
            <a:endParaRPr lang="en-US" dirty="0"/>
          </a:p>
        </p:txBody>
      </p:sp>
      <p:graphicFrame>
        <p:nvGraphicFramePr>
          <p:cNvPr id="7" name="Object 6"/>
          <p:cNvGraphicFramePr>
            <a:graphicFrameLocks noChangeAspect="1"/>
          </p:cNvGraphicFramePr>
          <p:nvPr/>
        </p:nvGraphicFramePr>
        <p:xfrm>
          <a:off x="2989215" y="526487"/>
          <a:ext cx="379925" cy="379925"/>
        </p:xfrm>
        <a:graphic>
          <a:graphicData uri="http://schemas.openxmlformats.org/presentationml/2006/ole">
            <p:oleObj spid="_x0000_s6148" name="Equation" r:id="rId3" imgW="127000" imgH="127000" progId="Equation.3">
              <p:embed/>
            </p:oleObj>
          </a:graphicData>
        </a:graphic>
      </p:graphicFrame>
      <p:graphicFrame>
        <p:nvGraphicFramePr>
          <p:cNvPr id="6149" name="Object 5"/>
          <p:cNvGraphicFramePr>
            <a:graphicFrameLocks noChangeAspect="1"/>
          </p:cNvGraphicFramePr>
          <p:nvPr/>
        </p:nvGraphicFramePr>
        <p:xfrm>
          <a:off x="2646363" y="5708650"/>
          <a:ext cx="5514975" cy="765175"/>
        </p:xfrm>
        <a:graphic>
          <a:graphicData uri="http://schemas.openxmlformats.org/presentationml/2006/ole">
            <p:oleObj spid="_x0000_s6149" name="Equation" r:id="rId4" imgW="2654300" imgH="368300" progId="Equation.3">
              <p:embed/>
            </p:oleObj>
          </a:graphicData>
        </a:graphic>
      </p:graphicFrame>
      <p:graphicFrame>
        <p:nvGraphicFramePr>
          <p:cNvPr id="6150" name="Object 6"/>
          <p:cNvGraphicFramePr>
            <a:graphicFrameLocks noChangeAspect="1"/>
          </p:cNvGraphicFramePr>
          <p:nvPr/>
        </p:nvGraphicFramePr>
        <p:xfrm>
          <a:off x="5415583" y="2273888"/>
          <a:ext cx="381000" cy="381000"/>
        </p:xfrm>
        <a:graphic>
          <a:graphicData uri="http://schemas.openxmlformats.org/presentationml/2006/ole">
            <p:oleObj spid="_x0000_s6150" name="Equation" r:id="rId5" imgW="127000" imgH="127000" progId="Equation.3">
              <p:embed/>
            </p:oleObj>
          </a:graphicData>
        </a:graphic>
      </p:graphicFrame>
      <p:graphicFrame>
        <p:nvGraphicFramePr>
          <p:cNvPr id="6151" name="Object 7"/>
          <p:cNvGraphicFramePr>
            <a:graphicFrameLocks noChangeAspect="1"/>
          </p:cNvGraphicFramePr>
          <p:nvPr/>
        </p:nvGraphicFramePr>
        <p:xfrm>
          <a:off x="2324100" y="5867400"/>
          <a:ext cx="381000" cy="381000"/>
        </p:xfrm>
        <a:graphic>
          <a:graphicData uri="http://schemas.openxmlformats.org/presentationml/2006/ole">
            <p:oleObj spid="_x0000_s6151" name="Equation" r:id="rId6" imgW="127000" imgH="127000" progId="Equation.3">
              <p:embed/>
            </p:oleObj>
          </a:graphicData>
        </a:graphic>
      </p:graphicFrame>
      <p:graphicFrame>
        <p:nvGraphicFramePr>
          <p:cNvPr id="6152" name="Object 8"/>
          <p:cNvGraphicFramePr>
            <a:graphicFrameLocks noChangeAspect="1"/>
          </p:cNvGraphicFramePr>
          <p:nvPr/>
        </p:nvGraphicFramePr>
        <p:xfrm>
          <a:off x="7270750" y="2876550"/>
          <a:ext cx="1257300" cy="495300"/>
        </p:xfrm>
        <a:graphic>
          <a:graphicData uri="http://schemas.openxmlformats.org/presentationml/2006/ole">
            <p:oleObj spid="_x0000_s6152" name="Equation" r:id="rId7" imgW="419100" imgH="165100" progId="Equation.3">
              <p:embed/>
            </p:oleObj>
          </a:graphicData>
        </a:graphic>
      </p:graphicFrame>
      <p:graphicFrame>
        <p:nvGraphicFramePr>
          <p:cNvPr id="15" name="Chart 14"/>
          <p:cNvGraphicFramePr/>
          <p:nvPr/>
        </p:nvGraphicFramePr>
        <p:xfrm>
          <a:off x="6273800" y="3498850"/>
          <a:ext cx="2692400" cy="258445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84289" y="2107181"/>
            <a:ext cx="3157172" cy="2988789"/>
          </a:xfrm>
          <a:prstGeom prst="rect">
            <a:avLst/>
          </a:prstGeom>
        </p:spPr>
      </p:pic>
      <p:sp>
        <p:nvSpPr>
          <p:cNvPr id="2" name="Title 1"/>
          <p:cNvSpPr>
            <a:spLocks noGrp="1"/>
          </p:cNvSpPr>
          <p:nvPr>
            <p:ph type="title"/>
          </p:nvPr>
        </p:nvSpPr>
        <p:spPr/>
        <p:txBody>
          <a:bodyPr/>
          <a:lstStyle/>
          <a:p>
            <a:r>
              <a:rPr lang="en-US" dirty="0" smtClean="0"/>
              <a:t>Standard Deviation</a:t>
            </a:r>
            <a:endParaRPr lang="en-US" dirty="0"/>
          </a:p>
        </p:txBody>
      </p:sp>
      <p:sp>
        <p:nvSpPr>
          <p:cNvPr id="3" name="Content Placeholder 2"/>
          <p:cNvSpPr>
            <a:spLocks noGrp="1"/>
          </p:cNvSpPr>
          <p:nvPr>
            <p:ph idx="1"/>
          </p:nvPr>
        </p:nvSpPr>
        <p:spPr/>
        <p:txBody>
          <a:bodyPr/>
          <a:lstStyle/>
          <a:p>
            <a:r>
              <a:rPr lang="en-US" dirty="0" smtClean="0"/>
              <a:t>Describes how data are expected to vary from the mean</a:t>
            </a:r>
          </a:p>
          <a:p>
            <a:endParaRPr lang="en-US" dirty="0" smtClean="0"/>
          </a:p>
          <a:p>
            <a:r>
              <a:rPr lang="en-US" dirty="0" err="1" smtClean="0"/>
              <a:t>σ</a:t>
            </a:r>
            <a:r>
              <a:rPr lang="en-US" dirty="0" smtClean="0"/>
              <a:t> is </a:t>
            </a:r>
            <a:r>
              <a:rPr lang="en-US" dirty="0" err="1" smtClean="0"/>
              <a:t>s.d</a:t>
            </a:r>
            <a:r>
              <a:rPr lang="en-US" dirty="0" smtClean="0"/>
              <a:t>. of population </a:t>
            </a:r>
          </a:p>
          <a:p>
            <a:pPr>
              <a:buNone/>
            </a:pPr>
            <a:r>
              <a:rPr lang="en-US" dirty="0" smtClean="0"/>
              <a:t>	</a:t>
            </a:r>
            <a:r>
              <a:rPr lang="en-US" dirty="0" err="1" smtClean="0"/>
              <a:t>s</a:t>
            </a:r>
            <a:r>
              <a:rPr lang="en-US" dirty="0" smtClean="0"/>
              <a:t> is </a:t>
            </a:r>
            <a:r>
              <a:rPr lang="en-US" dirty="0" err="1" smtClean="0"/>
              <a:t>s.d</a:t>
            </a:r>
            <a:r>
              <a:rPr lang="en-US" dirty="0" smtClean="0"/>
              <a:t>. of sample</a:t>
            </a:r>
          </a:p>
          <a:p>
            <a:endParaRPr lang="en-US" dirty="0" smtClean="0"/>
          </a:p>
          <a:p>
            <a:pPr lvl="1"/>
            <a:endParaRPr lang="en-US" dirty="0" smtClean="0"/>
          </a:p>
        </p:txBody>
      </p:sp>
      <p:sp>
        <p:nvSpPr>
          <p:cNvPr id="6" name="TextBox 5"/>
          <p:cNvSpPr txBox="1"/>
          <p:nvPr/>
        </p:nvSpPr>
        <p:spPr>
          <a:xfrm>
            <a:off x="2585794" y="6507163"/>
            <a:ext cx="6558206" cy="369332"/>
          </a:xfrm>
          <a:prstGeom prst="rect">
            <a:avLst/>
          </a:prstGeom>
          <a:noFill/>
        </p:spPr>
        <p:txBody>
          <a:bodyPr wrap="none" rtlCol="0">
            <a:spAutoFit/>
          </a:bodyPr>
          <a:lstStyle/>
          <a:p>
            <a:r>
              <a:rPr lang="en-US" dirty="0" err="1" smtClean="0"/>
              <a:t>http://en.wikipedia.org/wiki/File:Standard_deviation_illustration.gif</a:t>
            </a:r>
            <a:endParaRPr lang="en-US" dirty="0"/>
          </a:p>
        </p:txBody>
      </p:sp>
      <p:sp>
        <p:nvSpPr>
          <p:cNvPr id="7" name="TextBox 6"/>
          <p:cNvSpPr txBox="1"/>
          <p:nvPr/>
        </p:nvSpPr>
        <p:spPr>
          <a:xfrm>
            <a:off x="7187856" y="2353061"/>
            <a:ext cx="1700218" cy="830997"/>
          </a:xfrm>
          <a:prstGeom prst="rect">
            <a:avLst/>
          </a:prstGeom>
          <a:noFill/>
        </p:spPr>
        <p:txBody>
          <a:bodyPr wrap="square" rtlCol="0">
            <a:spAutoFit/>
          </a:bodyPr>
          <a:lstStyle/>
          <a:p>
            <a:pPr lvl="1">
              <a:buFont typeface="Arial"/>
              <a:buChar char="•"/>
            </a:pPr>
            <a:r>
              <a:rPr lang="en-US" sz="2400" dirty="0" smtClean="0"/>
              <a:t>  </a:t>
            </a:r>
            <a:r>
              <a:rPr lang="en-US" sz="2400" dirty="0" err="1" smtClean="0"/>
              <a:t>μ</a:t>
            </a:r>
            <a:r>
              <a:rPr lang="en-US" sz="2400" dirty="0" smtClean="0"/>
              <a:t> = 50</a:t>
            </a:r>
          </a:p>
          <a:p>
            <a:pPr lvl="1">
              <a:buFont typeface="Arial"/>
              <a:buChar char="•"/>
            </a:pPr>
            <a:r>
              <a:rPr lang="en-US" sz="2400" dirty="0" smtClean="0"/>
              <a:t>  </a:t>
            </a:r>
            <a:r>
              <a:rPr lang="en-US" sz="2400" dirty="0" err="1" smtClean="0"/>
              <a:t>σ</a:t>
            </a:r>
            <a:r>
              <a:rPr lang="en-US" sz="2400" dirty="0" smtClean="0"/>
              <a:t> = 20</a:t>
            </a:r>
          </a:p>
        </p:txBody>
      </p:sp>
      <p:graphicFrame>
        <p:nvGraphicFramePr>
          <p:cNvPr id="8" name="Object 7"/>
          <p:cNvGraphicFramePr>
            <a:graphicFrameLocks noChangeAspect="1"/>
          </p:cNvGraphicFramePr>
          <p:nvPr/>
        </p:nvGraphicFramePr>
        <p:xfrm>
          <a:off x="457200" y="5095970"/>
          <a:ext cx="3727450" cy="1206500"/>
        </p:xfrm>
        <a:graphic>
          <a:graphicData uri="http://schemas.openxmlformats.org/presentationml/2006/ole">
            <p:oleObj spid="_x0000_s21506" name="Equation" r:id="rId4" imgW="1333500" imgH="431800" progId="Equation.3">
              <p:embed/>
            </p:oleObj>
          </a:graphicData>
        </a:graphic>
      </p:graphicFrame>
      <p:graphicFrame>
        <p:nvGraphicFramePr>
          <p:cNvPr id="21507" name="Object 3"/>
          <p:cNvGraphicFramePr>
            <a:graphicFrameLocks noChangeAspect="1"/>
          </p:cNvGraphicFramePr>
          <p:nvPr/>
        </p:nvGraphicFramePr>
        <p:xfrm>
          <a:off x="5314950" y="5095970"/>
          <a:ext cx="3371850" cy="1206500"/>
        </p:xfrm>
        <a:graphic>
          <a:graphicData uri="http://schemas.openxmlformats.org/presentationml/2006/ole">
            <p:oleObj spid="_x0000_s21507" name="Equation" r:id="rId5" imgW="1206500" imgH="4318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of Standard Deviation</a:t>
            </a:r>
            <a:endParaRPr lang="en-US" dirty="0"/>
          </a:p>
        </p:txBody>
      </p:sp>
      <p:sp>
        <p:nvSpPr>
          <p:cNvPr id="3" name="Content Placeholder 2"/>
          <p:cNvSpPr>
            <a:spLocks noGrp="1"/>
          </p:cNvSpPr>
          <p:nvPr>
            <p:ph idx="1"/>
          </p:nvPr>
        </p:nvSpPr>
        <p:spPr>
          <a:xfrm>
            <a:off x="457200" y="1600200"/>
            <a:ext cx="2787649" cy="4525963"/>
          </a:xfrm>
        </p:spPr>
        <p:txBody>
          <a:bodyPr/>
          <a:lstStyle/>
          <a:p>
            <a:r>
              <a:rPr lang="en-US" dirty="0" smtClean="0">
                <a:solidFill>
                  <a:srgbClr val="FF0000"/>
                </a:solidFill>
              </a:rPr>
              <a:t>Red</a:t>
            </a:r>
            <a:r>
              <a:rPr lang="en-US" dirty="0" smtClean="0"/>
              <a:t>, </a:t>
            </a:r>
            <a:r>
              <a:rPr lang="en-US" dirty="0" smtClean="0">
                <a:solidFill>
                  <a:srgbClr val="008000"/>
                </a:solidFill>
              </a:rPr>
              <a:t>Green</a:t>
            </a:r>
            <a:r>
              <a:rPr lang="en-US" dirty="0" smtClean="0"/>
              <a:t>, </a:t>
            </a:r>
            <a:r>
              <a:rPr lang="en-US" dirty="0" smtClean="0">
                <a:solidFill>
                  <a:srgbClr val="0000FF"/>
                </a:solidFill>
              </a:rPr>
              <a:t>Blue </a:t>
            </a:r>
            <a:r>
              <a:rPr lang="en-US" dirty="0" smtClean="0"/>
              <a:t>all same mean</a:t>
            </a:r>
          </a:p>
          <a:p>
            <a:endParaRPr lang="en-US" dirty="0" smtClean="0"/>
          </a:p>
          <a:p>
            <a:r>
              <a:rPr lang="en-US" dirty="0" smtClean="0"/>
              <a:t>Different standard deviation</a:t>
            </a:r>
            <a:endParaRPr lang="en-US" dirty="0"/>
          </a:p>
        </p:txBody>
      </p:sp>
      <p:pic>
        <p:nvPicPr>
          <p:cNvPr id="4" name="Picture 3"/>
          <p:cNvPicPr>
            <a:picLocks noChangeAspect="1"/>
          </p:cNvPicPr>
          <p:nvPr/>
        </p:nvPicPr>
        <p:blipFill>
          <a:blip r:embed="rId2"/>
          <a:stretch>
            <a:fillRect/>
          </a:stretch>
        </p:blipFill>
        <p:spPr>
          <a:xfrm>
            <a:off x="3155949" y="1557338"/>
            <a:ext cx="5899151" cy="44243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of Standard Deviation</a:t>
            </a:r>
            <a:endParaRPr lang="en-US" dirty="0"/>
          </a:p>
        </p:txBody>
      </p:sp>
      <p:sp>
        <p:nvSpPr>
          <p:cNvPr id="3" name="Content Placeholder 2"/>
          <p:cNvSpPr>
            <a:spLocks noGrp="1"/>
          </p:cNvSpPr>
          <p:nvPr>
            <p:ph idx="1"/>
          </p:nvPr>
        </p:nvSpPr>
        <p:spPr>
          <a:xfrm>
            <a:off x="457200" y="1600200"/>
            <a:ext cx="2787649" cy="4525963"/>
          </a:xfrm>
        </p:spPr>
        <p:txBody>
          <a:bodyPr/>
          <a:lstStyle/>
          <a:p>
            <a:r>
              <a:rPr lang="en-US" dirty="0" smtClean="0"/>
              <a:t>Data with a larger spread (</a:t>
            </a:r>
            <a:r>
              <a:rPr lang="en-US" dirty="0" smtClean="0">
                <a:solidFill>
                  <a:srgbClr val="0000FF"/>
                </a:solidFill>
              </a:rPr>
              <a:t>blue </a:t>
            </a:r>
            <a:r>
              <a:rPr lang="en-US" dirty="0" smtClean="0"/>
              <a:t>and </a:t>
            </a:r>
            <a:r>
              <a:rPr lang="en-US" dirty="0" smtClean="0">
                <a:solidFill>
                  <a:srgbClr val="008000"/>
                </a:solidFill>
              </a:rPr>
              <a:t>green</a:t>
            </a:r>
            <a:r>
              <a:rPr lang="en-US" dirty="0" smtClean="0"/>
              <a:t>) have a larger Standard Deviation</a:t>
            </a:r>
          </a:p>
          <a:p>
            <a:endParaRPr lang="en-US" dirty="0" smtClean="0"/>
          </a:p>
        </p:txBody>
      </p:sp>
      <p:pic>
        <p:nvPicPr>
          <p:cNvPr id="4" name="Picture 3"/>
          <p:cNvPicPr>
            <a:picLocks noChangeAspect="1"/>
          </p:cNvPicPr>
          <p:nvPr/>
        </p:nvPicPr>
        <p:blipFill>
          <a:blip r:embed="rId2"/>
          <a:stretch>
            <a:fillRect/>
          </a:stretch>
        </p:blipFill>
        <p:spPr>
          <a:xfrm>
            <a:off x="3155949" y="1557338"/>
            <a:ext cx="5899151" cy="44243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3973</TotalTime>
  <Words>1267</Words>
  <Application>Microsoft Macintosh PowerPoint</Application>
  <PresentationFormat>On-screen Show (4:3)</PresentationFormat>
  <Paragraphs>285</Paragraphs>
  <Slides>36</Slides>
  <Notes>4</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Equation</vt:lpstr>
      <vt:lpstr>Microsoft Equation</vt:lpstr>
      <vt:lpstr>Statistics: Examples and Exercises</vt:lpstr>
      <vt:lpstr>Your Data and Statistics</vt:lpstr>
      <vt:lpstr>Why are stats important  </vt:lpstr>
      <vt:lpstr>Why are stats important  </vt:lpstr>
      <vt:lpstr>Normal Distribution</vt:lpstr>
      <vt:lpstr>Mean μ vs </vt:lpstr>
      <vt:lpstr>Standard Deviation</vt:lpstr>
      <vt:lpstr>Meaning of Standard Deviation</vt:lpstr>
      <vt:lpstr>Meaning of Standard Deviation</vt:lpstr>
      <vt:lpstr>Standard Deviation </vt:lpstr>
      <vt:lpstr>Statistical Significance</vt:lpstr>
      <vt:lpstr>Recap: Probability density function p(x)</vt:lpstr>
      <vt:lpstr>95% confidence interval of an estimate</vt:lpstr>
      <vt:lpstr>95% Confidence interval for a normally distributed variable</vt:lpstr>
      <vt:lpstr>Example</vt:lpstr>
      <vt:lpstr>Slide 16</vt:lpstr>
      <vt:lpstr>Confidence Intervals</vt:lpstr>
      <vt:lpstr>T-tests</vt:lpstr>
      <vt:lpstr>Use t-test to compare means</vt:lpstr>
      <vt:lpstr>T-test Illustration</vt:lpstr>
      <vt:lpstr>T-test Illustration</vt:lpstr>
      <vt:lpstr>Exercise:  Find 99% Confidence</vt:lpstr>
      <vt:lpstr>Today and Thursday’s Experiments</vt:lpstr>
      <vt:lpstr>Thursday’s Experiments: Bioanalyzer</vt:lpstr>
      <vt:lpstr>Bioanalyzer Output</vt:lpstr>
      <vt:lpstr>Slide 26</vt:lpstr>
      <vt:lpstr>FACS vs. Bioanalyzer</vt:lpstr>
      <vt:lpstr>Example Bioanalyzer Data</vt:lpstr>
      <vt:lpstr>Example Bioanalyzer Data</vt:lpstr>
      <vt:lpstr>Excel Example: Day 8 Results</vt:lpstr>
      <vt:lpstr>Conclusion</vt:lpstr>
      <vt:lpstr>Extra Slides</vt:lpstr>
      <vt:lpstr>Slide 33</vt:lpstr>
      <vt:lpstr>Application</vt:lpstr>
      <vt:lpstr>Figure 2</vt:lpstr>
      <vt:lpstr>Slide 36</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dc:title>
  <dc:creator>Bevin Engelward</dc:creator>
  <cp:lastModifiedBy>Nathan Tedford</cp:lastModifiedBy>
  <cp:revision>14</cp:revision>
  <dcterms:created xsi:type="dcterms:W3CDTF">2010-10-05T13:35:52Z</dcterms:created>
  <dcterms:modified xsi:type="dcterms:W3CDTF">2010-10-05T18:04:42Z</dcterms:modified>
</cp:coreProperties>
</file>