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ags/tag1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6"/>
  </p:notesMasterIdLst>
  <p:sldIdLst>
    <p:sldId id="257" r:id="rId2"/>
    <p:sldId id="258" r:id="rId3"/>
    <p:sldId id="259" r:id="rId4"/>
    <p:sldId id="260" r:id="rId5"/>
    <p:sldId id="332" r:id="rId6"/>
    <p:sldId id="333" r:id="rId7"/>
    <p:sldId id="327" r:id="rId8"/>
    <p:sldId id="328" r:id="rId9"/>
    <p:sldId id="352" r:id="rId10"/>
    <p:sldId id="329" r:id="rId11"/>
    <p:sldId id="291" r:id="rId12"/>
    <p:sldId id="326" r:id="rId13"/>
    <p:sldId id="321" r:id="rId14"/>
    <p:sldId id="315" r:id="rId15"/>
    <p:sldId id="322" r:id="rId16"/>
    <p:sldId id="317" r:id="rId17"/>
    <p:sldId id="313" r:id="rId18"/>
    <p:sldId id="334" r:id="rId19"/>
    <p:sldId id="335" r:id="rId20"/>
    <p:sldId id="336" r:id="rId21"/>
    <p:sldId id="338" r:id="rId22"/>
    <p:sldId id="339" r:id="rId23"/>
    <p:sldId id="337" r:id="rId24"/>
    <p:sldId id="331" r:id="rId25"/>
    <p:sldId id="295" r:id="rId26"/>
    <p:sldId id="303" r:id="rId27"/>
    <p:sldId id="304" r:id="rId28"/>
    <p:sldId id="305" r:id="rId29"/>
    <p:sldId id="306" r:id="rId30"/>
    <p:sldId id="307" r:id="rId31"/>
    <p:sldId id="308" r:id="rId32"/>
    <p:sldId id="309" r:id="rId33"/>
    <p:sldId id="379" r:id="rId34"/>
    <p:sldId id="340" r:id="rId35"/>
    <p:sldId id="266" r:id="rId36"/>
    <p:sldId id="267" r:id="rId37"/>
    <p:sldId id="268" r:id="rId38"/>
    <p:sldId id="269" r:id="rId39"/>
    <p:sldId id="270" r:id="rId40"/>
    <p:sldId id="271" r:id="rId41"/>
    <p:sldId id="272" r:id="rId42"/>
    <p:sldId id="273" r:id="rId43"/>
    <p:sldId id="274" r:id="rId44"/>
    <p:sldId id="275" r:id="rId45"/>
    <p:sldId id="285" r:id="rId46"/>
    <p:sldId id="286" r:id="rId47"/>
    <p:sldId id="287" r:id="rId48"/>
    <p:sldId id="288" r:id="rId49"/>
    <p:sldId id="289" r:id="rId50"/>
    <p:sldId id="342" r:id="rId51"/>
    <p:sldId id="346" r:id="rId52"/>
    <p:sldId id="347" r:id="rId53"/>
    <p:sldId id="348" r:id="rId54"/>
    <p:sldId id="344" r:id="rId55"/>
    <p:sldId id="345" r:id="rId56"/>
    <p:sldId id="349" r:id="rId57"/>
    <p:sldId id="351" r:id="rId58"/>
    <p:sldId id="350" r:id="rId59"/>
    <p:sldId id="353" r:id="rId60"/>
    <p:sldId id="354" r:id="rId61"/>
    <p:sldId id="355" r:id="rId62"/>
    <p:sldId id="357" r:id="rId63"/>
    <p:sldId id="372" r:id="rId64"/>
    <p:sldId id="359" r:id="rId65"/>
    <p:sldId id="360" r:id="rId66"/>
    <p:sldId id="361" r:id="rId67"/>
    <p:sldId id="261" r:id="rId68"/>
    <p:sldId id="369" r:id="rId69"/>
    <p:sldId id="375" r:id="rId70"/>
    <p:sldId id="374" r:id="rId71"/>
    <p:sldId id="370" r:id="rId72"/>
    <p:sldId id="358" r:id="rId73"/>
    <p:sldId id="371" r:id="rId74"/>
    <p:sldId id="364" r:id="rId75"/>
    <p:sldId id="368" r:id="rId76"/>
    <p:sldId id="362" r:id="rId77"/>
    <p:sldId id="363" r:id="rId78"/>
    <p:sldId id="366" r:id="rId79"/>
    <p:sldId id="365" r:id="rId80"/>
    <p:sldId id="367" r:id="rId81"/>
    <p:sldId id="373" r:id="rId82"/>
    <p:sldId id="377" r:id="rId83"/>
    <p:sldId id="378" r:id="rId84"/>
    <p:sldId id="376" r:id="rId8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48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1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MIT\Engelward-Samson\Working_folder\Data_and_programs\Data\20.109%20S17\CellTiterGlo_TR170321_statistic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MIT\Engelward-Samson\Working_folder\Data_and_programs\Data\20.109%20S17\CellTiterGlo_TR170321_statistic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MIT\Engelward-Samson\Working_folder\Data_and_programs\Data\20.109%20S17\CellTiterGlo_TR170321_statistic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MIT\Engelward-Samson\Working_folder\Data_and_programs\Data\20.109%20S17\CellTiterGlo_TR170321_statistic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639912171942068"/>
          <c:y val="0.1054400302234948"/>
          <c:w val="0.69049231293535873"/>
          <c:h val="0.776095718639776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[CellTiterGlo_TR170321_statistics.xlsx]statistics!$B$37</c:f>
              <c:strCache>
                <c:ptCount val="1"/>
                <c:pt idx="0">
                  <c:v>DLD-1</c:v>
                </c:pt>
              </c:strCache>
            </c:strRef>
          </c:tx>
          <c:invertIfNegative val="0"/>
          <c:cat>
            <c:strRef>
              <c:f>[CellTiterGlo_TR170321_statistics.xlsx]statistics!$C$36:$G$36</c:f>
              <c:strCache>
                <c:ptCount val="5"/>
                <c:pt idx="0">
                  <c:v>no drug</c:v>
                </c:pt>
                <c:pt idx="1">
                  <c:v>etoposide</c:v>
                </c:pt>
                <c:pt idx="2">
                  <c:v>c401</c:v>
                </c:pt>
                <c:pt idx="3">
                  <c:v>etop + c401</c:v>
                </c:pt>
                <c:pt idx="4">
                  <c:v>olaparib</c:v>
                </c:pt>
              </c:strCache>
            </c:strRef>
          </c:cat>
          <c:val>
            <c:numRef>
              <c:f>[CellTiterGlo_TR170321_statistics.xlsx]statistics!$C$37:$G$37</c:f>
              <c:numCache>
                <c:formatCode>0.00</c:formatCode>
                <c:ptCount val="5"/>
                <c:pt idx="0">
                  <c:v>1</c:v>
                </c:pt>
                <c:pt idx="1">
                  <c:v>5.2341872393054663E-2</c:v>
                </c:pt>
                <c:pt idx="2">
                  <c:v>0.70992374826318438</c:v>
                </c:pt>
                <c:pt idx="3">
                  <c:v>5.8171414976220859E-2</c:v>
                </c:pt>
                <c:pt idx="4">
                  <c:v>0.93525334420649564</c:v>
                </c:pt>
              </c:numCache>
            </c:numRef>
          </c:val>
        </c:ser>
        <c:ser>
          <c:idx val="1"/>
          <c:order val="1"/>
          <c:tx>
            <c:strRef>
              <c:f>[CellTiterGlo_TR170321_statistics.xlsx]statistics!$B$38</c:f>
              <c:strCache>
                <c:ptCount val="1"/>
                <c:pt idx="0">
                  <c:v>BRCA2-/-</c:v>
                </c:pt>
              </c:strCache>
            </c:strRef>
          </c:tx>
          <c:invertIfNegative val="0"/>
          <c:cat>
            <c:strRef>
              <c:f>[CellTiterGlo_TR170321_statistics.xlsx]statistics!$C$36:$G$36</c:f>
              <c:strCache>
                <c:ptCount val="5"/>
                <c:pt idx="0">
                  <c:v>no drug</c:v>
                </c:pt>
                <c:pt idx="1">
                  <c:v>etoposide</c:v>
                </c:pt>
                <c:pt idx="2">
                  <c:v>c401</c:v>
                </c:pt>
                <c:pt idx="3">
                  <c:v>etop + c401</c:v>
                </c:pt>
                <c:pt idx="4">
                  <c:v>olaparib</c:v>
                </c:pt>
              </c:strCache>
            </c:strRef>
          </c:cat>
          <c:val>
            <c:numRef>
              <c:f>[CellTiterGlo_TR170321_statistics.xlsx]statistics!$C$38:$G$38</c:f>
              <c:numCache>
                <c:formatCode>0.00</c:formatCode>
                <c:ptCount val="5"/>
                <c:pt idx="0">
                  <c:v>1</c:v>
                </c:pt>
                <c:pt idx="1">
                  <c:v>0.14118103580651425</c:v>
                </c:pt>
                <c:pt idx="2">
                  <c:v>0.93457115789954981</c:v>
                </c:pt>
                <c:pt idx="3">
                  <c:v>0.17117351609939563</c:v>
                </c:pt>
                <c:pt idx="4">
                  <c:v>0.49636786521975285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6856320"/>
        <c:axId val="156857856"/>
      </c:barChart>
      <c:catAx>
        <c:axId val="1568563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56857856"/>
        <c:crosses val="autoZero"/>
        <c:auto val="1"/>
        <c:lblAlgn val="ctr"/>
        <c:lblOffset val="100"/>
        <c:noMultiLvlLbl val="0"/>
      </c:catAx>
      <c:valAx>
        <c:axId val="156857856"/>
        <c:scaling>
          <c:orientation val="minMax"/>
          <c:max val="1.3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800" b="1"/>
                </a:pPr>
                <a:r>
                  <a:rPr lang="en-US" sz="1800" b="1" dirty="0" smtClean="0"/>
                  <a:t>Normalized</a:t>
                </a:r>
                <a:r>
                  <a:rPr lang="en-US" sz="1800" b="1" baseline="0" dirty="0" smtClean="0"/>
                  <a:t> to </a:t>
                </a:r>
              </a:p>
              <a:p>
                <a:pPr>
                  <a:defRPr sz="1800" b="1"/>
                </a:pPr>
                <a:r>
                  <a:rPr lang="en-US" sz="1800" b="1" baseline="0" dirty="0" smtClean="0"/>
                  <a:t>‘no drug’</a:t>
                </a:r>
                <a:endParaRPr lang="en-US" sz="1800" b="1" dirty="0"/>
              </a:p>
            </c:rich>
          </c:tx>
          <c:layout>
            <c:manualLayout>
              <c:xMode val="edge"/>
              <c:yMode val="edge"/>
              <c:x val="3.6245915332169761E-2"/>
              <c:y val="0.32058860144786494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en-US"/>
          </a:p>
        </c:txPr>
        <c:crossAx val="156856320"/>
        <c:crosses val="autoZero"/>
        <c:crossBetween val="between"/>
        <c:majorUnit val="0.2"/>
      </c:valAx>
    </c:plotArea>
    <c:plotVisOnly val="1"/>
    <c:dispBlanksAs val="gap"/>
    <c:showDLblsOverMax val="0"/>
  </c:chart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639912171942068"/>
          <c:y val="0.1054400302234948"/>
          <c:w val="0.69049231293535873"/>
          <c:h val="0.776095718639776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[CellTiterGlo_TR170321_statistics.xlsx]statistics!$B$37</c:f>
              <c:strCache>
                <c:ptCount val="1"/>
                <c:pt idx="0">
                  <c:v>DLD-1</c:v>
                </c:pt>
              </c:strCache>
            </c:strRef>
          </c:tx>
          <c:invertIfNegative val="0"/>
          <c:cat>
            <c:strRef>
              <c:f>[CellTiterGlo_TR170321_statistics.xlsx]statistics!$C$36:$G$36</c:f>
              <c:strCache>
                <c:ptCount val="5"/>
                <c:pt idx="0">
                  <c:v>no drug</c:v>
                </c:pt>
                <c:pt idx="1">
                  <c:v>etoposide</c:v>
                </c:pt>
                <c:pt idx="2">
                  <c:v>c401</c:v>
                </c:pt>
                <c:pt idx="3">
                  <c:v>etop + c401</c:v>
                </c:pt>
                <c:pt idx="4">
                  <c:v>olaparib</c:v>
                </c:pt>
              </c:strCache>
            </c:strRef>
          </c:cat>
          <c:val>
            <c:numRef>
              <c:f>[CellTiterGlo_TR170321_statistics.xlsx]statistics!$C$37:$G$37</c:f>
              <c:numCache>
                <c:formatCode>0.00</c:formatCode>
                <c:ptCount val="5"/>
                <c:pt idx="0">
                  <c:v>1</c:v>
                </c:pt>
                <c:pt idx="1">
                  <c:v>5.2341872393054663E-2</c:v>
                </c:pt>
                <c:pt idx="2">
                  <c:v>0.70992374826318438</c:v>
                </c:pt>
                <c:pt idx="3">
                  <c:v>5.8171414976220859E-2</c:v>
                </c:pt>
                <c:pt idx="4">
                  <c:v>0.93525334420649564</c:v>
                </c:pt>
              </c:numCache>
            </c:numRef>
          </c:val>
        </c:ser>
        <c:ser>
          <c:idx val="1"/>
          <c:order val="1"/>
          <c:tx>
            <c:strRef>
              <c:f>[CellTiterGlo_TR170321_statistics.xlsx]statistics!$B$38</c:f>
              <c:strCache>
                <c:ptCount val="1"/>
                <c:pt idx="0">
                  <c:v>BRCA2-/-</c:v>
                </c:pt>
              </c:strCache>
            </c:strRef>
          </c:tx>
          <c:invertIfNegative val="0"/>
          <c:cat>
            <c:strRef>
              <c:f>[CellTiterGlo_TR170321_statistics.xlsx]statistics!$C$36:$G$36</c:f>
              <c:strCache>
                <c:ptCount val="5"/>
                <c:pt idx="0">
                  <c:v>no drug</c:v>
                </c:pt>
                <c:pt idx="1">
                  <c:v>etoposide</c:v>
                </c:pt>
                <c:pt idx="2">
                  <c:v>c401</c:v>
                </c:pt>
                <c:pt idx="3">
                  <c:v>etop + c401</c:v>
                </c:pt>
                <c:pt idx="4">
                  <c:v>olaparib</c:v>
                </c:pt>
              </c:strCache>
            </c:strRef>
          </c:cat>
          <c:val>
            <c:numRef>
              <c:f>[CellTiterGlo_TR170321_statistics.xlsx]statistics!$C$38:$G$38</c:f>
              <c:numCache>
                <c:formatCode>0.00</c:formatCode>
                <c:ptCount val="5"/>
                <c:pt idx="0">
                  <c:v>1</c:v>
                </c:pt>
                <c:pt idx="1">
                  <c:v>0.14118103580651425</c:v>
                </c:pt>
                <c:pt idx="2">
                  <c:v>0.93457115789954981</c:v>
                </c:pt>
                <c:pt idx="3">
                  <c:v>0.17117351609939563</c:v>
                </c:pt>
                <c:pt idx="4">
                  <c:v>0.49636786521975285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8431488"/>
        <c:axId val="158433280"/>
      </c:barChart>
      <c:catAx>
        <c:axId val="1584314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58433280"/>
        <c:crosses val="autoZero"/>
        <c:auto val="1"/>
        <c:lblAlgn val="ctr"/>
        <c:lblOffset val="100"/>
        <c:noMultiLvlLbl val="0"/>
      </c:catAx>
      <c:valAx>
        <c:axId val="158433280"/>
        <c:scaling>
          <c:orientation val="minMax"/>
          <c:max val="1.3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800" b="1"/>
                </a:pPr>
                <a:r>
                  <a:rPr lang="en-US" sz="1800" b="1" dirty="0" smtClean="0"/>
                  <a:t>Normalized</a:t>
                </a:r>
                <a:r>
                  <a:rPr lang="en-US" sz="1800" b="1" baseline="0" dirty="0" smtClean="0"/>
                  <a:t> to </a:t>
                </a:r>
              </a:p>
              <a:p>
                <a:pPr>
                  <a:defRPr sz="1800" b="1"/>
                </a:pPr>
                <a:r>
                  <a:rPr lang="en-US" sz="1800" b="1" baseline="0" dirty="0" smtClean="0"/>
                  <a:t>‘no drug’</a:t>
                </a:r>
                <a:endParaRPr lang="en-US" sz="1800" b="1" dirty="0"/>
              </a:p>
            </c:rich>
          </c:tx>
          <c:layout>
            <c:manualLayout>
              <c:xMode val="edge"/>
              <c:yMode val="edge"/>
              <c:x val="3.6245915332169761E-2"/>
              <c:y val="0.32058860144786494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en-US"/>
          </a:p>
        </c:txPr>
        <c:crossAx val="158431488"/>
        <c:crosses val="autoZero"/>
        <c:crossBetween val="between"/>
        <c:majorUnit val="0.2"/>
      </c:valAx>
    </c:plotArea>
    <c:plotVisOnly val="1"/>
    <c:dispBlanksAs val="gap"/>
    <c:showDLblsOverMax val="0"/>
  </c:chart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639912171942068"/>
          <c:y val="0.1054400302234948"/>
          <c:w val="0.69049231293535873"/>
          <c:h val="0.776095718639776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[CellTiterGlo_TR170321_statistics.xlsx]statistics!$B$37</c:f>
              <c:strCache>
                <c:ptCount val="1"/>
                <c:pt idx="0">
                  <c:v>DLD-1</c:v>
                </c:pt>
              </c:strCache>
            </c:strRef>
          </c:tx>
          <c:invertIfNegative val="0"/>
          <c:cat>
            <c:strRef>
              <c:f>[CellTiterGlo_TR170321_statistics.xlsx]statistics!$C$36:$G$36</c:f>
              <c:strCache>
                <c:ptCount val="5"/>
                <c:pt idx="0">
                  <c:v>no drug</c:v>
                </c:pt>
                <c:pt idx="1">
                  <c:v>etoposide</c:v>
                </c:pt>
                <c:pt idx="2">
                  <c:v>c401</c:v>
                </c:pt>
                <c:pt idx="3">
                  <c:v>etop + c401</c:v>
                </c:pt>
                <c:pt idx="4">
                  <c:v>olaparib</c:v>
                </c:pt>
              </c:strCache>
            </c:strRef>
          </c:cat>
          <c:val>
            <c:numRef>
              <c:f>[CellTiterGlo_TR170321_statistics.xlsx]statistics!$C$37:$G$37</c:f>
              <c:numCache>
                <c:formatCode>0.00</c:formatCode>
                <c:ptCount val="5"/>
                <c:pt idx="0">
                  <c:v>1</c:v>
                </c:pt>
                <c:pt idx="1">
                  <c:v>5.2341872393054663E-2</c:v>
                </c:pt>
                <c:pt idx="2">
                  <c:v>0.70992374826318438</c:v>
                </c:pt>
                <c:pt idx="3">
                  <c:v>5.8171414976220859E-2</c:v>
                </c:pt>
                <c:pt idx="4">
                  <c:v>0.93525334420649564</c:v>
                </c:pt>
              </c:numCache>
            </c:numRef>
          </c:val>
        </c:ser>
        <c:ser>
          <c:idx val="1"/>
          <c:order val="1"/>
          <c:tx>
            <c:strRef>
              <c:f>[CellTiterGlo_TR170321_statistics.xlsx]statistics!$B$38</c:f>
              <c:strCache>
                <c:ptCount val="1"/>
                <c:pt idx="0">
                  <c:v>BRCA2-/-</c:v>
                </c:pt>
              </c:strCache>
            </c:strRef>
          </c:tx>
          <c:invertIfNegative val="0"/>
          <c:cat>
            <c:strRef>
              <c:f>[CellTiterGlo_TR170321_statistics.xlsx]statistics!$C$36:$G$36</c:f>
              <c:strCache>
                <c:ptCount val="5"/>
                <c:pt idx="0">
                  <c:v>no drug</c:v>
                </c:pt>
                <c:pt idx="1">
                  <c:v>etoposide</c:v>
                </c:pt>
                <c:pt idx="2">
                  <c:v>c401</c:v>
                </c:pt>
                <c:pt idx="3">
                  <c:v>etop + c401</c:v>
                </c:pt>
                <c:pt idx="4">
                  <c:v>olaparib</c:v>
                </c:pt>
              </c:strCache>
            </c:strRef>
          </c:cat>
          <c:val>
            <c:numRef>
              <c:f>[CellTiterGlo_TR170321_statistics.xlsx]statistics!$C$38:$G$38</c:f>
              <c:numCache>
                <c:formatCode>0.00</c:formatCode>
                <c:ptCount val="5"/>
                <c:pt idx="0">
                  <c:v>1</c:v>
                </c:pt>
                <c:pt idx="1">
                  <c:v>0.14118103580651425</c:v>
                </c:pt>
                <c:pt idx="2">
                  <c:v>0.93457115789954981</c:v>
                </c:pt>
                <c:pt idx="3">
                  <c:v>0.17117351609939563</c:v>
                </c:pt>
                <c:pt idx="4">
                  <c:v>0.49636786521975285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7153024"/>
        <c:axId val="167158912"/>
      </c:barChart>
      <c:catAx>
        <c:axId val="1671530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67158912"/>
        <c:crosses val="autoZero"/>
        <c:auto val="1"/>
        <c:lblAlgn val="ctr"/>
        <c:lblOffset val="100"/>
        <c:noMultiLvlLbl val="0"/>
      </c:catAx>
      <c:valAx>
        <c:axId val="167158912"/>
        <c:scaling>
          <c:orientation val="minMax"/>
          <c:max val="1.3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800" b="1"/>
                </a:pPr>
                <a:r>
                  <a:rPr lang="en-US" sz="1800" b="1" dirty="0" smtClean="0"/>
                  <a:t>Normalized</a:t>
                </a:r>
                <a:r>
                  <a:rPr lang="en-US" sz="1800" b="1" baseline="0" dirty="0" smtClean="0"/>
                  <a:t> to </a:t>
                </a:r>
              </a:p>
              <a:p>
                <a:pPr>
                  <a:defRPr sz="1800" b="1"/>
                </a:pPr>
                <a:r>
                  <a:rPr lang="en-US" sz="1800" b="1" baseline="0" dirty="0" smtClean="0"/>
                  <a:t>‘no drug’</a:t>
                </a:r>
                <a:endParaRPr lang="en-US" sz="1800" b="1" dirty="0"/>
              </a:p>
            </c:rich>
          </c:tx>
          <c:layout>
            <c:manualLayout>
              <c:xMode val="edge"/>
              <c:yMode val="edge"/>
              <c:x val="3.6245915332169761E-2"/>
              <c:y val="0.32058860144786494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en-US"/>
          </a:p>
        </c:txPr>
        <c:crossAx val="167153024"/>
        <c:crosses val="autoZero"/>
        <c:crossBetween val="between"/>
        <c:majorUnit val="0.2"/>
      </c:valAx>
    </c:plotArea>
    <c:plotVisOnly val="1"/>
    <c:dispBlanksAs val="gap"/>
    <c:showDLblsOverMax val="0"/>
  </c:chart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639912171942068"/>
          <c:y val="0.1054400302234948"/>
          <c:w val="0.69049231293535873"/>
          <c:h val="0.776095718639776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[CellTiterGlo_TR170321_statistics.xlsx]statistics!$B$37</c:f>
              <c:strCache>
                <c:ptCount val="1"/>
                <c:pt idx="0">
                  <c:v>DLD-1</c:v>
                </c:pt>
              </c:strCache>
            </c:strRef>
          </c:tx>
          <c:invertIfNegative val="0"/>
          <c:cat>
            <c:strRef>
              <c:f>[CellTiterGlo_TR170321_statistics.xlsx]statistics!$C$36:$G$36</c:f>
              <c:strCache>
                <c:ptCount val="5"/>
                <c:pt idx="0">
                  <c:v>no drug</c:v>
                </c:pt>
                <c:pt idx="1">
                  <c:v>etoposide</c:v>
                </c:pt>
                <c:pt idx="2">
                  <c:v>c401</c:v>
                </c:pt>
                <c:pt idx="3">
                  <c:v>etop + c401</c:v>
                </c:pt>
                <c:pt idx="4">
                  <c:v>olaparib</c:v>
                </c:pt>
              </c:strCache>
            </c:strRef>
          </c:cat>
          <c:val>
            <c:numRef>
              <c:f>[CellTiterGlo_TR170321_statistics.xlsx]statistics!$C$37:$G$37</c:f>
              <c:numCache>
                <c:formatCode>0.00</c:formatCode>
                <c:ptCount val="5"/>
                <c:pt idx="0">
                  <c:v>1</c:v>
                </c:pt>
                <c:pt idx="1">
                  <c:v>5.2341872393054663E-2</c:v>
                </c:pt>
                <c:pt idx="2">
                  <c:v>0.70992374826318438</c:v>
                </c:pt>
                <c:pt idx="3">
                  <c:v>5.8171414976220859E-2</c:v>
                </c:pt>
                <c:pt idx="4">
                  <c:v>0.93525334420649564</c:v>
                </c:pt>
              </c:numCache>
            </c:numRef>
          </c:val>
        </c:ser>
        <c:ser>
          <c:idx val="1"/>
          <c:order val="1"/>
          <c:tx>
            <c:strRef>
              <c:f>[CellTiterGlo_TR170321_statistics.xlsx]statistics!$B$38</c:f>
              <c:strCache>
                <c:ptCount val="1"/>
                <c:pt idx="0">
                  <c:v>BRCA2-/-</c:v>
                </c:pt>
              </c:strCache>
            </c:strRef>
          </c:tx>
          <c:invertIfNegative val="0"/>
          <c:cat>
            <c:strRef>
              <c:f>[CellTiterGlo_TR170321_statistics.xlsx]statistics!$C$36:$G$36</c:f>
              <c:strCache>
                <c:ptCount val="5"/>
                <c:pt idx="0">
                  <c:v>no drug</c:v>
                </c:pt>
                <c:pt idx="1">
                  <c:v>etoposide</c:v>
                </c:pt>
                <c:pt idx="2">
                  <c:v>c401</c:v>
                </c:pt>
                <c:pt idx="3">
                  <c:v>etop + c401</c:v>
                </c:pt>
                <c:pt idx="4">
                  <c:v>olaparib</c:v>
                </c:pt>
              </c:strCache>
            </c:strRef>
          </c:cat>
          <c:val>
            <c:numRef>
              <c:f>[CellTiterGlo_TR170321_statistics.xlsx]statistics!$C$38:$G$38</c:f>
              <c:numCache>
                <c:formatCode>0.00</c:formatCode>
                <c:ptCount val="5"/>
                <c:pt idx="0">
                  <c:v>1</c:v>
                </c:pt>
                <c:pt idx="1">
                  <c:v>0.14118103580651425</c:v>
                </c:pt>
                <c:pt idx="2">
                  <c:v>0.93457115789954981</c:v>
                </c:pt>
                <c:pt idx="3">
                  <c:v>0.17117351609939563</c:v>
                </c:pt>
                <c:pt idx="4">
                  <c:v>0.49636786521975285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1252864"/>
        <c:axId val="161254400"/>
      </c:barChart>
      <c:catAx>
        <c:axId val="1612528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61254400"/>
        <c:crosses val="autoZero"/>
        <c:auto val="1"/>
        <c:lblAlgn val="ctr"/>
        <c:lblOffset val="100"/>
        <c:noMultiLvlLbl val="0"/>
      </c:catAx>
      <c:valAx>
        <c:axId val="161254400"/>
        <c:scaling>
          <c:orientation val="minMax"/>
          <c:max val="1.3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800" b="1"/>
                </a:pPr>
                <a:r>
                  <a:rPr lang="en-US" sz="1800" b="1" dirty="0" smtClean="0"/>
                  <a:t>Normalized</a:t>
                </a:r>
                <a:r>
                  <a:rPr lang="en-US" sz="1800" b="1" baseline="0" dirty="0" smtClean="0"/>
                  <a:t> to </a:t>
                </a:r>
              </a:p>
              <a:p>
                <a:pPr>
                  <a:defRPr sz="1800" b="1"/>
                </a:pPr>
                <a:r>
                  <a:rPr lang="en-US" sz="1800" b="1" baseline="0" dirty="0" smtClean="0"/>
                  <a:t>‘no drug’</a:t>
                </a:r>
                <a:endParaRPr lang="en-US" sz="1800" b="1" dirty="0"/>
              </a:p>
            </c:rich>
          </c:tx>
          <c:layout>
            <c:manualLayout>
              <c:xMode val="edge"/>
              <c:yMode val="edge"/>
              <c:x val="3.6245915332169761E-2"/>
              <c:y val="0.32058860144786494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en-US"/>
          </a:p>
        </c:txPr>
        <c:crossAx val="161252864"/>
        <c:crosses val="autoZero"/>
        <c:crossBetween val="between"/>
        <c:majorUnit val="0.2"/>
      </c:valAx>
    </c:plotArea>
    <c:plotVisOnly val="1"/>
    <c:dispBlanksAs val="gap"/>
    <c:showDLblsOverMax val="0"/>
  </c:chart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151748-86FA-4C7F-AAC0-54D6E7244A91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D7A54F-3EF3-4FD7-A174-5E5ED516A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468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28165" indent="-280064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20254" indent="-224051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68356" indent="-224051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16458" indent="-224051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2B7BA2A9-EF1C-4B9A-8C37-54CE411D7E56}" type="slidenum">
              <a:rPr lang="en-US" altLang="en-US" sz="1200">
                <a:latin typeface="Times New Roman" pitchFamily="18" charset="0"/>
              </a:rPr>
              <a:pPr eaLnBrk="1" hangingPunct="1"/>
              <a:t>1</a:t>
            </a:fld>
            <a:endParaRPr lang="en-US" altLang="en-US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FA115B1-CA98-43B1-8685-33224E341131}" type="slidenum">
              <a:rPr lang="en-US" altLang="en-US" smtClean="0"/>
              <a:pPr eaLnBrk="1" hangingPunct="1">
                <a:spcBef>
                  <a:spcPct val="0"/>
                </a:spcBef>
              </a:pPr>
              <a:t>42</a:t>
            </a:fld>
            <a:endParaRPr lang="en-US" altLang="en-US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For extremes relation ship is strongly linear 1/3 samples relationship is known There isa questionable relatioship</a:t>
            </a:r>
          </a:p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ECB8B2C-E80A-487B-8761-A543B006EF00}" type="slidenum">
              <a:rPr lang="en-US" altLang="en-US" smtClean="0"/>
              <a:pPr eaLnBrk="1" hangingPunct="1">
                <a:spcBef>
                  <a:spcPct val="0"/>
                </a:spcBef>
              </a:pPr>
              <a:t>43</a:t>
            </a:fld>
            <a:endParaRPr lang="en-US" altLang="en-US" smtClean="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64D9F42-B21E-4F90-A9C3-E33CACB7778A}" type="slidenum">
              <a:rPr lang="en-US" altLang="en-US" smtClean="0"/>
              <a:pPr eaLnBrk="1" hangingPunct="1">
                <a:spcBef>
                  <a:spcPct val="0"/>
                </a:spcBef>
              </a:pPr>
              <a:t>44</a:t>
            </a:fld>
            <a:endParaRPr lang="en-US" altLang="en-US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865B1365-8F3E-4975-82FA-83D2698BF7DB}" type="slidenum">
              <a:rPr lang="en-US" altLang="en-US" smtClean="0">
                <a:latin typeface="Arial" charset="0"/>
              </a:rPr>
              <a:pPr eaLnBrk="1" hangingPunct="1"/>
              <a:t>45</a:t>
            </a:fld>
            <a:endParaRPr lang="en-US" altLang="en-US" smtClean="0">
              <a:latin typeface="Arial" charset="0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008EC46C-3346-49C4-903E-6AD125433364}" type="slidenum">
              <a:rPr lang="en-US" altLang="en-US" smtClean="0">
                <a:latin typeface="Arial" charset="0"/>
              </a:rPr>
              <a:pPr eaLnBrk="1" hangingPunct="1"/>
              <a:t>46</a:t>
            </a:fld>
            <a:endParaRPr lang="en-US" altLang="en-US" smtClean="0">
              <a:latin typeface="Arial" charset="0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9B022289-03BE-4744-ADBE-9341AF577603}" type="slidenum">
              <a:rPr lang="en-US" altLang="en-US" smtClean="0">
                <a:latin typeface="Arial" charset="0"/>
              </a:rPr>
              <a:pPr eaLnBrk="1" hangingPunct="1"/>
              <a:t>47</a:t>
            </a:fld>
            <a:endParaRPr lang="en-US" altLang="en-US" smtClean="0">
              <a:latin typeface="Arial" charset="0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34A94440-30B1-443A-9523-188C4C98AD74}" type="slidenum">
              <a:rPr lang="en-US" altLang="en-US" smtClean="0">
                <a:latin typeface="Arial" charset="0"/>
              </a:rPr>
              <a:pPr eaLnBrk="1" hangingPunct="1"/>
              <a:t>48</a:t>
            </a:fld>
            <a:endParaRPr lang="en-US" altLang="en-US" smtClean="0">
              <a:latin typeface="Arial" charset="0"/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22E4CD4B-CB9D-4198-9CD9-B91FE5407C4C}" type="slidenum">
              <a:rPr lang="en-US" altLang="en-US" smtClean="0">
                <a:latin typeface="Arial" charset="0"/>
              </a:rPr>
              <a:pPr eaLnBrk="1" hangingPunct="1"/>
              <a:t>49</a:t>
            </a:fld>
            <a:endParaRPr lang="en-US" altLang="en-US" smtClean="0">
              <a:latin typeface="Arial" charset="0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28165" indent="-280064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20254" indent="-224051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68356" indent="-224051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16458" indent="-224051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2B7BA2A9-EF1C-4B9A-8C37-54CE411D7E56}" type="slidenum">
              <a:rPr lang="en-US" altLang="en-US" sz="1200">
                <a:latin typeface="Times New Roman" pitchFamily="18" charset="0"/>
              </a:rPr>
              <a:pPr eaLnBrk="1" hangingPunct="1"/>
              <a:t>84</a:t>
            </a:fld>
            <a:endParaRPr lang="en-US" altLang="en-US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A4F5DE1-66D8-4814-813B-F55BDEC6B177}" type="slidenum">
              <a:rPr lang="en-US" altLang="en-US" smtClean="0"/>
              <a:pPr eaLnBrk="1" hangingPunct="1">
                <a:spcBef>
                  <a:spcPct val="0"/>
                </a:spcBef>
              </a:pPr>
              <a:t>35</a:t>
            </a:fld>
            <a:endParaRPr lang="en-US" altLang="en-US" smtClean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21C7810-E257-41CF-87D5-3284621A92BB}" type="slidenum">
              <a:rPr lang="en-US" altLang="en-US" smtClean="0"/>
              <a:pPr eaLnBrk="1" hangingPunct="1">
                <a:spcBef>
                  <a:spcPct val="0"/>
                </a:spcBef>
              </a:pPr>
              <a:t>36</a:t>
            </a:fld>
            <a:endParaRPr lang="en-US" altLang="en-US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E72F0DA-284F-4094-8AA7-2F1FA2B2DDB7}" type="slidenum">
              <a:rPr lang="en-US" altLang="en-US" smtClean="0"/>
              <a:pPr eaLnBrk="1" hangingPunct="1">
                <a:spcBef>
                  <a:spcPct val="0"/>
                </a:spcBef>
              </a:pPr>
              <a:t>37</a:t>
            </a:fld>
            <a:endParaRPr lang="en-US" altLang="en-US" smtClean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7584A22-4BAA-4431-AC57-993532F697FF}" type="slidenum">
              <a:rPr lang="en-US" altLang="en-US" smtClean="0"/>
              <a:pPr eaLnBrk="1" hangingPunct="1">
                <a:spcBef>
                  <a:spcPct val="0"/>
                </a:spcBef>
              </a:pPr>
              <a:t>38</a:t>
            </a:fld>
            <a:endParaRPr lang="en-US" altLang="en-US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73BA907-8868-4677-9B56-801715C35F86}" type="slidenum">
              <a:rPr lang="en-US" altLang="en-US" smtClean="0"/>
              <a:pPr eaLnBrk="1" hangingPunct="1">
                <a:spcBef>
                  <a:spcPct val="0"/>
                </a:spcBef>
              </a:pPr>
              <a:t>39</a:t>
            </a:fld>
            <a:endParaRPr lang="en-US" altLang="en-US" smtClean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B0CBC3F-A616-4CD2-AC0D-23F388C67674}" type="slidenum">
              <a:rPr lang="en-US" altLang="en-US" smtClean="0"/>
              <a:pPr eaLnBrk="1" hangingPunct="1">
                <a:spcBef>
                  <a:spcPct val="0"/>
                </a:spcBef>
              </a:pPr>
              <a:t>40</a:t>
            </a:fld>
            <a:endParaRPr lang="en-US" altLang="en-US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22B6784-A581-4F24-810C-724C6C04F3BA}" type="slidenum">
              <a:rPr lang="en-US" altLang="en-US" smtClean="0"/>
              <a:pPr eaLnBrk="1" hangingPunct="1">
                <a:spcBef>
                  <a:spcPct val="0"/>
                </a:spcBef>
              </a:pPr>
              <a:t>41</a:t>
            </a:fld>
            <a:endParaRPr lang="en-US" altLang="en-US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84F83-864B-48C7-A6F2-C3BEBC7CDD92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CD31D-FCD6-4F37-A8A5-91F11A186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596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84F83-864B-48C7-A6F2-C3BEBC7CDD92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CD31D-FCD6-4F37-A8A5-91F11A186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429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84F83-864B-48C7-A6F2-C3BEBC7CDD92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CD31D-FCD6-4F37-A8A5-91F11A186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975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2ABB6-E957-4402-A45B-2AE14282A6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420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5FA96-E57A-400D-8D97-4696D0CCFE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2671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524000"/>
            <a:ext cx="77724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075337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84F83-864B-48C7-A6F2-C3BEBC7CDD92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CD31D-FCD6-4F37-A8A5-91F11A186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012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84F83-864B-48C7-A6F2-C3BEBC7CDD92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CD31D-FCD6-4F37-A8A5-91F11A186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65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84F83-864B-48C7-A6F2-C3BEBC7CDD92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CD31D-FCD6-4F37-A8A5-91F11A186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35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84F83-864B-48C7-A6F2-C3BEBC7CDD92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CD31D-FCD6-4F37-A8A5-91F11A186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679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84F83-864B-48C7-A6F2-C3BEBC7CDD92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CD31D-FCD6-4F37-A8A5-91F11A186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99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84F83-864B-48C7-A6F2-C3BEBC7CDD92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CD31D-FCD6-4F37-A8A5-91F11A186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73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84F83-864B-48C7-A6F2-C3BEBC7CDD92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CD31D-FCD6-4F37-A8A5-91F11A186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92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84F83-864B-48C7-A6F2-C3BEBC7CDD92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CD31D-FCD6-4F37-A8A5-91F11A186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055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84F83-864B-48C7-A6F2-C3BEBC7CDD92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CD31D-FCD6-4F37-A8A5-91F11A186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262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hyperlink" Target="http://www.google.com/url?sa=i&amp;rct=j&amp;q=&amp;esrc=s&amp;source=images&amp;cd=&amp;cad=rja&amp;uact=8&amp;ved=0ahUKEwjA6Mm1w5rTAhUL6YMKHX3RDhgQjRwIBw&amp;url=http://www.tolpa.com/infographics.php&amp;psig=AFQjCNHznyX5gwYiGd8Exen4P-dpHHJN3g&amp;ust=1491935603054730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hyperlink" Target="https://www.google.com/url?sa=i&amp;rct=j&amp;q=&amp;esrc=s&amp;source=images&amp;cd=&amp;cad=rja&amp;uact=8&amp;ved=0ahUKEwj4yOXXwZrTAhUK6YMKHfbtAR4QjRwIBw&amp;url=https://us.bioneer.com/products/spombe/spombetechnical.aspx&amp;psig=AFQjCNGzM1zo3q6zlBbUT4XKNUqx0ZK5WA&amp;ust=1491935080886004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oleObject" Target="../embeddings/oleObject3.bin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8.jpe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cehs27.mit.edu/pages/clusterlink2.htm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hyperlink" Target="http://genomicphenotyping.mit.edu/newpages/clusterlink2.html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8.jpeg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9.wmf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oleObject" Target="../embeddings/oleObject7.bin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28.jpeg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emf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e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11" Type="http://schemas.openxmlformats.org/officeDocument/2006/relationships/image" Target="../media/image45.emf"/><Relationship Id="rId5" Type="http://schemas.openxmlformats.org/officeDocument/2006/relationships/image" Target="../media/image39.png"/><Relationship Id="rId15" Type="http://schemas.openxmlformats.org/officeDocument/2006/relationships/image" Target="../media/image49.emf"/><Relationship Id="rId10" Type="http://schemas.openxmlformats.org/officeDocument/2006/relationships/image" Target="../media/image44.emf"/><Relationship Id="rId4" Type="http://schemas.openxmlformats.org/officeDocument/2006/relationships/image" Target="../media/image38.png"/><Relationship Id="rId9" Type="http://schemas.openxmlformats.org/officeDocument/2006/relationships/image" Target="../media/image43.emf"/><Relationship Id="rId1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54.emf"/><Relationship Id="rId4" Type="http://schemas.openxmlformats.org/officeDocument/2006/relationships/oleObject" Target="../embeddings/oleObject9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54.emf"/><Relationship Id="rId4" Type="http://schemas.openxmlformats.org/officeDocument/2006/relationships/oleObject" Target="../embeddings/oleObject10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5.jpeg"/><Relationship Id="rId5" Type="http://schemas.openxmlformats.org/officeDocument/2006/relationships/image" Target="../media/image54.emf"/><Relationship Id="rId4" Type="http://schemas.openxmlformats.org/officeDocument/2006/relationships/oleObject" Target="../embeddings/oleObject11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57.emf"/><Relationship Id="rId4" Type="http://schemas.openxmlformats.org/officeDocument/2006/relationships/oleObject" Target="../embeddings/oleObject12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58.emf"/><Relationship Id="rId4" Type="http://schemas.openxmlformats.org/officeDocument/2006/relationships/oleObject" Target="../embeddings/oleObject13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wmf"/><Relationship Id="rId5" Type="http://schemas.openxmlformats.org/officeDocument/2006/relationships/image" Target="../media/image61.wmf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4.png"/><Relationship Id="rId4" Type="http://schemas.openxmlformats.org/officeDocument/2006/relationships/image" Target="../media/image75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cancerres.aacrjournals.org/content/77/4/823.long#ref-1" TargetMode="External"/><Relationship Id="rId4" Type="http://schemas.openxmlformats.org/officeDocument/2006/relationships/image" Target="../media/image8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://www.google.com/url?sa=i&amp;rct=j&amp;q=&amp;esrc=s&amp;source=images&amp;cd=&amp;cad=rja&amp;uact=8&amp;ved=0ahUKEwjsw8ComsrSAhXD7IMKHSBTBs0QjRwIBw&amp;url=http://www.hhmi.org/content/wang-michelle-research-abstract-slideshow&amp;psig=AFQjCNE93AcSpPWk941lXywF_gxY7d78uA&amp;ust=1489175631056139" TargetMode="Externa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hyperlink" Target="https://www.google.com/url?sa=i&amp;rct=j&amp;q=&amp;esrc=s&amp;source=images&amp;cd=&amp;cad=rja&amp;uact=8&amp;ved=0ahUKEwi5j_mR-NjSAhUI6IMKHTodCXIQjRwIBw&amp;url=https://www.medchemexpress.com/Compound-401.html&amp;psig=AFQjCNFgqS0J8F-cA0wO6WCsDOxJIKfuYA&amp;ust=1489682020298292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hyperlink" Target="http://www.google.com/url?sa=i&amp;rct=j&amp;q=&amp;esrc=s&amp;source=images&amp;cd=&amp;cad=rja&amp;uact=8&amp;ved=0ahUKEwjrzLCqiInTAhVj8IMKHQPbDncQjRwIBw&amp;url=http://www.sthda.com/english/wiki/wiki.php?id_contents%3D7258&amp;bvm=bv.151325232,d.amc&amp;psig=AFQjCNEXRdUNSaTRMO4HS2_4B3MWI5rZIQ&amp;ust=1491335469802063" TargetMode="Externa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hyperlink" Target="http://www.google.com/url?sa=i&amp;rct=j&amp;q=&amp;esrc=s&amp;source=images&amp;cd=&amp;cad=rja&amp;uact=8&amp;ved=0ahUKEwi40qqrzufSAhWH3oMKHcn3A7QQjRwIBw&amp;url=http://www.nature.com/nrc/journal/v14/n5/fig_tab/nrc3711_F3.html&amp;psig=AFQjCNGsP53DQtLECxOZ6CjbBmclNS_PXQ&amp;ust=1490186187459239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emf"/><Relationship Id="rId3" Type="http://schemas.openxmlformats.org/officeDocument/2006/relationships/image" Target="../media/image112.emf"/><Relationship Id="rId7" Type="http://schemas.openxmlformats.org/officeDocument/2006/relationships/image" Target="../media/image116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15.emf"/><Relationship Id="rId5" Type="http://schemas.openxmlformats.org/officeDocument/2006/relationships/image" Target="../media/image114.emf"/><Relationship Id="rId4" Type="http://schemas.openxmlformats.org/officeDocument/2006/relationships/image" Target="../media/image113.emf"/><Relationship Id="rId9" Type="http://schemas.openxmlformats.org/officeDocument/2006/relationships/image" Target="../media/image118.e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6"/>
          <p:cNvSpPr txBox="1">
            <a:spLocks noChangeArrowheads="1"/>
          </p:cNvSpPr>
          <p:nvPr/>
        </p:nvSpPr>
        <p:spPr bwMode="auto">
          <a:xfrm>
            <a:off x="89389" y="76200"/>
            <a:ext cx="9098581" cy="62170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3600" b="1" dirty="0" smtClean="0">
                <a:effectLst/>
                <a:latin typeface="Calibri" panose="020F0502020204030204" pitchFamily="34" charset="0"/>
              </a:rPr>
              <a:t>20.109 Spring 2017 Module 2 – Lecture 5 </a:t>
            </a:r>
          </a:p>
          <a:p>
            <a:pPr algn="ctr" eaLnBrk="1" hangingPunct="1"/>
            <a:r>
              <a:rPr lang="en-US" sz="3600" b="1" dirty="0" smtClean="0">
                <a:effectLst/>
                <a:latin typeface="Calibri" panose="020F0502020204030204" pitchFamily="34" charset="0"/>
              </a:rPr>
              <a:t>Gene Expression Engineering </a:t>
            </a:r>
            <a:r>
              <a:rPr lang="en-US" sz="3600" dirty="0" smtClean="0">
                <a:effectLst/>
                <a:latin typeface="Calibri" panose="020F0502020204030204" pitchFamily="34" charset="0"/>
              </a:rPr>
              <a:t>(April 11</a:t>
            </a:r>
            <a:r>
              <a:rPr lang="en-US" sz="3600" baseline="30000" dirty="0" smtClean="0">
                <a:effectLst/>
                <a:latin typeface="Calibri" panose="020F0502020204030204" pitchFamily="34" charset="0"/>
              </a:rPr>
              <a:t>th</a:t>
            </a:r>
            <a:r>
              <a:rPr lang="en-US" sz="3600" dirty="0" smtClean="0">
                <a:effectLst/>
                <a:latin typeface="Calibri" panose="020F0502020204030204" pitchFamily="34" charset="0"/>
              </a:rPr>
              <a:t> 2017)</a:t>
            </a:r>
            <a:endParaRPr lang="en-US" sz="3600" b="1" dirty="0" smtClean="0">
              <a:effectLst/>
              <a:latin typeface="Calibri" panose="020F0502020204030204" pitchFamily="34" charset="0"/>
            </a:endParaRPr>
          </a:p>
          <a:p>
            <a:pPr algn="ctr" eaLnBrk="1" hangingPunct="1"/>
            <a:endParaRPr lang="en-US" altLang="en-US" sz="5400" dirty="0">
              <a:solidFill>
                <a:srgbClr val="000090"/>
              </a:solidFill>
              <a:latin typeface="+mj-lt"/>
            </a:endParaRPr>
          </a:p>
          <a:p>
            <a:pPr algn="ctr" eaLnBrk="1" hangingPunct="1"/>
            <a:endParaRPr lang="en-US" altLang="en-US" sz="4400" dirty="0">
              <a:solidFill>
                <a:srgbClr val="800000"/>
              </a:solidFill>
              <a:latin typeface="Calibri" pitchFamily="34" charset="0"/>
            </a:endParaRPr>
          </a:p>
          <a:p>
            <a:pPr algn="ctr" eaLnBrk="1" hangingPunct="1"/>
            <a:endParaRPr lang="en-US" altLang="en-US" sz="2400" dirty="0" smtClean="0">
              <a:solidFill>
                <a:srgbClr val="800000"/>
              </a:solidFill>
              <a:latin typeface="Calibri" pitchFamily="34" charset="0"/>
            </a:endParaRPr>
          </a:p>
          <a:p>
            <a:pPr algn="ctr" eaLnBrk="1" hangingPunct="1"/>
            <a:endParaRPr lang="en-US" altLang="en-US" sz="2400" dirty="0" smtClean="0">
              <a:solidFill>
                <a:srgbClr val="800000"/>
              </a:solidFill>
              <a:latin typeface="Calibri" pitchFamily="34" charset="0"/>
            </a:endParaRPr>
          </a:p>
          <a:p>
            <a:pPr algn="ctr" eaLnBrk="1" hangingPunct="1"/>
            <a:r>
              <a:rPr lang="en-US" altLang="en-US" sz="3600" dirty="0" smtClean="0">
                <a:solidFill>
                  <a:srgbClr val="800000"/>
                </a:solidFill>
                <a:latin typeface="Calibri" pitchFamily="34" charset="0"/>
              </a:rPr>
              <a:t>Noreen Lyell</a:t>
            </a:r>
          </a:p>
          <a:p>
            <a:pPr algn="ctr" eaLnBrk="1" hangingPunct="1"/>
            <a:r>
              <a:rPr lang="en-US" altLang="en-US" sz="3600" dirty="0" smtClean="0">
                <a:solidFill>
                  <a:srgbClr val="800000"/>
                </a:solidFill>
                <a:latin typeface="Calibri" pitchFamily="34" charset="0"/>
              </a:rPr>
              <a:t>Leslie McLain</a:t>
            </a:r>
          </a:p>
          <a:p>
            <a:pPr algn="ctr" eaLnBrk="1" hangingPunct="1"/>
            <a:r>
              <a:rPr lang="en-US" altLang="en-US" sz="3600" dirty="0" smtClean="0">
                <a:solidFill>
                  <a:srgbClr val="800000"/>
                </a:solidFill>
                <a:latin typeface="Calibri" pitchFamily="34" charset="0"/>
              </a:rPr>
              <a:t>Maxine Jonas</a:t>
            </a:r>
          </a:p>
          <a:p>
            <a:pPr algn="ctr" eaLnBrk="1" hangingPunct="1"/>
            <a:r>
              <a:rPr lang="en-US" altLang="en-US" sz="3600" dirty="0" smtClean="0">
                <a:solidFill>
                  <a:srgbClr val="800000"/>
                </a:solidFill>
                <a:latin typeface="Calibri" pitchFamily="34" charset="0"/>
              </a:rPr>
              <a:t>Rob Wilson</a:t>
            </a:r>
          </a:p>
          <a:p>
            <a:pPr algn="ctr" eaLnBrk="1" hangingPunct="1"/>
            <a:r>
              <a:rPr lang="en-US" altLang="en-US" sz="3600" dirty="0" smtClean="0">
                <a:solidFill>
                  <a:srgbClr val="800000"/>
                </a:solidFill>
                <a:latin typeface="Calibri" pitchFamily="34" charset="0"/>
              </a:rPr>
              <a:t>Leona Samson (Lectures</a:t>
            </a:r>
            <a:r>
              <a:rPr lang="en-US" altLang="en-US" sz="3600" dirty="0">
                <a:solidFill>
                  <a:srgbClr val="800000"/>
                </a:solidFill>
                <a:latin typeface="Calibri" pitchFamily="34" charset="0"/>
              </a:rPr>
              <a:t>) </a:t>
            </a:r>
            <a:endParaRPr lang="en-US" altLang="en-US" sz="3600" dirty="0" smtClean="0">
              <a:solidFill>
                <a:srgbClr val="800000"/>
              </a:solidFill>
              <a:latin typeface="Calibri" pitchFamily="34" charset="0"/>
            </a:endParaRPr>
          </a:p>
        </p:txBody>
      </p:sp>
      <p:pic>
        <p:nvPicPr>
          <p:cNvPr id="2" name="Picture 2" descr="C:\Users\lsamson\AppData\Local\Microsoft\Windows\Temporary Internet Files\Content.Outlook\Q6PEJR3Q\noreen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845188" cy="184518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lsamson\AppData\Local\Microsoft\Windows\Temporary Internet Files\Content.Outlook\Q6PEJR3Q\mcclain (2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447800"/>
            <a:ext cx="1838325" cy="18383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1447800"/>
            <a:ext cx="1828800" cy="1828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16035" t="13384" r="17675" b="17167"/>
          <a:stretch/>
        </p:blipFill>
        <p:spPr>
          <a:xfrm>
            <a:off x="6823488" y="1447801"/>
            <a:ext cx="1761253" cy="1845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071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276" name="Group 4"/>
          <p:cNvGrpSpPr>
            <a:grpSpLocks/>
          </p:cNvGrpSpPr>
          <p:nvPr/>
        </p:nvGrpSpPr>
        <p:grpSpPr bwMode="auto">
          <a:xfrm>
            <a:off x="762000" y="1215017"/>
            <a:ext cx="7467600" cy="5257800"/>
            <a:chOff x="432" y="386"/>
            <a:chExt cx="4810" cy="3264"/>
          </a:xfrm>
        </p:grpSpPr>
        <p:graphicFrame>
          <p:nvGraphicFramePr>
            <p:cNvPr id="182274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30583901"/>
                </p:ext>
              </p:extLst>
            </p:nvPr>
          </p:nvGraphicFramePr>
          <p:xfrm>
            <a:off x="432" y="433"/>
            <a:ext cx="2205" cy="32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8334" name="Paint Shop Pro Image" r:id="rId3" imgW="4185366" imgH="5648780" progId="PaintShopPro">
                    <p:embed/>
                  </p:oleObj>
                </mc:Choice>
                <mc:Fallback>
                  <p:oleObj name="Paint Shop Pro Image" r:id="rId3" imgW="4185366" imgH="5648780" progId="PaintShopPro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" y="433"/>
                          <a:ext cx="2205" cy="32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2275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96492723"/>
                </p:ext>
              </p:extLst>
            </p:nvPr>
          </p:nvGraphicFramePr>
          <p:xfrm>
            <a:off x="3168" y="386"/>
            <a:ext cx="2074" cy="32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8335" name="Paint Shop Pro Image" r:id="rId5" imgW="2995122" imgH="4575610" progId="PaintShopPro">
                    <p:embed/>
                  </p:oleObj>
                </mc:Choice>
                <mc:Fallback>
                  <p:oleObj name="Paint Shop Pro Image" r:id="rId5" imgW="2995122" imgH="4575610" progId="PaintShopPro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68" y="386"/>
                          <a:ext cx="2074" cy="32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TextBox 1"/>
          <p:cNvSpPr txBox="1"/>
          <p:nvPr/>
        </p:nvSpPr>
        <p:spPr>
          <a:xfrm>
            <a:off x="152400" y="152400"/>
            <a:ext cx="891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The </a:t>
            </a:r>
            <a:r>
              <a:rPr lang="en-US" sz="3200" i="1" dirty="0" smtClean="0">
                <a:solidFill>
                  <a:srgbClr val="002060"/>
                </a:solidFill>
              </a:rPr>
              <a:t>S. cerevisiae</a:t>
            </a:r>
            <a:r>
              <a:rPr lang="en-US" sz="3200" dirty="0" smtClean="0">
                <a:solidFill>
                  <a:srgbClr val="002060"/>
                </a:solidFill>
              </a:rPr>
              <a:t> 3-</a:t>
            </a:r>
            <a:r>
              <a:rPr lang="en-US" sz="3200" u="sng" dirty="0" smtClean="0">
                <a:solidFill>
                  <a:srgbClr val="FF0000"/>
                </a:solidFill>
              </a:rPr>
              <a:t>M</a:t>
            </a:r>
            <a:r>
              <a:rPr lang="en-US" sz="3200" dirty="0" smtClean="0">
                <a:solidFill>
                  <a:srgbClr val="002060"/>
                </a:solidFill>
              </a:rPr>
              <a:t>ethyl</a:t>
            </a:r>
            <a:r>
              <a:rPr lang="en-US" sz="3200" u="sng" dirty="0">
                <a:solidFill>
                  <a:srgbClr val="FF0000"/>
                </a:solidFill>
              </a:rPr>
              <a:t>A</a:t>
            </a:r>
            <a:r>
              <a:rPr lang="en-US" sz="3200" dirty="0" smtClean="0">
                <a:solidFill>
                  <a:srgbClr val="002060"/>
                </a:solidFill>
              </a:rPr>
              <a:t>denine DNA </a:t>
            </a:r>
            <a:r>
              <a:rPr lang="en-US" sz="3200" u="sng" dirty="0" smtClean="0">
                <a:solidFill>
                  <a:srgbClr val="FF0000"/>
                </a:solidFill>
              </a:rPr>
              <a:t>G</a:t>
            </a:r>
            <a:r>
              <a:rPr lang="en-US" sz="3200" dirty="0" smtClean="0">
                <a:solidFill>
                  <a:srgbClr val="002060"/>
                </a:solidFill>
              </a:rPr>
              <a:t>lycosylase   encoded by the </a:t>
            </a:r>
            <a:r>
              <a:rPr lang="en-US" sz="3200" i="1" dirty="0" smtClean="0">
                <a:solidFill>
                  <a:srgbClr val="FF0000"/>
                </a:solidFill>
              </a:rPr>
              <a:t>MAG</a:t>
            </a:r>
            <a:r>
              <a:rPr lang="en-US" sz="3200" i="1" dirty="0" smtClean="0">
                <a:solidFill>
                  <a:srgbClr val="002060"/>
                </a:solidFill>
              </a:rPr>
              <a:t> </a:t>
            </a:r>
            <a:r>
              <a:rPr lang="en-US" sz="3200" dirty="0" smtClean="0">
                <a:solidFill>
                  <a:srgbClr val="002060"/>
                </a:solidFill>
              </a:rPr>
              <a:t>gene</a:t>
            </a:r>
            <a:endParaRPr lang="en-US" sz="3200" i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6400800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Northern Blot – mRNA level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6800" y="6400800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Killing curve – MMS sensitivity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68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5181600" y="663575"/>
            <a:ext cx="3429000" cy="558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dirty="0">
                <a:solidFill>
                  <a:srgbClr val="002060"/>
                </a:solidFill>
                <a:latin typeface="+mn-lt"/>
              </a:rPr>
              <a:t>1997 saw the sequencing of the first eukaryotic genome….</a:t>
            </a:r>
          </a:p>
          <a:p>
            <a:pPr algn="ctr">
              <a:spcBef>
                <a:spcPct val="50000"/>
              </a:spcBef>
            </a:pPr>
            <a:r>
              <a:rPr lang="en-US" altLang="en-US" sz="3600" b="1" i="1" dirty="0">
                <a:solidFill>
                  <a:srgbClr val="FF0000"/>
                </a:solidFill>
                <a:latin typeface="+mn-lt"/>
              </a:rPr>
              <a:t>S. cerevisiae</a:t>
            </a:r>
          </a:p>
          <a:p>
            <a:pPr algn="ctr">
              <a:spcBef>
                <a:spcPct val="50000"/>
              </a:spcBef>
            </a:pPr>
            <a:r>
              <a:rPr lang="en-US" altLang="en-US" sz="3600" dirty="0">
                <a:solidFill>
                  <a:srgbClr val="002060"/>
                </a:solidFill>
                <a:latin typeface="+mn-lt"/>
              </a:rPr>
              <a:t>The field is changed for ever...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5158342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573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Image result for affymetrix genechip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3" r="8307" b="53502"/>
          <a:stretch/>
        </p:blipFill>
        <p:spPr bwMode="auto">
          <a:xfrm>
            <a:off x="55826" y="76200"/>
            <a:ext cx="5887774" cy="400118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4" name="Picture 4" descr="Image result for affymetrix genechip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81"/>
          <a:stretch/>
        </p:blipFill>
        <p:spPr bwMode="auto">
          <a:xfrm>
            <a:off x="4114800" y="3505200"/>
            <a:ext cx="4849369" cy="323051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00800" y="790290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/>
              <a:t>Affymetrix</a:t>
            </a:r>
            <a:r>
              <a:rPr lang="en-US" sz="3600" dirty="0" smtClean="0"/>
              <a:t> Array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4419600"/>
            <a:ext cx="2438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This is now the Old Fashioned Way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4341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1" name="Picture 3" descr="C:\WINDOWS\Desktop\!CHIPF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" y="2278062"/>
            <a:ext cx="9144000" cy="381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31" y="152400"/>
            <a:ext cx="7864475" cy="157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357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81000"/>
            <a:ext cx="7391400" cy="1143000"/>
          </a:xfrm>
        </p:spPr>
        <p:txBody>
          <a:bodyPr>
            <a:normAutofit fontScale="90000"/>
          </a:bodyPr>
          <a:lstStyle/>
          <a:p>
            <a:r>
              <a:rPr lang="en-US" altLang="en-US" sz="3600" dirty="0" smtClean="0">
                <a:solidFill>
                  <a:srgbClr val="002060"/>
                </a:solidFill>
                <a:latin typeface="Arial" charset="0"/>
              </a:rPr>
              <a:t>Previous Screening for Damage Inducible Genes</a:t>
            </a: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744538" y="1905000"/>
            <a:ext cx="7789862" cy="426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2"/>
                </a:solidFill>
                <a:latin typeface="Helvetica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Helvetica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Helvetica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Helvetica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Helvetica" charset="0"/>
              </a:defRPr>
            </a:lvl9pPr>
          </a:lstStyle>
          <a:p>
            <a:endParaRPr lang="en-US" altLang="en-US"/>
          </a:p>
        </p:txBody>
      </p:sp>
      <p:grpSp>
        <p:nvGrpSpPr>
          <p:cNvPr id="10244" name="Group 4"/>
          <p:cNvGrpSpPr>
            <a:grpSpLocks/>
          </p:cNvGrpSpPr>
          <p:nvPr/>
        </p:nvGrpSpPr>
        <p:grpSpPr bwMode="auto">
          <a:xfrm>
            <a:off x="1016000" y="2133600"/>
            <a:ext cx="7162800" cy="3810000"/>
            <a:chOff x="640" y="1344"/>
            <a:chExt cx="4512" cy="2400"/>
          </a:xfrm>
        </p:grpSpPr>
        <p:sp>
          <p:nvSpPr>
            <p:cNvPr id="10245" name="Rectangle 5"/>
            <p:cNvSpPr>
              <a:spLocks noChangeArrowheads="1"/>
            </p:cNvSpPr>
            <p:nvPr/>
          </p:nvSpPr>
          <p:spPr bwMode="auto">
            <a:xfrm>
              <a:off x="4312" y="3226"/>
              <a:ext cx="840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65000"/>
                </a:spcBef>
                <a:buClr>
                  <a:srgbClr val="FFFF00"/>
                </a:buClr>
                <a:buSzPct val="90000"/>
                <a:buFont typeface="Wingdings" pitchFamily="2" charset="2"/>
                <a:buChar char="v"/>
                <a:defRPr sz="2800" b="1">
                  <a:solidFill>
                    <a:schemeClr val="bg1"/>
                  </a:solidFill>
                  <a:latin typeface="Helvetica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SzPct val="50000"/>
                <a:buFont typeface="Wingdings" pitchFamily="2" charset="2"/>
                <a:buChar char="u"/>
                <a:defRPr sz="2400"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2pPr>
              <a:lvl3pPr marL="1143000" indent="-228600">
                <a:spcBef>
                  <a:spcPct val="20000"/>
                </a:spcBef>
                <a:buClr>
                  <a:srgbClr val="FFFF00"/>
                </a:buClr>
                <a:buSzPct val="55000"/>
                <a:buFont typeface="Wingdings" pitchFamily="2" charset="2"/>
                <a:buChar char="n"/>
                <a:defRPr sz="2000"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SzPct val="80000"/>
                <a:buFont typeface="Monotype Sorts" pitchFamily="2" charset="2"/>
                <a:buChar char="l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4pPr>
              <a:lvl5pPr marL="2057400" indent="-228600">
                <a:spcBef>
                  <a:spcPct val="20000"/>
                </a:spcBef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9pPr>
            </a:lstStyle>
            <a:p>
              <a:pPr algn="ctr">
                <a:buFont typeface="Wingdings" pitchFamily="2" charset="2"/>
                <a:buNone/>
              </a:pPr>
              <a:r>
                <a:rPr lang="en-US" altLang="en-US" sz="2400">
                  <a:solidFill>
                    <a:schemeClr val="tx1"/>
                  </a:solidFill>
                  <a:latin typeface="Arial" charset="0"/>
                </a:rPr>
                <a:t>~ 20</a:t>
              </a:r>
            </a:p>
          </p:txBody>
        </p:sp>
        <p:sp>
          <p:nvSpPr>
            <p:cNvPr id="10246" name="Rectangle 6"/>
            <p:cNvSpPr>
              <a:spLocks noChangeArrowheads="1"/>
            </p:cNvSpPr>
            <p:nvPr/>
          </p:nvSpPr>
          <p:spPr bwMode="auto">
            <a:xfrm>
              <a:off x="2656" y="3226"/>
              <a:ext cx="1656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65000"/>
                </a:spcBef>
                <a:buClr>
                  <a:srgbClr val="FFFF00"/>
                </a:buClr>
                <a:buSzPct val="90000"/>
                <a:buFont typeface="Wingdings" pitchFamily="2" charset="2"/>
                <a:buChar char="v"/>
                <a:defRPr sz="2800" b="1">
                  <a:solidFill>
                    <a:schemeClr val="bg1"/>
                  </a:solidFill>
                  <a:latin typeface="Helvetica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SzPct val="50000"/>
                <a:buFont typeface="Wingdings" pitchFamily="2" charset="2"/>
                <a:buChar char="u"/>
                <a:defRPr sz="2400"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2pPr>
              <a:lvl3pPr marL="1143000" indent="-228600">
                <a:spcBef>
                  <a:spcPct val="20000"/>
                </a:spcBef>
                <a:buClr>
                  <a:srgbClr val="FFFF00"/>
                </a:buClr>
                <a:buSzPct val="55000"/>
                <a:buFont typeface="Wingdings" pitchFamily="2" charset="2"/>
                <a:buChar char="n"/>
                <a:defRPr sz="2000"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SzPct val="80000"/>
                <a:buFont typeface="Monotype Sorts" pitchFamily="2" charset="2"/>
                <a:buChar char="l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4pPr>
              <a:lvl5pPr marL="2057400" indent="-228600">
                <a:spcBef>
                  <a:spcPct val="20000"/>
                </a:spcBef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9pPr>
            </a:lstStyle>
            <a:p>
              <a:pPr algn="ctr">
                <a:buFont typeface="Wingdings" pitchFamily="2" charset="2"/>
                <a:buNone/>
              </a:pPr>
              <a:r>
                <a:rPr lang="en-US" altLang="en-US" sz="2400">
                  <a:solidFill>
                    <a:schemeClr val="tx1"/>
                  </a:solidFill>
                  <a:latin typeface="Arial" charset="0"/>
                </a:rPr>
                <a:t>Differential Hybridization</a:t>
              </a:r>
            </a:p>
          </p:txBody>
        </p:sp>
        <p:sp>
          <p:nvSpPr>
            <p:cNvPr id="10247" name="Rectangle 7"/>
            <p:cNvSpPr>
              <a:spLocks noChangeArrowheads="1"/>
            </p:cNvSpPr>
            <p:nvPr/>
          </p:nvSpPr>
          <p:spPr bwMode="auto">
            <a:xfrm>
              <a:off x="1312" y="3226"/>
              <a:ext cx="1344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65000"/>
                </a:spcBef>
                <a:buClr>
                  <a:srgbClr val="FFFF00"/>
                </a:buClr>
                <a:buSzPct val="90000"/>
                <a:buFont typeface="Wingdings" pitchFamily="2" charset="2"/>
                <a:buChar char="v"/>
                <a:defRPr sz="2800" b="1">
                  <a:solidFill>
                    <a:schemeClr val="bg1"/>
                  </a:solidFill>
                  <a:latin typeface="Helvetica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SzPct val="50000"/>
                <a:buFont typeface="Wingdings" pitchFamily="2" charset="2"/>
                <a:buChar char="u"/>
                <a:defRPr sz="2400"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2pPr>
              <a:lvl3pPr marL="1143000" indent="-228600">
                <a:spcBef>
                  <a:spcPct val="20000"/>
                </a:spcBef>
                <a:buClr>
                  <a:srgbClr val="FFFF00"/>
                </a:buClr>
                <a:buSzPct val="55000"/>
                <a:buFont typeface="Wingdings" pitchFamily="2" charset="2"/>
                <a:buChar char="n"/>
                <a:defRPr sz="2000"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SzPct val="80000"/>
                <a:buFont typeface="Monotype Sorts" pitchFamily="2" charset="2"/>
                <a:buChar char="l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4pPr>
              <a:lvl5pPr marL="2057400" indent="-228600">
                <a:spcBef>
                  <a:spcPct val="20000"/>
                </a:spcBef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9pPr>
            </a:lstStyle>
            <a:p>
              <a:pPr algn="ctr">
                <a:buFont typeface="Wingdings" pitchFamily="2" charset="2"/>
                <a:buNone/>
              </a:pPr>
              <a:r>
                <a:rPr lang="en-US" altLang="en-US" sz="2400">
                  <a:solidFill>
                    <a:schemeClr val="tx1"/>
                  </a:solidFill>
                  <a:latin typeface="Arial" charset="0"/>
                </a:rPr>
                <a:t>CHO cells</a:t>
              </a:r>
            </a:p>
          </p:txBody>
        </p:sp>
        <p:sp>
          <p:nvSpPr>
            <p:cNvPr id="10248" name="Rectangle 8"/>
            <p:cNvSpPr>
              <a:spLocks noChangeArrowheads="1"/>
            </p:cNvSpPr>
            <p:nvPr/>
          </p:nvSpPr>
          <p:spPr bwMode="auto">
            <a:xfrm>
              <a:off x="640" y="3226"/>
              <a:ext cx="672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65000"/>
                </a:spcBef>
                <a:buClr>
                  <a:srgbClr val="FFFF00"/>
                </a:buClr>
                <a:buSzPct val="90000"/>
                <a:buFont typeface="Wingdings" pitchFamily="2" charset="2"/>
                <a:buChar char="v"/>
                <a:defRPr sz="2800" b="1">
                  <a:solidFill>
                    <a:schemeClr val="bg1"/>
                  </a:solidFill>
                  <a:latin typeface="Helvetica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SzPct val="50000"/>
                <a:buFont typeface="Wingdings" pitchFamily="2" charset="2"/>
                <a:buChar char="u"/>
                <a:defRPr sz="2400"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2pPr>
              <a:lvl3pPr marL="1143000" indent="-228600">
                <a:spcBef>
                  <a:spcPct val="20000"/>
                </a:spcBef>
                <a:buClr>
                  <a:srgbClr val="FFFF00"/>
                </a:buClr>
                <a:buSzPct val="55000"/>
                <a:buFont typeface="Wingdings" pitchFamily="2" charset="2"/>
                <a:buChar char="n"/>
                <a:defRPr sz="2000"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SzPct val="80000"/>
                <a:buFont typeface="Monotype Sorts" pitchFamily="2" charset="2"/>
                <a:buChar char="l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4pPr>
              <a:lvl5pPr marL="2057400" indent="-228600">
                <a:spcBef>
                  <a:spcPct val="20000"/>
                </a:spcBef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9pPr>
            </a:lstStyle>
            <a:p>
              <a:pPr algn="ctr">
                <a:buFont typeface="Wingdings" pitchFamily="2" charset="2"/>
                <a:buNone/>
              </a:pPr>
              <a:r>
                <a:rPr lang="en-US" altLang="en-US" sz="2400">
                  <a:solidFill>
                    <a:schemeClr val="tx1"/>
                  </a:solidFill>
                  <a:latin typeface="Arial" charset="0"/>
                </a:rPr>
                <a:t>1988</a:t>
              </a:r>
            </a:p>
          </p:txBody>
        </p:sp>
        <p:sp>
          <p:nvSpPr>
            <p:cNvPr id="10249" name="Rectangle 9"/>
            <p:cNvSpPr>
              <a:spLocks noChangeArrowheads="1"/>
            </p:cNvSpPr>
            <p:nvPr/>
          </p:nvSpPr>
          <p:spPr bwMode="auto">
            <a:xfrm>
              <a:off x="4312" y="2707"/>
              <a:ext cx="840" cy="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65000"/>
                </a:spcBef>
                <a:buClr>
                  <a:srgbClr val="FFFF00"/>
                </a:buClr>
                <a:buSzPct val="90000"/>
                <a:buFont typeface="Wingdings" pitchFamily="2" charset="2"/>
                <a:buChar char="v"/>
                <a:defRPr sz="2800" b="1">
                  <a:solidFill>
                    <a:schemeClr val="bg1"/>
                  </a:solidFill>
                  <a:latin typeface="Helvetica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SzPct val="50000"/>
                <a:buFont typeface="Wingdings" pitchFamily="2" charset="2"/>
                <a:buChar char="u"/>
                <a:defRPr sz="2400"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2pPr>
              <a:lvl3pPr marL="1143000" indent="-228600">
                <a:spcBef>
                  <a:spcPct val="20000"/>
                </a:spcBef>
                <a:buClr>
                  <a:srgbClr val="FFFF00"/>
                </a:buClr>
                <a:buSzPct val="55000"/>
                <a:buFont typeface="Wingdings" pitchFamily="2" charset="2"/>
                <a:buChar char="n"/>
                <a:defRPr sz="2000"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SzPct val="80000"/>
                <a:buFont typeface="Monotype Sorts" pitchFamily="2" charset="2"/>
                <a:buChar char="l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4pPr>
              <a:lvl5pPr marL="2057400" indent="-228600">
                <a:spcBef>
                  <a:spcPct val="20000"/>
                </a:spcBef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9pPr>
            </a:lstStyle>
            <a:p>
              <a:pPr algn="ctr">
                <a:buFont typeface="Wingdings" pitchFamily="2" charset="2"/>
                <a:buNone/>
              </a:pPr>
              <a:r>
                <a:rPr lang="en-US" altLang="en-US" sz="2400">
                  <a:solidFill>
                    <a:schemeClr val="tx1"/>
                  </a:solidFill>
                  <a:latin typeface="Arial" charset="0"/>
                </a:rPr>
                <a:t>~ 50</a:t>
              </a:r>
            </a:p>
          </p:txBody>
        </p:sp>
        <p:sp>
          <p:nvSpPr>
            <p:cNvPr id="10250" name="Rectangle 10"/>
            <p:cNvSpPr>
              <a:spLocks noChangeArrowheads="1"/>
            </p:cNvSpPr>
            <p:nvPr/>
          </p:nvSpPr>
          <p:spPr bwMode="auto">
            <a:xfrm>
              <a:off x="2656" y="2707"/>
              <a:ext cx="1656" cy="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65000"/>
                </a:spcBef>
                <a:buClr>
                  <a:srgbClr val="FFFF00"/>
                </a:buClr>
                <a:buSzPct val="90000"/>
                <a:buFont typeface="Wingdings" pitchFamily="2" charset="2"/>
                <a:buChar char="v"/>
                <a:defRPr sz="2800" b="1">
                  <a:solidFill>
                    <a:schemeClr val="bg1"/>
                  </a:solidFill>
                  <a:latin typeface="Helvetica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SzPct val="50000"/>
                <a:buFont typeface="Wingdings" pitchFamily="2" charset="2"/>
                <a:buChar char="u"/>
                <a:defRPr sz="2400"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2pPr>
              <a:lvl3pPr marL="1143000" indent="-228600">
                <a:spcBef>
                  <a:spcPct val="20000"/>
                </a:spcBef>
                <a:buClr>
                  <a:srgbClr val="FFFF00"/>
                </a:buClr>
                <a:buSzPct val="55000"/>
                <a:buFont typeface="Wingdings" pitchFamily="2" charset="2"/>
                <a:buChar char="n"/>
                <a:defRPr sz="2000"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SzPct val="80000"/>
                <a:buFont typeface="Monotype Sorts" pitchFamily="2" charset="2"/>
                <a:buChar char="l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4pPr>
              <a:lvl5pPr marL="2057400" indent="-228600">
                <a:spcBef>
                  <a:spcPct val="20000"/>
                </a:spcBef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9pPr>
            </a:lstStyle>
            <a:p>
              <a:pPr algn="ctr">
                <a:buFont typeface="Wingdings" pitchFamily="2" charset="2"/>
                <a:buNone/>
              </a:pPr>
              <a:r>
                <a:rPr lang="en-US" altLang="en-US" sz="2400">
                  <a:solidFill>
                    <a:schemeClr val="tx1"/>
                  </a:solidFill>
                  <a:latin typeface="Arial" charset="0"/>
                </a:rPr>
                <a:t>Gene fusion</a:t>
              </a:r>
            </a:p>
          </p:txBody>
        </p:sp>
        <p:sp>
          <p:nvSpPr>
            <p:cNvPr id="10251" name="Rectangle 11"/>
            <p:cNvSpPr>
              <a:spLocks noChangeArrowheads="1"/>
            </p:cNvSpPr>
            <p:nvPr/>
          </p:nvSpPr>
          <p:spPr bwMode="auto">
            <a:xfrm>
              <a:off x="1312" y="2707"/>
              <a:ext cx="1344" cy="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65000"/>
                </a:spcBef>
                <a:buClr>
                  <a:srgbClr val="FFFF00"/>
                </a:buClr>
                <a:buSzPct val="90000"/>
                <a:buFont typeface="Wingdings" pitchFamily="2" charset="2"/>
                <a:buChar char="v"/>
                <a:defRPr sz="2800" b="1">
                  <a:solidFill>
                    <a:schemeClr val="bg1"/>
                  </a:solidFill>
                  <a:latin typeface="Helvetica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SzPct val="50000"/>
                <a:buFont typeface="Wingdings" pitchFamily="2" charset="2"/>
                <a:buChar char="u"/>
                <a:defRPr sz="2400"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2pPr>
              <a:lvl3pPr marL="1143000" indent="-228600">
                <a:spcBef>
                  <a:spcPct val="20000"/>
                </a:spcBef>
                <a:buClr>
                  <a:srgbClr val="FFFF00"/>
                </a:buClr>
                <a:buSzPct val="55000"/>
                <a:buFont typeface="Wingdings" pitchFamily="2" charset="2"/>
                <a:buChar char="n"/>
                <a:defRPr sz="2000"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SzPct val="80000"/>
                <a:buFont typeface="Monotype Sorts" pitchFamily="2" charset="2"/>
                <a:buChar char="l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4pPr>
              <a:lvl5pPr marL="2057400" indent="-228600">
                <a:spcBef>
                  <a:spcPct val="20000"/>
                </a:spcBef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9pPr>
            </a:lstStyle>
            <a:p>
              <a:pPr algn="ctr">
                <a:buFont typeface="Wingdings" pitchFamily="2" charset="2"/>
                <a:buNone/>
              </a:pPr>
              <a:r>
                <a:rPr lang="en-US" altLang="en-US" sz="2400" i="1">
                  <a:solidFill>
                    <a:schemeClr val="tx1"/>
                  </a:solidFill>
                  <a:latin typeface="Arial" charset="0"/>
                </a:rPr>
                <a:t>S. cerevisiae</a:t>
              </a:r>
            </a:p>
          </p:txBody>
        </p:sp>
        <p:sp>
          <p:nvSpPr>
            <p:cNvPr id="10252" name="Rectangle 12"/>
            <p:cNvSpPr>
              <a:spLocks noChangeArrowheads="1"/>
            </p:cNvSpPr>
            <p:nvPr/>
          </p:nvSpPr>
          <p:spPr bwMode="auto">
            <a:xfrm>
              <a:off x="640" y="2707"/>
              <a:ext cx="672" cy="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65000"/>
                </a:spcBef>
                <a:buClr>
                  <a:srgbClr val="FFFF00"/>
                </a:buClr>
                <a:buSzPct val="90000"/>
                <a:buFont typeface="Wingdings" pitchFamily="2" charset="2"/>
                <a:buChar char="v"/>
                <a:defRPr sz="2800" b="1">
                  <a:solidFill>
                    <a:schemeClr val="bg1"/>
                  </a:solidFill>
                  <a:latin typeface="Helvetica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SzPct val="50000"/>
                <a:buFont typeface="Wingdings" pitchFamily="2" charset="2"/>
                <a:buChar char="u"/>
                <a:defRPr sz="2400"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2pPr>
              <a:lvl3pPr marL="1143000" indent="-228600">
                <a:spcBef>
                  <a:spcPct val="20000"/>
                </a:spcBef>
                <a:buClr>
                  <a:srgbClr val="FFFF00"/>
                </a:buClr>
                <a:buSzPct val="55000"/>
                <a:buFont typeface="Wingdings" pitchFamily="2" charset="2"/>
                <a:buChar char="n"/>
                <a:defRPr sz="2000"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SzPct val="80000"/>
                <a:buFont typeface="Monotype Sorts" pitchFamily="2" charset="2"/>
                <a:buChar char="l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4pPr>
              <a:lvl5pPr marL="2057400" indent="-228600">
                <a:spcBef>
                  <a:spcPct val="20000"/>
                </a:spcBef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9pPr>
            </a:lstStyle>
            <a:p>
              <a:pPr algn="ctr">
                <a:buFont typeface="Wingdings" pitchFamily="2" charset="2"/>
                <a:buNone/>
              </a:pPr>
              <a:r>
                <a:rPr lang="en-US" altLang="en-US" sz="2400">
                  <a:solidFill>
                    <a:schemeClr val="tx1"/>
                  </a:solidFill>
                  <a:latin typeface="Arial" charset="0"/>
                </a:rPr>
                <a:t>1985</a:t>
              </a:r>
            </a:p>
          </p:txBody>
        </p:sp>
        <p:sp>
          <p:nvSpPr>
            <p:cNvPr id="10253" name="Rectangle 13"/>
            <p:cNvSpPr>
              <a:spLocks noChangeArrowheads="1"/>
            </p:cNvSpPr>
            <p:nvPr/>
          </p:nvSpPr>
          <p:spPr bwMode="auto">
            <a:xfrm>
              <a:off x="4312" y="2189"/>
              <a:ext cx="840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65000"/>
                </a:spcBef>
                <a:buClr>
                  <a:srgbClr val="FFFF00"/>
                </a:buClr>
                <a:buSzPct val="90000"/>
                <a:buFont typeface="Wingdings" pitchFamily="2" charset="2"/>
                <a:buChar char="v"/>
                <a:defRPr sz="2800" b="1">
                  <a:solidFill>
                    <a:schemeClr val="bg1"/>
                  </a:solidFill>
                  <a:latin typeface="Helvetica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SzPct val="50000"/>
                <a:buFont typeface="Wingdings" pitchFamily="2" charset="2"/>
                <a:buChar char="u"/>
                <a:defRPr sz="2400"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2pPr>
              <a:lvl3pPr marL="1143000" indent="-228600">
                <a:spcBef>
                  <a:spcPct val="20000"/>
                </a:spcBef>
                <a:buClr>
                  <a:srgbClr val="FFFF00"/>
                </a:buClr>
                <a:buSzPct val="55000"/>
                <a:buFont typeface="Wingdings" pitchFamily="2" charset="2"/>
                <a:buChar char="n"/>
                <a:defRPr sz="2000"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SzPct val="80000"/>
                <a:buFont typeface="Monotype Sorts" pitchFamily="2" charset="2"/>
                <a:buChar char="l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4pPr>
              <a:lvl5pPr marL="2057400" indent="-228600">
                <a:spcBef>
                  <a:spcPct val="20000"/>
                </a:spcBef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9pPr>
            </a:lstStyle>
            <a:p>
              <a:pPr algn="ctr">
                <a:buFont typeface="Wingdings" pitchFamily="2" charset="2"/>
                <a:buNone/>
              </a:pPr>
              <a:r>
                <a:rPr lang="en-US" altLang="en-US" sz="2400">
                  <a:solidFill>
                    <a:schemeClr val="tx1"/>
                  </a:solidFill>
                  <a:latin typeface="Arial" charset="0"/>
                </a:rPr>
                <a:t>~ 10</a:t>
              </a:r>
            </a:p>
          </p:txBody>
        </p:sp>
        <p:sp>
          <p:nvSpPr>
            <p:cNvPr id="10254" name="Rectangle 14"/>
            <p:cNvSpPr>
              <a:spLocks noChangeArrowheads="1"/>
            </p:cNvSpPr>
            <p:nvPr/>
          </p:nvSpPr>
          <p:spPr bwMode="auto">
            <a:xfrm>
              <a:off x="2656" y="2189"/>
              <a:ext cx="1656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65000"/>
                </a:spcBef>
                <a:buClr>
                  <a:srgbClr val="FFFF00"/>
                </a:buClr>
                <a:buSzPct val="90000"/>
                <a:buFont typeface="Wingdings" pitchFamily="2" charset="2"/>
                <a:buChar char="v"/>
                <a:defRPr sz="2800" b="1">
                  <a:solidFill>
                    <a:schemeClr val="bg1"/>
                  </a:solidFill>
                  <a:latin typeface="Helvetica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SzPct val="50000"/>
                <a:buFont typeface="Wingdings" pitchFamily="2" charset="2"/>
                <a:buChar char="u"/>
                <a:defRPr sz="2400"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2pPr>
              <a:lvl3pPr marL="1143000" indent="-228600">
                <a:spcBef>
                  <a:spcPct val="20000"/>
                </a:spcBef>
                <a:buClr>
                  <a:srgbClr val="FFFF00"/>
                </a:buClr>
                <a:buSzPct val="55000"/>
                <a:buFont typeface="Wingdings" pitchFamily="2" charset="2"/>
                <a:buChar char="n"/>
                <a:defRPr sz="2000"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SzPct val="80000"/>
                <a:buFont typeface="Monotype Sorts" pitchFamily="2" charset="2"/>
                <a:buChar char="l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4pPr>
              <a:lvl5pPr marL="2057400" indent="-228600">
                <a:spcBef>
                  <a:spcPct val="20000"/>
                </a:spcBef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9pPr>
            </a:lstStyle>
            <a:p>
              <a:pPr algn="ctr">
                <a:buFont typeface="Wingdings" pitchFamily="2" charset="2"/>
                <a:buNone/>
              </a:pPr>
              <a:r>
                <a:rPr lang="en-US" altLang="en-US" sz="2400">
                  <a:solidFill>
                    <a:schemeClr val="tx1"/>
                  </a:solidFill>
                  <a:latin typeface="Arial" charset="0"/>
                </a:rPr>
                <a:t>Differential Hybridization</a:t>
              </a:r>
            </a:p>
          </p:txBody>
        </p:sp>
        <p:sp>
          <p:nvSpPr>
            <p:cNvPr id="10255" name="Rectangle 15"/>
            <p:cNvSpPr>
              <a:spLocks noChangeArrowheads="1"/>
            </p:cNvSpPr>
            <p:nvPr/>
          </p:nvSpPr>
          <p:spPr bwMode="auto">
            <a:xfrm>
              <a:off x="1312" y="2189"/>
              <a:ext cx="1344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65000"/>
                </a:spcBef>
                <a:buClr>
                  <a:srgbClr val="FFFF00"/>
                </a:buClr>
                <a:buSzPct val="90000"/>
                <a:buFont typeface="Wingdings" pitchFamily="2" charset="2"/>
                <a:buChar char="v"/>
                <a:defRPr sz="2800" b="1">
                  <a:solidFill>
                    <a:schemeClr val="bg1"/>
                  </a:solidFill>
                  <a:latin typeface="Helvetica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SzPct val="50000"/>
                <a:buFont typeface="Wingdings" pitchFamily="2" charset="2"/>
                <a:buChar char="u"/>
                <a:defRPr sz="2400"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2pPr>
              <a:lvl3pPr marL="1143000" indent="-228600">
                <a:spcBef>
                  <a:spcPct val="20000"/>
                </a:spcBef>
                <a:buClr>
                  <a:srgbClr val="FFFF00"/>
                </a:buClr>
                <a:buSzPct val="55000"/>
                <a:buFont typeface="Wingdings" pitchFamily="2" charset="2"/>
                <a:buChar char="n"/>
                <a:defRPr sz="2000"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SzPct val="80000"/>
                <a:buFont typeface="Monotype Sorts" pitchFamily="2" charset="2"/>
                <a:buChar char="l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4pPr>
              <a:lvl5pPr marL="2057400" indent="-228600">
                <a:spcBef>
                  <a:spcPct val="20000"/>
                </a:spcBef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9pPr>
            </a:lstStyle>
            <a:p>
              <a:pPr algn="ctr">
                <a:buFont typeface="Wingdings" pitchFamily="2" charset="2"/>
                <a:buNone/>
              </a:pPr>
              <a:r>
                <a:rPr lang="en-US" altLang="en-US" sz="2400" i="1">
                  <a:solidFill>
                    <a:schemeClr val="tx1"/>
                  </a:solidFill>
                  <a:latin typeface="Arial" charset="0"/>
                </a:rPr>
                <a:t>S. cerevisiae</a:t>
              </a:r>
            </a:p>
          </p:txBody>
        </p:sp>
        <p:sp>
          <p:nvSpPr>
            <p:cNvPr id="10256" name="Rectangle 16"/>
            <p:cNvSpPr>
              <a:spLocks noChangeArrowheads="1"/>
            </p:cNvSpPr>
            <p:nvPr/>
          </p:nvSpPr>
          <p:spPr bwMode="auto">
            <a:xfrm>
              <a:off x="640" y="2189"/>
              <a:ext cx="672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65000"/>
                </a:spcBef>
                <a:buClr>
                  <a:srgbClr val="FFFF00"/>
                </a:buClr>
                <a:buSzPct val="90000"/>
                <a:buFont typeface="Wingdings" pitchFamily="2" charset="2"/>
                <a:buChar char="v"/>
                <a:defRPr sz="2800" b="1">
                  <a:solidFill>
                    <a:schemeClr val="bg1"/>
                  </a:solidFill>
                  <a:latin typeface="Helvetica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SzPct val="50000"/>
                <a:buFont typeface="Wingdings" pitchFamily="2" charset="2"/>
                <a:buChar char="u"/>
                <a:defRPr sz="2400"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2pPr>
              <a:lvl3pPr marL="1143000" indent="-228600">
                <a:spcBef>
                  <a:spcPct val="20000"/>
                </a:spcBef>
                <a:buClr>
                  <a:srgbClr val="FFFF00"/>
                </a:buClr>
                <a:buSzPct val="55000"/>
                <a:buFont typeface="Wingdings" pitchFamily="2" charset="2"/>
                <a:buChar char="n"/>
                <a:defRPr sz="2000"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SzPct val="80000"/>
                <a:buFont typeface="Monotype Sorts" pitchFamily="2" charset="2"/>
                <a:buChar char="l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4pPr>
              <a:lvl5pPr marL="2057400" indent="-228600">
                <a:spcBef>
                  <a:spcPct val="20000"/>
                </a:spcBef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9pPr>
            </a:lstStyle>
            <a:p>
              <a:pPr algn="ctr">
                <a:buFont typeface="Wingdings" pitchFamily="2" charset="2"/>
                <a:buNone/>
              </a:pPr>
              <a:r>
                <a:rPr lang="en-US" altLang="en-US" sz="2400">
                  <a:solidFill>
                    <a:schemeClr val="tx1"/>
                  </a:solidFill>
                  <a:latin typeface="Arial" charset="0"/>
                </a:rPr>
                <a:t>1984</a:t>
              </a:r>
            </a:p>
          </p:txBody>
        </p:sp>
        <p:sp>
          <p:nvSpPr>
            <p:cNvPr id="10257" name="Rectangle 17"/>
            <p:cNvSpPr>
              <a:spLocks noChangeArrowheads="1"/>
            </p:cNvSpPr>
            <p:nvPr/>
          </p:nvSpPr>
          <p:spPr bwMode="auto">
            <a:xfrm>
              <a:off x="4312" y="1670"/>
              <a:ext cx="840" cy="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65000"/>
                </a:spcBef>
                <a:buClr>
                  <a:srgbClr val="FFFF00"/>
                </a:buClr>
                <a:buSzPct val="90000"/>
                <a:buFont typeface="Wingdings" pitchFamily="2" charset="2"/>
                <a:buChar char="v"/>
                <a:defRPr sz="2800" b="1">
                  <a:solidFill>
                    <a:schemeClr val="bg1"/>
                  </a:solidFill>
                  <a:latin typeface="Helvetica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SzPct val="50000"/>
                <a:buFont typeface="Wingdings" pitchFamily="2" charset="2"/>
                <a:buChar char="u"/>
                <a:defRPr sz="2400"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2pPr>
              <a:lvl3pPr marL="1143000" indent="-228600">
                <a:spcBef>
                  <a:spcPct val="20000"/>
                </a:spcBef>
                <a:buClr>
                  <a:srgbClr val="FFFF00"/>
                </a:buClr>
                <a:buSzPct val="55000"/>
                <a:buFont typeface="Wingdings" pitchFamily="2" charset="2"/>
                <a:buChar char="n"/>
                <a:defRPr sz="2000"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SzPct val="80000"/>
                <a:buFont typeface="Monotype Sorts" pitchFamily="2" charset="2"/>
                <a:buChar char="l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4pPr>
              <a:lvl5pPr marL="2057400" indent="-228600">
                <a:spcBef>
                  <a:spcPct val="20000"/>
                </a:spcBef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9pPr>
            </a:lstStyle>
            <a:p>
              <a:pPr algn="ctr">
                <a:buFont typeface="Wingdings" pitchFamily="2" charset="2"/>
                <a:buNone/>
              </a:pPr>
              <a:r>
                <a:rPr lang="en-US" altLang="en-US" sz="2400">
                  <a:solidFill>
                    <a:schemeClr val="tx1"/>
                  </a:solidFill>
                  <a:latin typeface="Arial" charset="0"/>
                </a:rPr>
                <a:t>~ 20</a:t>
              </a:r>
            </a:p>
          </p:txBody>
        </p:sp>
        <p:sp>
          <p:nvSpPr>
            <p:cNvPr id="10258" name="Rectangle 18"/>
            <p:cNvSpPr>
              <a:spLocks noChangeArrowheads="1"/>
            </p:cNvSpPr>
            <p:nvPr/>
          </p:nvSpPr>
          <p:spPr bwMode="auto">
            <a:xfrm>
              <a:off x="2656" y="1670"/>
              <a:ext cx="1656" cy="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65000"/>
                </a:spcBef>
                <a:buClr>
                  <a:srgbClr val="FFFF00"/>
                </a:buClr>
                <a:buSzPct val="90000"/>
                <a:buFont typeface="Wingdings" pitchFamily="2" charset="2"/>
                <a:buChar char="v"/>
                <a:defRPr sz="2800" b="1">
                  <a:solidFill>
                    <a:schemeClr val="bg1"/>
                  </a:solidFill>
                  <a:latin typeface="Helvetica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SzPct val="50000"/>
                <a:buFont typeface="Wingdings" pitchFamily="2" charset="2"/>
                <a:buChar char="u"/>
                <a:defRPr sz="2400"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2pPr>
              <a:lvl3pPr marL="1143000" indent="-228600">
                <a:spcBef>
                  <a:spcPct val="20000"/>
                </a:spcBef>
                <a:buClr>
                  <a:srgbClr val="FFFF00"/>
                </a:buClr>
                <a:buSzPct val="55000"/>
                <a:buFont typeface="Wingdings" pitchFamily="2" charset="2"/>
                <a:buChar char="n"/>
                <a:defRPr sz="2000"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SzPct val="80000"/>
                <a:buFont typeface="Monotype Sorts" pitchFamily="2" charset="2"/>
                <a:buChar char="l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4pPr>
              <a:lvl5pPr marL="2057400" indent="-228600">
                <a:spcBef>
                  <a:spcPct val="20000"/>
                </a:spcBef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9pPr>
            </a:lstStyle>
            <a:p>
              <a:pPr algn="ctr">
                <a:buFont typeface="Wingdings" pitchFamily="2" charset="2"/>
                <a:buNone/>
              </a:pPr>
              <a:r>
                <a:rPr lang="en-US" altLang="en-US" sz="2400">
                  <a:solidFill>
                    <a:schemeClr val="tx1"/>
                  </a:solidFill>
                  <a:latin typeface="Arial" charset="0"/>
                </a:rPr>
                <a:t>Gene/operon fusions</a:t>
              </a:r>
            </a:p>
          </p:txBody>
        </p:sp>
        <p:sp>
          <p:nvSpPr>
            <p:cNvPr id="10259" name="Rectangle 19"/>
            <p:cNvSpPr>
              <a:spLocks noChangeArrowheads="1"/>
            </p:cNvSpPr>
            <p:nvPr/>
          </p:nvSpPr>
          <p:spPr bwMode="auto">
            <a:xfrm>
              <a:off x="1312" y="1670"/>
              <a:ext cx="1344" cy="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65000"/>
                </a:spcBef>
                <a:buClr>
                  <a:srgbClr val="FFFF00"/>
                </a:buClr>
                <a:buSzPct val="90000"/>
                <a:buFont typeface="Wingdings" pitchFamily="2" charset="2"/>
                <a:buChar char="v"/>
                <a:defRPr sz="2800" b="1">
                  <a:solidFill>
                    <a:schemeClr val="bg1"/>
                  </a:solidFill>
                  <a:latin typeface="Helvetica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SzPct val="50000"/>
                <a:buFont typeface="Wingdings" pitchFamily="2" charset="2"/>
                <a:buChar char="u"/>
                <a:defRPr sz="2400"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2pPr>
              <a:lvl3pPr marL="1143000" indent="-228600">
                <a:spcBef>
                  <a:spcPct val="20000"/>
                </a:spcBef>
                <a:buClr>
                  <a:srgbClr val="FFFF00"/>
                </a:buClr>
                <a:buSzPct val="55000"/>
                <a:buFont typeface="Wingdings" pitchFamily="2" charset="2"/>
                <a:buChar char="n"/>
                <a:defRPr sz="2000"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SzPct val="80000"/>
                <a:buFont typeface="Monotype Sorts" pitchFamily="2" charset="2"/>
                <a:buChar char="l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4pPr>
              <a:lvl5pPr marL="2057400" indent="-228600">
                <a:spcBef>
                  <a:spcPct val="20000"/>
                </a:spcBef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9pPr>
            </a:lstStyle>
            <a:p>
              <a:pPr algn="ctr">
                <a:buFont typeface="Wingdings" pitchFamily="2" charset="2"/>
                <a:buNone/>
              </a:pPr>
              <a:r>
                <a:rPr lang="en-US" altLang="en-US" sz="2400" i="1">
                  <a:solidFill>
                    <a:schemeClr val="tx1"/>
                  </a:solidFill>
                  <a:latin typeface="Arial" charset="0"/>
                </a:rPr>
                <a:t>E. coli</a:t>
              </a:r>
            </a:p>
          </p:txBody>
        </p:sp>
        <p:sp>
          <p:nvSpPr>
            <p:cNvPr id="10260" name="Rectangle 20"/>
            <p:cNvSpPr>
              <a:spLocks noChangeArrowheads="1"/>
            </p:cNvSpPr>
            <p:nvPr/>
          </p:nvSpPr>
          <p:spPr bwMode="auto">
            <a:xfrm>
              <a:off x="640" y="1670"/>
              <a:ext cx="672" cy="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65000"/>
                </a:spcBef>
                <a:buClr>
                  <a:srgbClr val="FFFF00"/>
                </a:buClr>
                <a:buSzPct val="90000"/>
                <a:buFont typeface="Wingdings" pitchFamily="2" charset="2"/>
                <a:buChar char="v"/>
                <a:defRPr sz="2800" b="1">
                  <a:solidFill>
                    <a:schemeClr val="bg1"/>
                  </a:solidFill>
                  <a:latin typeface="Helvetica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SzPct val="50000"/>
                <a:buFont typeface="Wingdings" pitchFamily="2" charset="2"/>
                <a:buChar char="u"/>
                <a:defRPr sz="2400"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2pPr>
              <a:lvl3pPr marL="1143000" indent="-228600">
                <a:spcBef>
                  <a:spcPct val="20000"/>
                </a:spcBef>
                <a:buClr>
                  <a:srgbClr val="FFFF00"/>
                </a:buClr>
                <a:buSzPct val="55000"/>
                <a:buFont typeface="Wingdings" pitchFamily="2" charset="2"/>
                <a:buChar char="n"/>
                <a:defRPr sz="2000"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SzPct val="80000"/>
                <a:buFont typeface="Monotype Sorts" pitchFamily="2" charset="2"/>
                <a:buChar char="l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4pPr>
              <a:lvl5pPr marL="2057400" indent="-228600">
                <a:spcBef>
                  <a:spcPct val="20000"/>
                </a:spcBef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9pPr>
            </a:lstStyle>
            <a:p>
              <a:pPr algn="ctr">
                <a:buFont typeface="Wingdings" pitchFamily="2" charset="2"/>
                <a:buNone/>
              </a:pPr>
              <a:r>
                <a:rPr lang="en-US" altLang="en-US" sz="2400">
                  <a:solidFill>
                    <a:schemeClr val="tx1"/>
                  </a:solidFill>
                  <a:latin typeface="Arial" charset="0"/>
                </a:rPr>
                <a:t>1980</a:t>
              </a:r>
            </a:p>
          </p:txBody>
        </p:sp>
        <p:sp>
          <p:nvSpPr>
            <p:cNvPr id="10261" name="Rectangle 21"/>
            <p:cNvSpPr>
              <a:spLocks noChangeArrowheads="1"/>
            </p:cNvSpPr>
            <p:nvPr/>
          </p:nvSpPr>
          <p:spPr bwMode="auto">
            <a:xfrm>
              <a:off x="4312" y="1344"/>
              <a:ext cx="840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65000"/>
                </a:spcBef>
                <a:buClr>
                  <a:srgbClr val="FFFF00"/>
                </a:buClr>
                <a:buSzPct val="90000"/>
                <a:buFont typeface="Wingdings" pitchFamily="2" charset="2"/>
                <a:buChar char="v"/>
                <a:defRPr sz="2800" b="1">
                  <a:solidFill>
                    <a:schemeClr val="bg1"/>
                  </a:solidFill>
                  <a:latin typeface="Helvetica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SzPct val="50000"/>
                <a:buFont typeface="Wingdings" pitchFamily="2" charset="2"/>
                <a:buChar char="u"/>
                <a:defRPr sz="2400"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2pPr>
              <a:lvl3pPr marL="1143000" indent="-228600">
                <a:spcBef>
                  <a:spcPct val="20000"/>
                </a:spcBef>
                <a:buClr>
                  <a:srgbClr val="FFFF00"/>
                </a:buClr>
                <a:buSzPct val="55000"/>
                <a:buFont typeface="Wingdings" pitchFamily="2" charset="2"/>
                <a:buChar char="n"/>
                <a:defRPr sz="2000"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SzPct val="80000"/>
                <a:buFont typeface="Monotype Sorts" pitchFamily="2" charset="2"/>
                <a:buChar char="l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4pPr>
              <a:lvl5pPr marL="2057400" indent="-228600">
                <a:spcBef>
                  <a:spcPct val="20000"/>
                </a:spcBef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9pPr>
            </a:lstStyle>
            <a:p>
              <a:pPr algn="ctr">
                <a:buFont typeface="Wingdings" pitchFamily="2" charset="2"/>
                <a:buNone/>
              </a:pPr>
              <a:r>
                <a:rPr lang="en-US" altLang="en-US">
                  <a:solidFill>
                    <a:schemeClr val="tx1"/>
                  </a:solidFill>
                  <a:latin typeface="Arial" charset="0"/>
                </a:rPr>
                <a:t>Genes</a:t>
              </a:r>
            </a:p>
          </p:txBody>
        </p:sp>
        <p:sp>
          <p:nvSpPr>
            <p:cNvPr id="10262" name="Rectangle 22"/>
            <p:cNvSpPr>
              <a:spLocks noChangeArrowheads="1"/>
            </p:cNvSpPr>
            <p:nvPr/>
          </p:nvSpPr>
          <p:spPr bwMode="auto">
            <a:xfrm>
              <a:off x="2656" y="1344"/>
              <a:ext cx="1656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65000"/>
                </a:spcBef>
                <a:buClr>
                  <a:srgbClr val="FFFF00"/>
                </a:buClr>
                <a:buSzPct val="90000"/>
                <a:buFont typeface="Wingdings" pitchFamily="2" charset="2"/>
                <a:buChar char="v"/>
                <a:defRPr sz="2800" b="1">
                  <a:solidFill>
                    <a:schemeClr val="bg1"/>
                  </a:solidFill>
                  <a:latin typeface="Helvetica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SzPct val="50000"/>
                <a:buFont typeface="Wingdings" pitchFamily="2" charset="2"/>
                <a:buChar char="u"/>
                <a:defRPr sz="2400"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2pPr>
              <a:lvl3pPr marL="1143000" indent="-228600">
                <a:spcBef>
                  <a:spcPct val="20000"/>
                </a:spcBef>
                <a:buClr>
                  <a:srgbClr val="FFFF00"/>
                </a:buClr>
                <a:buSzPct val="55000"/>
                <a:buFont typeface="Wingdings" pitchFamily="2" charset="2"/>
                <a:buChar char="n"/>
                <a:defRPr sz="2000"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SzPct val="80000"/>
                <a:buFont typeface="Monotype Sorts" pitchFamily="2" charset="2"/>
                <a:buChar char="l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4pPr>
              <a:lvl5pPr marL="2057400" indent="-228600">
                <a:spcBef>
                  <a:spcPct val="20000"/>
                </a:spcBef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9pPr>
            </a:lstStyle>
            <a:p>
              <a:pPr algn="ctr">
                <a:buFont typeface="Wingdings" pitchFamily="2" charset="2"/>
                <a:buNone/>
              </a:pPr>
              <a:r>
                <a:rPr lang="en-US" altLang="en-US">
                  <a:solidFill>
                    <a:schemeClr val="tx1"/>
                  </a:solidFill>
                  <a:latin typeface="Arial" charset="0"/>
                </a:rPr>
                <a:t>Method</a:t>
              </a:r>
            </a:p>
          </p:txBody>
        </p:sp>
        <p:sp>
          <p:nvSpPr>
            <p:cNvPr id="10263" name="Rectangle 23"/>
            <p:cNvSpPr>
              <a:spLocks noChangeArrowheads="1"/>
            </p:cNvSpPr>
            <p:nvPr/>
          </p:nvSpPr>
          <p:spPr bwMode="auto">
            <a:xfrm>
              <a:off x="1312" y="1344"/>
              <a:ext cx="1344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65000"/>
                </a:spcBef>
                <a:buClr>
                  <a:srgbClr val="FFFF00"/>
                </a:buClr>
                <a:buSzPct val="90000"/>
                <a:buFont typeface="Wingdings" pitchFamily="2" charset="2"/>
                <a:buChar char="v"/>
                <a:defRPr sz="2800" b="1">
                  <a:solidFill>
                    <a:schemeClr val="bg1"/>
                  </a:solidFill>
                  <a:latin typeface="Helvetica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SzPct val="50000"/>
                <a:buFont typeface="Wingdings" pitchFamily="2" charset="2"/>
                <a:buChar char="u"/>
                <a:defRPr sz="2400"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2pPr>
              <a:lvl3pPr marL="1143000" indent="-228600">
                <a:spcBef>
                  <a:spcPct val="20000"/>
                </a:spcBef>
                <a:buClr>
                  <a:srgbClr val="FFFF00"/>
                </a:buClr>
                <a:buSzPct val="55000"/>
                <a:buFont typeface="Wingdings" pitchFamily="2" charset="2"/>
                <a:buChar char="n"/>
                <a:defRPr sz="2000"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SzPct val="80000"/>
                <a:buFont typeface="Monotype Sorts" pitchFamily="2" charset="2"/>
                <a:buChar char="l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4pPr>
              <a:lvl5pPr marL="2057400" indent="-228600">
                <a:spcBef>
                  <a:spcPct val="20000"/>
                </a:spcBef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9pPr>
            </a:lstStyle>
            <a:p>
              <a:pPr algn="ctr">
                <a:buFont typeface="Wingdings" pitchFamily="2" charset="2"/>
                <a:buNone/>
              </a:pPr>
              <a:r>
                <a:rPr lang="en-US" altLang="en-US">
                  <a:solidFill>
                    <a:schemeClr val="tx1"/>
                  </a:solidFill>
                  <a:latin typeface="Arial" charset="0"/>
                </a:rPr>
                <a:t>Organism</a:t>
              </a:r>
            </a:p>
          </p:txBody>
        </p:sp>
        <p:sp>
          <p:nvSpPr>
            <p:cNvPr id="10264" name="Rectangle 24"/>
            <p:cNvSpPr>
              <a:spLocks noChangeArrowheads="1"/>
            </p:cNvSpPr>
            <p:nvPr/>
          </p:nvSpPr>
          <p:spPr bwMode="auto">
            <a:xfrm>
              <a:off x="640" y="1344"/>
              <a:ext cx="672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65000"/>
                </a:spcBef>
                <a:buClr>
                  <a:srgbClr val="FFFF00"/>
                </a:buClr>
                <a:buSzPct val="90000"/>
                <a:buFont typeface="Wingdings" pitchFamily="2" charset="2"/>
                <a:buChar char="v"/>
                <a:defRPr sz="2800" b="1">
                  <a:solidFill>
                    <a:schemeClr val="bg1"/>
                  </a:solidFill>
                  <a:latin typeface="Helvetica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SzPct val="50000"/>
                <a:buFont typeface="Wingdings" pitchFamily="2" charset="2"/>
                <a:buChar char="u"/>
                <a:defRPr sz="2400"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2pPr>
              <a:lvl3pPr marL="1143000" indent="-228600">
                <a:spcBef>
                  <a:spcPct val="20000"/>
                </a:spcBef>
                <a:buClr>
                  <a:srgbClr val="FFFF00"/>
                </a:buClr>
                <a:buSzPct val="55000"/>
                <a:buFont typeface="Wingdings" pitchFamily="2" charset="2"/>
                <a:buChar char="n"/>
                <a:defRPr sz="2000"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SzPct val="80000"/>
                <a:buFont typeface="Monotype Sorts" pitchFamily="2" charset="2"/>
                <a:buChar char="l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4pPr>
              <a:lvl5pPr marL="2057400" indent="-228600">
                <a:spcBef>
                  <a:spcPct val="20000"/>
                </a:spcBef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Monotype Sorts" pitchFamily="2" charset="2"/>
                <a:buChar char="m"/>
                <a:defRPr b="1">
                  <a:solidFill>
                    <a:schemeClr val="bg1"/>
                  </a:solidFill>
                  <a:latin typeface="Helvetica" charset="0"/>
                  <a:sym typeface="Wingdings" pitchFamily="2" charset="2"/>
                </a:defRPr>
              </a:lvl9pPr>
            </a:lstStyle>
            <a:p>
              <a:pPr algn="ctr">
                <a:buFont typeface="Wingdings" pitchFamily="2" charset="2"/>
                <a:buNone/>
              </a:pPr>
              <a:r>
                <a:rPr lang="en-US" altLang="en-US">
                  <a:solidFill>
                    <a:schemeClr val="tx1"/>
                  </a:solidFill>
                  <a:latin typeface="Arial" charset="0"/>
                </a:rPr>
                <a:t>Year</a:t>
              </a:r>
            </a:p>
          </p:txBody>
        </p:sp>
        <p:sp>
          <p:nvSpPr>
            <p:cNvPr id="10265" name="Line 25"/>
            <p:cNvSpPr>
              <a:spLocks noChangeShapeType="1"/>
            </p:cNvSpPr>
            <p:nvPr/>
          </p:nvSpPr>
          <p:spPr bwMode="auto">
            <a:xfrm>
              <a:off x="640" y="1344"/>
              <a:ext cx="451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Line 26"/>
            <p:cNvSpPr>
              <a:spLocks noChangeShapeType="1"/>
            </p:cNvSpPr>
            <p:nvPr/>
          </p:nvSpPr>
          <p:spPr bwMode="auto">
            <a:xfrm>
              <a:off x="640" y="3744"/>
              <a:ext cx="451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7" name="Line 27"/>
            <p:cNvSpPr>
              <a:spLocks noChangeShapeType="1"/>
            </p:cNvSpPr>
            <p:nvPr/>
          </p:nvSpPr>
          <p:spPr bwMode="auto">
            <a:xfrm>
              <a:off x="640" y="1344"/>
              <a:ext cx="0" cy="240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8" name="Line 28"/>
            <p:cNvSpPr>
              <a:spLocks noChangeShapeType="1"/>
            </p:cNvSpPr>
            <p:nvPr/>
          </p:nvSpPr>
          <p:spPr bwMode="auto">
            <a:xfrm>
              <a:off x="5152" y="1344"/>
              <a:ext cx="0" cy="240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9" name="Line 29"/>
            <p:cNvSpPr>
              <a:spLocks noChangeShapeType="1"/>
            </p:cNvSpPr>
            <p:nvPr/>
          </p:nvSpPr>
          <p:spPr bwMode="auto">
            <a:xfrm>
              <a:off x="1312" y="1344"/>
              <a:ext cx="0" cy="2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0" name="Line 30"/>
            <p:cNvSpPr>
              <a:spLocks noChangeShapeType="1"/>
            </p:cNvSpPr>
            <p:nvPr/>
          </p:nvSpPr>
          <p:spPr bwMode="auto">
            <a:xfrm>
              <a:off x="2656" y="1344"/>
              <a:ext cx="0" cy="2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1" name="Line 31"/>
            <p:cNvSpPr>
              <a:spLocks noChangeShapeType="1"/>
            </p:cNvSpPr>
            <p:nvPr/>
          </p:nvSpPr>
          <p:spPr bwMode="auto">
            <a:xfrm>
              <a:off x="4312" y="1344"/>
              <a:ext cx="0" cy="2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2" name="Line 32"/>
            <p:cNvSpPr>
              <a:spLocks noChangeShapeType="1"/>
            </p:cNvSpPr>
            <p:nvPr/>
          </p:nvSpPr>
          <p:spPr bwMode="auto">
            <a:xfrm>
              <a:off x="640" y="2189"/>
              <a:ext cx="451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3" name="Line 33"/>
            <p:cNvSpPr>
              <a:spLocks noChangeShapeType="1"/>
            </p:cNvSpPr>
            <p:nvPr/>
          </p:nvSpPr>
          <p:spPr bwMode="auto">
            <a:xfrm>
              <a:off x="640" y="2707"/>
              <a:ext cx="451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4" name="Line 34"/>
            <p:cNvSpPr>
              <a:spLocks noChangeShapeType="1"/>
            </p:cNvSpPr>
            <p:nvPr/>
          </p:nvSpPr>
          <p:spPr bwMode="auto">
            <a:xfrm>
              <a:off x="640" y="3226"/>
              <a:ext cx="451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5" name="Line 35"/>
            <p:cNvSpPr>
              <a:spLocks noChangeShapeType="1"/>
            </p:cNvSpPr>
            <p:nvPr/>
          </p:nvSpPr>
          <p:spPr bwMode="auto">
            <a:xfrm>
              <a:off x="640" y="1670"/>
              <a:ext cx="451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4153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44" name="Group 1028"/>
          <p:cNvGrpSpPr>
            <a:grpSpLocks/>
          </p:cNvGrpSpPr>
          <p:nvPr/>
        </p:nvGrpSpPr>
        <p:grpSpPr bwMode="auto">
          <a:xfrm>
            <a:off x="1593574" y="2209800"/>
            <a:ext cx="5935662" cy="4419600"/>
            <a:chOff x="240" y="0"/>
            <a:chExt cx="5856" cy="4320"/>
          </a:xfrm>
        </p:grpSpPr>
        <p:sp>
          <p:nvSpPr>
            <p:cNvPr id="163842" name="Rectangle 1026"/>
            <p:cNvSpPr>
              <a:spLocks noChangeArrowheads="1"/>
            </p:cNvSpPr>
            <p:nvPr/>
          </p:nvSpPr>
          <p:spPr bwMode="auto">
            <a:xfrm>
              <a:off x="240" y="0"/>
              <a:ext cx="5856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63843" name="Picture 1027" descr="C:\Users\abulafia\Leona's Slides\PowerPoint Ready\YeastChipNumbers.jp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96"/>
              <a:ext cx="5712" cy="3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68" y="0"/>
            <a:ext cx="7864475" cy="157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05000" y="5638800"/>
            <a:ext cx="51816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An external file that holds a picture, illustration, etc.&#10;Object name is pq0393535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23" y="2438400"/>
            <a:ext cx="7619996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31" y="152400"/>
            <a:ext cx="7864475" cy="157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598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354"/>
            <a:ext cx="6324600" cy="1266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52400" y="1447800"/>
            <a:ext cx="4495800" cy="5181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u="sng" dirty="0">
                <a:solidFill>
                  <a:srgbClr val="0000CC"/>
                </a:solidFill>
                <a:latin typeface="Arial" charset="0"/>
              </a:rPr>
              <a:t>GENES REPRESENTED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CC"/>
                </a:solidFill>
                <a:latin typeface="Arial" charset="0"/>
              </a:rPr>
              <a:t>DNA Repair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CC"/>
                </a:solidFill>
                <a:latin typeface="Arial" charset="0"/>
              </a:rPr>
              <a:t>Cell Cycle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CC"/>
                </a:solidFill>
                <a:latin typeface="Arial" charset="0"/>
              </a:rPr>
              <a:t>DNA Replication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CC"/>
                </a:solidFill>
                <a:latin typeface="Arial" charset="0"/>
              </a:rPr>
              <a:t>Transcription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CC"/>
                </a:solidFill>
                <a:latin typeface="Arial" charset="0"/>
              </a:rPr>
              <a:t>Signaling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Arial" charset="0"/>
              </a:rPr>
              <a:t>Transport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Arial" charset="0"/>
              </a:rPr>
              <a:t>Protein Degradation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Arial" charset="0"/>
              </a:rPr>
              <a:t>Protein Synthesis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Arial" charset="0"/>
              </a:rPr>
              <a:t>Amino Acid Metabolism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Arial" charset="0"/>
              </a:rPr>
              <a:t>RNA Metabolism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Arial" charset="0"/>
              </a:rPr>
              <a:t>Cell Membrane Biosynthesis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Arial" charset="0"/>
              </a:rPr>
              <a:t>Chromatin structure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53000" y="3581400"/>
            <a:ext cx="381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433 genes up or down regulated!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4910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991600" cy="109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04800" y="5927725"/>
            <a:ext cx="8686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dirty="0" smtClean="0">
                <a:solidFill>
                  <a:srgbClr val="002060"/>
                </a:solidFill>
                <a:latin typeface="+mn-lt"/>
              </a:rPr>
              <a:t>&gt; 2000 </a:t>
            </a:r>
            <a:r>
              <a:rPr lang="en-US" altLang="en-US" sz="4000" dirty="0">
                <a:solidFill>
                  <a:srgbClr val="002060"/>
                </a:solidFill>
                <a:latin typeface="+mn-lt"/>
              </a:rPr>
              <a:t>genes are responsive to MMS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052" y="1600200"/>
            <a:ext cx="1280148" cy="3994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57"/>
          <a:stretch/>
        </p:blipFill>
        <p:spPr bwMode="auto">
          <a:xfrm>
            <a:off x="939496" y="1378444"/>
            <a:ext cx="2764796" cy="4216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15"/>
          <a:stretch/>
        </p:blipFill>
        <p:spPr bwMode="auto">
          <a:xfrm>
            <a:off x="3804207" y="2057400"/>
            <a:ext cx="2164489" cy="35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38600" y="2100590"/>
            <a:ext cx="1066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0.1% MMS</a:t>
            </a:r>
            <a:endParaRPr lang="en-US" sz="1100" dirty="0"/>
          </a:p>
        </p:txBody>
      </p:sp>
      <p:sp>
        <p:nvSpPr>
          <p:cNvPr id="17" name="TextBox 16"/>
          <p:cNvSpPr txBox="1"/>
          <p:nvPr/>
        </p:nvSpPr>
        <p:spPr>
          <a:xfrm>
            <a:off x="5029200" y="2100590"/>
            <a:ext cx="1066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MMS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70504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991600" cy="109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52400" y="1447800"/>
            <a:ext cx="4495800" cy="5181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u="sng" dirty="0">
                <a:solidFill>
                  <a:srgbClr val="0000CC"/>
                </a:solidFill>
                <a:latin typeface="Arial" charset="0"/>
              </a:rPr>
              <a:t>GENES REPRESENTED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CC"/>
                </a:solidFill>
                <a:latin typeface="Arial" charset="0"/>
              </a:rPr>
              <a:t>DNA Repair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CC"/>
                </a:solidFill>
                <a:latin typeface="Arial" charset="0"/>
              </a:rPr>
              <a:t>Cell Cycle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CC"/>
                </a:solidFill>
                <a:latin typeface="Arial" charset="0"/>
              </a:rPr>
              <a:t>DNA Replication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CC"/>
                </a:solidFill>
                <a:latin typeface="Arial" charset="0"/>
              </a:rPr>
              <a:t>Transcription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CC"/>
                </a:solidFill>
                <a:latin typeface="Arial" charset="0"/>
              </a:rPr>
              <a:t>Signaling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Arial" charset="0"/>
              </a:rPr>
              <a:t>Transport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Arial" charset="0"/>
              </a:rPr>
              <a:t>Protein Degradation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Arial" charset="0"/>
              </a:rPr>
              <a:t>Protein Synthesis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Arial" charset="0"/>
              </a:rPr>
              <a:t>Amino Acid Metabolism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Arial" charset="0"/>
              </a:rPr>
              <a:t>RNA Metabolism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Arial" charset="0"/>
              </a:rPr>
              <a:t>Cell Membrane Biosynthesis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Arial" charset="0"/>
              </a:rPr>
              <a:t>Chromatin structure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0" y="3581400"/>
            <a:ext cx="381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&gt; 2,000 genes up or down regulated!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709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Inline imag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3962400" cy="491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967514"/>
            <a:ext cx="3745836" cy="471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918474"/>
            <a:ext cx="3652125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</a:rPr>
              <a:t>Figure from Lizzie Ngo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</a:rPr>
              <a:t>Graduate Student</a:t>
            </a:r>
          </a:p>
          <a:p>
            <a:pPr algn="r"/>
            <a:r>
              <a:rPr lang="en-US" b="1" dirty="0" err="1" smtClean="0">
                <a:solidFill>
                  <a:schemeClr val="bg1"/>
                </a:solidFill>
              </a:rPr>
              <a:t>Engelward</a:t>
            </a:r>
            <a:r>
              <a:rPr lang="en-US" b="1" dirty="0" smtClean="0">
                <a:solidFill>
                  <a:schemeClr val="bg1"/>
                </a:solidFill>
              </a:rPr>
              <a:t> Lab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</a:rPr>
              <a:t>&amp; Samson </a:t>
            </a:r>
            <a:r>
              <a:rPr lang="en-US" b="1" dirty="0">
                <a:solidFill>
                  <a:schemeClr val="bg1"/>
                </a:solidFill>
              </a:rPr>
              <a:t>Lab</a:t>
            </a:r>
          </a:p>
          <a:p>
            <a:pPr algn="r"/>
            <a:r>
              <a:rPr lang="en-US" sz="4400" b="1" dirty="0" smtClean="0">
                <a:solidFill>
                  <a:schemeClr val="bg1"/>
                </a:solidFill>
              </a:rPr>
              <a:t>DLD-1 cells</a:t>
            </a:r>
          </a:p>
          <a:p>
            <a:pPr algn="r"/>
            <a:r>
              <a:rPr lang="en-US" sz="4400" b="1" dirty="0" smtClean="0">
                <a:solidFill>
                  <a:schemeClr val="bg1"/>
                </a:solidFill>
              </a:rPr>
              <a:t>BRCA2 -/- cells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0" y="1219200"/>
            <a:ext cx="39624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Etoposide</a:t>
            </a:r>
            <a:r>
              <a:rPr lang="en-US" sz="2400" dirty="0" smtClean="0"/>
              <a:t> to inhibit </a:t>
            </a:r>
            <a:r>
              <a:rPr lang="en-US" sz="2400" dirty="0" err="1" smtClean="0"/>
              <a:t>TopoII</a:t>
            </a:r>
            <a:r>
              <a:rPr lang="en-US" sz="2400" dirty="0" smtClean="0"/>
              <a:t> leading to DNA DSBs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Compound 401 </a:t>
            </a:r>
            <a:r>
              <a:rPr lang="en-US" sz="2400" dirty="0" smtClean="0"/>
              <a:t>to inhibit Non Homologous End Joining (NHEJ)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Etoposide + Compound 401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FF0000"/>
                </a:solidFill>
              </a:rPr>
              <a:t>Olaparib</a:t>
            </a:r>
            <a:r>
              <a:rPr lang="en-US" sz="2400" dirty="0" smtClean="0"/>
              <a:t> to inhibit PARP1 to stabilize DNA SSBs leading to DNA DSBs at collapsed replication forks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2060"/>
                </a:solidFill>
              </a:rPr>
              <a:t>Here’s how you treated your cells 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29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199"/>
            <a:ext cx="8991600" cy="109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52400" y="1447800"/>
            <a:ext cx="4495800" cy="5181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u="sng" dirty="0">
                <a:solidFill>
                  <a:srgbClr val="0000CC"/>
                </a:solidFill>
                <a:latin typeface="Arial" charset="0"/>
              </a:rPr>
              <a:t>GENES REPRESENTED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CC"/>
                </a:solidFill>
                <a:latin typeface="Arial" charset="0"/>
              </a:rPr>
              <a:t>DNA Repair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CC"/>
                </a:solidFill>
                <a:latin typeface="Arial" charset="0"/>
              </a:rPr>
              <a:t>Cell Cycle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CC"/>
                </a:solidFill>
                <a:latin typeface="Arial" charset="0"/>
              </a:rPr>
              <a:t>DNA Replication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CC"/>
                </a:solidFill>
                <a:latin typeface="Arial" charset="0"/>
              </a:rPr>
              <a:t>Transcription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CC"/>
                </a:solidFill>
                <a:latin typeface="Arial" charset="0"/>
              </a:rPr>
              <a:t>Signaling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Arial" charset="0"/>
              </a:rPr>
              <a:t>Transport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FF0000"/>
                </a:solidFill>
                <a:latin typeface="Arial" charset="0"/>
              </a:rPr>
              <a:t>Protein Degradation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Arial" charset="0"/>
              </a:rPr>
              <a:t>Protein Synthesis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Arial" charset="0"/>
              </a:rPr>
              <a:t>Amino Acid Metabolism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Arial" charset="0"/>
              </a:rPr>
              <a:t>RNA Metabolism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Arial" charset="0"/>
              </a:rPr>
              <a:t>Cell Membrane Biosynthesis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Arial" charset="0"/>
              </a:rPr>
              <a:t>Chromatin structure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7"/>
          <a:stretch/>
        </p:blipFill>
        <p:spPr bwMode="auto">
          <a:xfrm>
            <a:off x="5181600" y="1630796"/>
            <a:ext cx="3124200" cy="454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38800" y="6167735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&gt; 2,500 genes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1217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304800" y="5599093"/>
            <a:ext cx="4419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dirty="0"/>
              <a:t>http://www.protein.osaka-u.ac.jp/crystallography/e-fig1.gif</a:t>
            </a:r>
          </a:p>
        </p:txBody>
      </p:sp>
      <p:pic>
        <p:nvPicPr>
          <p:cNvPr id="13315" name="Picture 3" descr="C:\Documents and Settings\samson\Desktop\e-fig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1" b="26396"/>
          <a:stretch>
            <a:fillRect/>
          </a:stretch>
        </p:blipFill>
        <p:spPr bwMode="auto">
          <a:xfrm>
            <a:off x="228600" y="1504950"/>
            <a:ext cx="87630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0" y="5903893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dirty="0">
                <a:solidFill>
                  <a:srgbClr val="0000CC"/>
                </a:solidFill>
                <a:latin typeface="+mn-lt"/>
              </a:rPr>
              <a:t>MMS exposure  massively induces almost all the ~35 genes encoding the subunits of </a:t>
            </a:r>
            <a:r>
              <a:rPr lang="en-US" altLang="en-US" sz="2800" dirty="0" smtClean="0">
                <a:solidFill>
                  <a:srgbClr val="0000CC"/>
                </a:solidFill>
                <a:latin typeface="+mn-lt"/>
              </a:rPr>
              <a:t>the 26S </a:t>
            </a:r>
            <a:r>
              <a:rPr lang="en-US" altLang="en-US" sz="2800" i="1" dirty="0">
                <a:solidFill>
                  <a:srgbClr val="0000CC"/>
                </a:solidFill>
                <a:latin typeface="+mn-lt"/>
              </a:rPr>
              <a:t>PROTEASOME </a:t>
            </a:r>
            <a:r>
              <a:rPr lang="en-US" altLang="en-US" sz="2800" dirty="0">
                <a:solidFill>
                  <a:srgbClr val="0000CC"/>
                </a:solidFill>
                <a:latin typeface="+mn-lt"/>
              </a:rPr>
              <a:t> particle!!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199"/>
            <a:ext cx="8991600" cy="109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274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28600" y="5562600"/>
            <a:ext cx="4419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dirty="0"/>
              <a:t>http://www.protein.osaka-u.ac.jp/crystallography/e-fig1.gif</a:t>
            </a:r>
          </a:p>
        </p:txBody>
      </p:sp>
      <p:pic>
        <p:nvPicPr>
          <p:cNvPr id="14339" name="Picture 3" descr="C:\Documents and Settings\samson\Desktop\e-fig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1" b="26396"/>
          <a:stretch>
            <a:fillRect/>
          </a:stretch>
        </p:blipFill>
        <p:spPr bwMode="auto">
          <a:xfrm>
            <a:off x="228600" y="1504950"/>
            <a:ext cx="87630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76200" y="5997714"/>
            <a:ext cx="8915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dirty="0">
                <a:solidFill>
                  <a:srgbClr val="0000CC"/>
                </a:solidFill>
                <a:latin typeface="+mn-lt"/>
              </a:rPr>
              <a:t>The proteasome subunit </a:t>
            </a:r>
            <a:r>
              <a:rPr lang="en-US" altLang="en-US" sz="2000" dirty="0">
                <a:latin typeface="+mn-lt"/>
              </a:rPr>
              <a:t>Rpn4p</a:t>
            </a:r>
            <a:r>
              <a:rPr lang="en-US" altLang="en-US" sz="2000" dirty="0">
                <a:solidFill>
                  <a:srgbClr val="0000CC"/>
                </a:solidFill>
                <a:latin typeface="+mn-lt"/>
              </a:rPr>
              <a:t> acts as transcriptional activator of proteasome genes --- </a:t>
            </a:r>
            <a:r>
              <a:rPr lang="en-US" altLang="en-US" sz="2000" dirty="0">
                <a:solidFill>
                  <a:srgbClr val="FF0000"/>
                </a:solidFill>
                <a:latin typeface="+mn-lt"/>
              </a:rPr>
              <a:t>and some DNA Repair genes</a:t>
            </a:r>
            <a:r>
              <a:rPr lang="en-US" altLang="en-US" sz="2000" dirty="0" smtClean="0">
                <a:solidFill>
                  <a:srgbClr val="FF0000"/>
                </a:solidFill>
                <a:latin typeface="+mn-lt"/>
              </a:rPr>
              <a:t>!!  </a:t>
            </a:r>
            <a:r>
              <a:rPr lang="en-US" altLang="en-US" sz="1800" i="1" dirty="0" smtClean="0">
                <a:latin typeface="+mn-lt"/>
              </a:rPr>
              <a:t>Rpn4 </a:t>
            </a:r>
            <a:r>
              <a:rPr lang="en-US" altLang="en-US" sz="1800" dirty="0">
                <a:latin typeface="+mn-lt"/>
              </a:rPr>
              <a:t>mutants are MMS sensitive</a:t>
            </a:r>
            <a:endParaRPr lang="en-US" altLang="en-US" sz="1800" i="1" dirty="0">
              <a:latin typeface="+mn-lt"/>
            </a:endParaRPr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 flipH="1" flipV="1">
            <a:off x="4876800" y="1981200"/>
            <a:ext cx="1219200" cy="38862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 flipV="1">
            <a:off x="6172200" y="2514600"/>
            <a:ext cx="228600" cy="32004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3" name="Oval 7"/>
          <p:cNvSpPr>
            <a:spLocks noChangeArrowheads="1"/>
          </p:cNvSpPr>
          <p:nvPr/>
        </p:nvSpPr>
        <p:spPr bwMode="auto">
          <a:xfrm>
            <a:off x="4572000" y="1828800"/>
            <a:ext cx="3048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44" name="Oval 8"/>
          <p:cNvSpPr>
            <a:spLocks noChangeArrowheads="1"/>
          </p:cNvSpPr>
          <p:nvPr/>
        </p:nvSpPr>
        <p:spPr bwMode="auto">
          <a:xfrm>
            <a:off x="6172200" y="2362200"/>
            <a:ext cx="3048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45" name="Oval 9"/>
          <p:cNvSpPr>
            <a:spLocks noChangeArrowheads="1"/>
          </p:cNvSpPr>
          <p:nvPr/>
        </p:nvSpPr>
        <p:spPr bwMode="auto">
          <a:xfrm>
            <a:off x="6477000" y="4648200"/>
            <a:ext cx="3048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 flipV="1">
            <a:off x="6248400" y="4800600"/>
            <a:ext cx="304800" cy="990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715000" y="5650468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RPN4</a:t>
            </a:r>
            <a:endParaRPr lang="en-US" dirty="0"/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199"/>
            <a:ext cx="8991600" cy="109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220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5334000" y="228600"/>
            <a:ext cx="342900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dirty="0">
                <a:solidFill>
                  <a:srgbClr val="002060"/>
                </a:solidFill>
                <a:latin typeface="+mn-lt"/>
              </a:rPr>
              <a:t>1997 saw the sequencing of the first eukaryotic genome….</a:t>
            </a:r>
          </a:p>
          <a:p>
            <a:pPr algn="ctr">
              <a:spcBef>
                <a:spcPct val="50000"/>
              </a:spcBef>
            </a:pPr>
            <a:r>
              <a:rPr lang="en-US" altLang="en-US" sz="3600" b="1" i="1" dirty="0">
                <a:solidFill>
                  <a:srgbClr val="FF0000"/>
                </a:solidFill>
                <a:latin typeface="+mn-lt"/>
              </a:rPr>
              <a:t>S. cerevisiae</a:t>
            </a:r>
          </a:p>
          <a:p>
            <a:pPr algn="ctr">
              <a:spcBef>
                <a:spcPct val="50000"/>
              </a:spcBef>
            </a:pPr>
            <a:r>
              <a:rPr lang="en-US" altLang="en-US" sz="3600" dirty="0" smtClean="0">
                <a:solidFill>
                  <a:srgbClr val="002060"/>
                </a:solidFill>
                <a:latin typeface="+mn-lt"/>
              </a:rPr>
              <a:t>What else could be done with this knowledge?</a:t>
            </a:r>
            <a:endParaRPr lang="en-US" altLang="en-US" sz="36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5158342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592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Image result for yeast gene deletion haploid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19"/>
          <a:stretch/>
        </p:blipFill>
        <p:spPr bwMode="auto">
          <a:xfrm>
            <a:off x="1200150" y="990600"/>
            <a:ext cx="6667500" cy="42961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0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2060"/>
                </a:solidFill>
              </a:rPr>
              <a:t>Yeast Gene Deletion Library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1206" y="5638800"/>
            <a:ext cx="769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Yeast has a total of 6,275 genes 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4,733 deletion strains generated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17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0" y="-7620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Transition from the ‘old’ to the ‘new’ paradigm using </a:t>
            </a:r>
            <a:r>
              <a:rPr lang="en-US" altLang="en-US" sz="3200" i="1" dirty="0">
                <a:solidFill>
                  <a:srgbClr val="002060"/>
                </a:solidFill>
                <a:latin typeface="+mn-lt"/>
              </a:rPr>
              <a:t>S. </a:t>
            </a:r>
            <a:r>
              <a:rPr lang="en-US" altLang="en-US" sz="3200" i="1" dirty="0" err="1">
                <a:solidFill>
                  <a:srgbClr val="002060"/>
                </a:solidFill>
                <a:latin typeface="+mn-lt"/>
              </a:rPr>
              <a:t>cereviciae</a:t>
            </a:r>
            <a:endParaRPr lang="en-US" altLang="en-US" sz="3200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9219" name="Object 3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685800" y="1676400"/>
          <a:ext cx="3225800" cy="158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4" name="Paint Shop Pro Image" r:id="rId3" imgW="4185366" imgH="5648780" progId="PaintShopPro">
                  <p:embed/>
                </p:oleObj>
              </mc:Choice>
              <mc:Fallback>
                <p:oleObj name="Paint Shop Pro Image" r:id="rId3" imgW="4185366" imgH="5648780" progId="PaintShopPro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59509"/>
                      <a:stretch>
                        <a:fillRect/>
                      </a:stretch>
                    </p:blipFill>
                    <p:spPr bwMode="auto">
                      <a:xfrm>
                        <a:off x="685800" y="1676400"/>
                        <a:ext cx="3225800" cy="1589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20" name="Picture 4" descr="!CHIPFI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4343400"/>
            <a:ext cx="3352800" cy="1739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609600" y="1066800"/>
            <a:ext cx="3225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000">
                <a:solidFill>
                  <a:srgbClr val="0000CC"/>
                </a:solidFill>
                <a:latin typeface="Arial" charset="0"/>
              </a:rPr>
              <a:t>One Gene</a:t>
            </a:r>
          </a:p>
          <a:p>
            <a:pPr algn="ctr"/>
            <a:r>
              <a:rPr lang="en-US" altLang="en-US" sz="2000">
                <a:solidFill>
                  <a:srgbClr val="0000CC"/>
                </a:solidFill>
                <a:latin typeface="Arial" charset="0"/>
              </a:rPr>
              <a:t> Tx -Responsive to MMS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36600" y="3581400"/>
            <a:ext cx="3225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000">
                <a:solidFill>
                  <a:srgbClr val="0000CC"/>
                </a:solidFill>
                <a:latin typeface="Arial" charset="0"/>
              </a:rPr>
              <a:t>All Genes</a:t>
            </a:r>
          </a:p>
          <a:p>
            <a:pPr algn="ctr"/>
            <a:r>
              <a:rPr lang="en-US" altLang="en-US" sz="2000">
                <a:solidFill>
                  <a:srgbClr val="0000CC"/>
                </a:solidFill>
                <a:latin typeface="Arial" charset="0"/>
              </a:rPr>
              <a:t> Tx -Responsive to MMS</a:t>
            </a: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4572000" y="1066800"/>
            <a:ext cx="0" cy="5486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4" name="AutoShape 8"/>
          <p:cNvSpPr>
            <a:spLocks noChangeArrowheads="1"/>
          </p:cNvSpPr>
          <p:nvPr/>
        </p:nvSpPr>
        <p:spPr bwMode="auto">
          <a:xfrm>
            <a:off x="2133600" y="3276600"/>
            <a:ext cx="304800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1676400" y="3276600"/>
            <a:ext cx="2057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>
                <a:solidFill>
                  <a:schemeClr val="bg1"/>
                </a:solidFill>
                <a:latin typeface="Arial" charset="0"/>
              </a:rPr>
              <a:t>lot</a:t>
            </a: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533400" y="6248400"/>
            <a:ext cx="373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0000CC"/>
                </a:solidFill>
                <a:latin typeface="+mn-lt"/>
              </a:rPr>
              <a:t>Transcriptional Profiling</a:t>
            </a:r>
          </a:p>
        </p:txBody>
      </p:sp>
      <p:graphicFrame>
        <p:nvGraphicFramePr>
          <p:cNvPr id="9227" name="Object 12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845175" y="1447800"/>
          <a:ext cx="1887538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5" name="Paint Shop Pro Image" r:id="rId6" imgW="2995122" imgH="4575610" progId="PaintShopPro">
                  <p:embed/>
                </p:oleObj>
              </mc:Choice>
              <mc:Fallback>
                <p:oleObj name="Paint Shop Pro Image" r:id="rId6" imgW="2995122" imgH="4575610" progId="PaintShopPro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5175" y="1447800"/>
                        <a:ext cx="1887538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8" name="Text Box 13"/>
          <p:cNvSpPr txBox="1">
            <a:spLocks noChangeArrowheads="1"/>
          </p:cNvSpPr>
          <p:nvPr/>
        </p:nvSpPr>
        <p:spPr bwMode="auto">
          <a:xfrm>
            <a:off x="4876800" y="1050925"/>
            <a:ext cx="3733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000" dirty="0">
                <a:solidFill>
                  <a:srgbClr val="0000CC"/>
                </a:solidFill>
                <a:latin typeface="Arial" charset="0"/>
              </a:rPr>
              <a:t>One sensitive Knock-Out Strain</a:t>
            </a:r>
          </a:p>
        </p:txBody>
      </p:sp>
      <p:sp>
        <p:nvSpPr>
          <p:cNvPr id="9229" name="Text Box 14"/>
          <p:cNvSpPr txBox="1">
            <a:spLocks noChangeArrowheads="1"/>
          </p:cNvSpPr>
          <p:nvPr/>
        </p:nvSpPr>
        <p:spPr bwMode="auto">
          <a:xfrm>
            <a:off x="5351491" y="3657600"/>
            <a:ext cx="3225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000" dirty="0">
                <a:solidFill>
                  <a:srgbClr val="0000CC"/>
                </a:solidFill>
                <a:latin typeface="Arial" charset="0"/>
              </a:rPr>
              <a:t>All Sensitive Knock-Out Strains</a:t>
            </a:r>
          </a:p>
        </p:txBody>
      </p:sp>
      <p:sp>
        <p:nvSpPr>
          <p:cNvPr id="9230" name="AutoShape 15"/>
          <p:cNvSpPr>
            <a:spLocks noChangeArrowheads="1"/>
          </p:cNvSpPr>
          <p:nvPr/>
        </p:nvSpPr>
        <p:spPr bwMode="auto">
          <a:xfrm>
            <a:off x="6705600" y="3429000"/>
            <a:ext cx="304800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9231" name="Picture 1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99125" y="4343400"/>
            <a:ext cx="2454275" cy="1762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32" name="Text Box 17"/>
          <p:cNvSpPr txBox="1">
            <a:spLocks noChangeArrowheads="1"/>
          </p:cNvSpPr>
          <p:nvPr/>
        </p:nvSpPr>
        <p:spPr bwMode="auto">
          <a:xfrm>
            <a:off x="5181600" y="6248400"/>
            <a:ext cx="350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rgbClr val="0000CC"/>
                </a:solidFill>
                <a:latin typeface="+mn-lt"/>
              </a:rPr>
              <a:t>Genomic phenotyping</a:t>
            </a:r>
          </a:p>
        </p:txBody>
      </p:sp>
      <p:sp>
        <p:nvSpPr>
          <p:cNvPr id="9233" name="Text Box 18"/>
          <p:cNvSpPr txBox="1">
            <a:spLocks noChangeArrowheads="1"/>
          </p:cNvSpPr>
          <p:nvPr/>
        </p:nvSpPr>
        <p:spPr bwMode="auto">
          <a:xfrm>
            <a:off x="6172200" y="3352800"/>
            <a:ext cx="2819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Arial" charset="0"/>
              </a:rPr>
              <a:t> </a:t>
            </a:r>
            <a:endParaRPr lang="en-US" altLang="en-US" sz="140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9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04800" y="1752600"/>
            <a:ext cx="8686800" cy="2676525"/>
          </a:xfrm>
          <a:prstGeom prst="rect">
            <a:avLst/>
          </a:prstGeom>
          <a:solidFill>
            <a:srgbClr val="0070C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  <a:latin typeface="Helvetica" charset="0"/>
              </a:rPr>
              <a:t>            </a:t>
            </a:r>
            <a:r>
              <a:rPr lang="en-US" altLang="en-US" dirty="0">
                <a:solidFill>
                  <a:srgbClr val="FFFF00"/>
                </a:solidFill>
                <a:latin typeface="Helvetica" charset="0"/>
              </a:rPr>
              <a:t>MMS                 t-</a:t>
            </a:r>
            <a:r>
              <a:rPr lang="en-US" altLang="en-US" i="1" dirty="0" err="1">
                <a:solidFill>
                  <a:srgbClr val="FFFF00"/>
                </a:solidFill>
                <a:latin typeface="Helvetica" charset="0"/>
              </a:rPr>
              <a:t>bu</a:t>
            </a:r>
            <a:r>
              <a:rPr lang="en-US" altLang="en-US" dirty="0" err="1">
                <a:solidFill>
                  <a:srgbClr val="FFFF00"/>
                </a:solidFill>
                <a:latin typeface="Helvetica" charset="0"/>
              </a:rPr>
              <a:t>OOH</a:t>
            </a:r>
            <a:r>
              <a:rPr lang="en-US" altLang="en-US" dirty="0">
                <a:solidFill>
                  <a:srgbClr val="FFFF00"/>
                </a:solidFill>
                <a:latin typeface="Helvetica" charset="0"/>
              </a:rPr>
              <a:t>               UV                4NQO</a:t>
            </a:r>
          </a:p>
          <a:p>
            <a:pPr>
              <a:spcBef>
                <a:spcPct val="50000"/>
              </a:spcBef>
            </a:pPr>
            <a:endParaRPr lang="en-US" altLang="en-US" dirty="0">
              <a:solidFill>
                <a:schemeClr val="bg1"/>
              </a:solidFill>
              <a:latin typeface="Helvetica" charset="0"/>
            </a:endParaRPr>
          </a:p>
          <a:p>
            <a:pPr>
              <a:spcBef>
                <a:spcPct val="50000"/>
              </a:spcBef>
            </a:pPr>
            <a:endParaRPr lang="en-US" altLang="en-US" dirty="0">
              <a:solidFill>
                <a:schemeClr val="bg1"/>
              </a:solidFill>
              <a:latin typeface="Helvetica" charset="0"/>
            </a:endParaRPr>
          </a:p>
          <a:p>
            <a:pPr>
              <a:spcBef>
                <a:spcPct val="50000"/>
              </a:spcBef>
            </a:pPr>
            <a:endParaRPr lang="en-US" altLang="en-US" dirty="0">
              <a:solidFill>
                <a:schemeClr val="bg1"/>
              </a:solidFill>
              <a:latin typeface="Helvetica" charset="0"/>
            </a:endParaRPr>
          </a:p>
          <a:p>
            <a:pPr>
              <a:spcBef>
                <a:spcPct val="50000"/>
              </a:spcBef>
            </a:pPr>
            <a:endParaRPr lang="en-US" altLang="en-US" dirty="0">
              <a:solidFill>
                <a:schemeClr val="bg1"/>
              </a:solidFill>
              <a:latin typeface="Helvetica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514600"/>
            <a:ext cx="2438400" cy="152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133600"/>
            <a:ext cx="16859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90800"/>
            <a:ext cx="2286000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5" name="Line 7"/>
          <p:cNvSpPr>
            <a:spLocks noChangeShapeType="1"/>
          </p:cNvSpPr>
          <p:nvPr/>
        </p:nvSpPr>
        <p:spPr bwMode="auto">
          <a:xfrm flipV="1">
            <a:off x="5791200" y="2971800"/>
            <a:ext cx="304800" cy="3048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6" name="Line 8"/>
          <p:cNvSpPr>
            <a:spLocks noChangeShapeType="1"/>
          </p:cNvSpPr>
          <p:nvPr/>
        </p:nvSpPr>
        <p:spPr bwMode="auto">
          <a:xfrm flipV="1">
            <a:off x="6400800" y="3048000"/>
            <a:ext cx="304800" cy="2286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7" name="Line 9"/>
          <p:cNvSpPr>
            <a:spLocks noChangeShapeType="1"/>
          </p:cNvSpPr>
          <p:nvPr/>
        </p:nvSpPr>
        <p:spPr bwMode="auto">
          <a:xfrm>
            <a:off x="6096000" y="2971800"/>
            <a:ext cx="304800" cy="3048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5867400" y="30480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Helvetica" charset="0"/>
              </a:rPr>
              <a:t>hv</a:t>
            </a:r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457200" y="4632325"/>
            <a:ext cx="84582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dirty="0">
                <a:solidFill>
                  <a:srgbClr val="002060"/>
                </a:solidFill>
                <a:latin typeface="Helvetica" charset="0"/>
              </a:rPr>
              <a:t>4 agents, 5 doses, 4,733 strains, tested in triplicate</a:t>
            </a:r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762000" y="609600"/>
            <a:ext cx="7620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b="1" dirty="0">
                <a:solidFill>
                  <a:srgbClr val="002060"/>
                </a:solidFill>
                <a:latin typeface="Helvetica" charset="0"/>
              </a:rPr>
              <a:t>Tom Begley and Ari </a:t>
            </a:r>
            <a:r>
              <a:rPr lang="en-US" altLang="en-US" sz="3600" b="1" dirty="0" err="1">
                <a:solidFill>
                  <a:srgbClr val="002060"/>
                </a:solidFill>
                <a:latin typeface="Helvetica" charset="0"/>
              </a:rPr>
              <a:t>Rosenbach</a:t>
            </a:r>
            <a:endParaRPr lang="en-US" altLang="en-US" sz="3600" b="1" dirty="0">
              <a:solidFill>
                <a:srgbClr val="00206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1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/>
          <p:cNvGrpSpPr>
            <a:grpSpLocks/>
          </p:cNvGrpSpPr>
          <p:nvPr/>
        </p:nvGrpSpPr>
        <p:grpSpPr bwMode="auto">
          <a:xfrm>
            <a:off x="114300" y="152400"/>
            <a:ext cx="8872538" cy="6451600"/>
            <a:chOff x="72" y="96"/>
            <a:chExt cx="5589" cy="4064"/>
          </a:xfrm>
        </p:grpSpPr>
        <p:pic>
          <p:nvPicPr>
            <p:cNvPr id="18435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8" r="6464"/>
            <a:stretch/>
          </p:blipFill>
          <p:spPr bwMode="auto">
            <a:xfrm>
              <a:off x="72" y="576"/>
              <a:ext cx="4680" cy="3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436" name="Text Box 4"/>
            <p:cNvSpPr txBox="1">
              <a:spLocks noChangeArrowheads="1"/>
            </p:cNvSpPr>
            <p:nvPr/>
          </p:nvSpPr>
          <p:spPr bwMode="auto">
            <a:xfrm>
              <a:off x="192" y="96"/>
              <a:ext cx="513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 b="1" dirty="0">
                  <a:solidFill>
                    <a:srgbClr val="002060"/>
                  </a:solidFill>
                  <a:latin typeface="Arial" charset="0"/>
                </a:rPr>
                <a:t>Genomic Phenotyping Using MMS</a:t>
              </a:r>
            </a:p>
          </p:txBody>
        </p:sp>
        <p:sp>
          <p:nvSpPr>
            <p:cNvPr id="18438" name="Oval 6"/>
            <p:cNvSpPr>
              <a:spLocks noChangeArrowheads="1"/>
            </p:cNvSpPr>
            <p:nvPr/>
          </p:nvSpPr>
          <p:spPr bwMode="auto">
            <a:xfrm>
              <a:off x="4992" y="1296"/>
              <a:ext cx="144" cy="144"/>
            </a:xfrm>
            <a:prstGeom prst="ellipse">
              <a:avLst/>
            </a:prstGeom>
            <a:noFill/>
            <a:ln w="38100">
              <a:solidFill>
                <a:srgbClr val="99FF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439" name="Oval 7"/>
            <p:cNvSpPr>
              <a:spLocks noChangeArrowheads="1"/>
            </p:cNvSpPr>
            <p:nvPr/>
          </p:nvSpPr>
          <p:spPr bwMode="auto">
            <a:xfrm>
              <a:off x="4992" y="1536"/>
              <a:ext cx="144" cy="14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440" name="Oval 8"/>
            <p:cNvSpPr>
              <a:spLocks noChangeArrowheads="1"/>
            </p:cNvSpPr>
            <p:nvPr/>
          </p:nvSpPr>
          <p:spPr bwMode="auto">
            <a:xfrm>
              <a:off x="4992" y="1776"/>
              <a:ext cx="144" cy="14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441" name="Oval 9"/>
            <p:cNvSpPr>
              <a:spLocks noChangeArrowheads="1"/>
            </p:cNvSpPr>
            <p:nvPr/>
          </p:nvSpPr>
          <p:spPr bwMode="auto">
            <a:xfrm>
              <a:off x="4992" y="2064"/>
              <a:ext cx="144" cy="144"/>
            </a:xfrm>
            <a:prstGeom prst="ellipse">
              <a:avLst/>
            </a:prstGeom>
            <a:noFill/>
            <a:ln w="38100">
              <a:solidFill>
                <a:srgbClr val="66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442" name="Text Box 10"/>
            <p:cNvSpPr txBox="1">
              <a:spLocks noChangeArrowheads="1"/>
            </p:cNvSpPr>
            <p:nvPr/>
          </p:nvSpPr>
          <p:spPr bwMode="auto">
            <a:xfrm>
              <a:off x="5126" y="1166"/>
              <a:ext cx="535" cy="1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175000"/>
                </a:lnSpc>
              </a:pPr>
              <a:r>
                <a:rPr lang="en-US" altLang="en-US" sz="1600" b="1" dirty="0">
                  <a:solidFill>
                    <a:schemeClr val="tx2"/>
                  </a:solidFill>
                  <a:latin typeface="Arial" charset="0"/>
                </a:rPr>
                <a:t>WT</a:t>
              </a:r>
            </a:p>
            <a:p>
              <a:pPr>
                <a:lnSpc>
                  <a:spcPct val="175000"/>
                </a:lnSpc>
              </a:pPr>
              <a:r>
                <a:rPr lang="en-US" altLang="en-US" sz="1600" b="1" i="1" dirty="0">
                  <a:solidFill>
                    <a:schemeClr val="tx2"/>
                  </a:solidFill>
                  <a:latin typeface="Arial" charset="0"/>
                </a:rPr>
                <a:t>mag1</a:t>
              </a:r>
              <a:r>
                <a:rPr lang="en-US" altLang="en-US" sz="1600" b="1" dirty="0">
                  <a:solidFill>
                    <a:schemeClr val="tx2"/>
                  </a:solidFill>
                  <a:latin typeface="Symbol" pitchFamily="18" charset="2"/>
                </a:rPr>
                <a:t>D</a:t>
              </a:r>
              <a:endParaRPr lang="en-US" altLang="en-US" sz="1600" b="1" dirty="0">
                <a:solidFill>
                  <a:schemeClr val="tx2"/>
                </a:solidFill>
                <a:latin typeface="Arial" charset="0"/>
              </a:endParaRPr>
            </a:p>
            <a:p>
              <a:pPr>
                <a:lnSpc>
                  <a:spcPct val="175000"/>
                </a:lnSpc>
              </a:pPr>
              <a:r>
                <a:rPr lang="en-US" altLang="en-US" sz="1600" b="1" i="1" dirty="0">
                  <a:solidFill>
                    <a:schemeClr val="tx2"/>
                  </a:solidFill>
                  <a:latin typeface="Arial" charset="0"/>
                </a:rPr>
                <a:t>rev1</a:t>
              </a:r>
              <a:r>
                <a:rPr lang="en-US" altLang="en-US" sz="1600" b="1" dirty="0">
                  <a:solidFill>
                    <a:schemeClr val="tx2"/>
                  </a:solidFill>
                  <a:latin typeface="Symbol" pitchFamily="18" charset="2"/>
                </a:rPr>
                <a:t>D</a:t>
              </a:r>
              <a:endParaRPr lang="en-US" altLang="en-US" sz="1600" b="1" dirty="0">
                <a:solidFill>
                  <a:schemeClr val="tx2"/>
                </a:solidFill>
                <a:latin typeface="Arial" charset="0"/>
              </a:endParaRPr>
            </a:p>
            <a:p>
              <a:pPr>
                <a:lnSpc>
                  <a:spcPct val="175000"/>
                </a:lnSpc>
              </a:pPr>
              <a:r>
                <a:rPr lang="en-US" altLang="en-US" sz="1600" b="1" i="1" dirty="0">
                  <a:solidFill>
                    <a:schemeClr val="tx2"/>
                  </a:solidFill>
                  <a:latin typeface="Arial" charset="0"/>
                </a:rPr>
                <a:t>rad14</a:t>
              </a:r>
              <a:r>
                <a:rPr lang="en-US" altLang="en-US" sz="1600" b="1" dirty="0">
                  <a:solidFill>
                    <a:schemeClr val="tx2"/>
                  </a:solidFill>
                  <a:latin typeface="Symbol" pitchFamily="18" charset="2"/>
                </a:rPr>
                <a:t>D</a:t>
              </a:r>
            </a:p>
          </p:txBody>
        </p:sp>
        <p:sp>
          <p:nvSpPr>
            <p:cNvPr id="18443" name="Rectangle 11"/>
            <p:cNvSpPr>
              <a:spLocks noChangeArrowheads="1"/>
            </p:cNvSpPr>
            <p:nvPr/>
          </p:nvSpPr>
          <p:spPr bwMode="auto">
            <a:xfrm>
              <a:off x="384" y="1008"/>
              <a:ext cx="2064" cy="1248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444" name="Rectangle 12"/>
            <p:cNvSpPr>
              <a:spLocks noChangeArrowheads="1"/>
            </p:cNvSpPr>
            <p:nvPr/>
          </p:nvSpPr>
          <p:spPr bwMode="auto">
            <a:xfrm>
              <a:off x="2496" y="1008"/>
              <a:ext cx="2064" cy="1248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445" name="Rectangle 13"/>
            <p:cNvSpPr>
              <a:spLocks noChangeArrowheads="1"/>
            </p:cNvSpPr>
            <p:nvPr/>
          </p:nvSpPr>
          <p:spPr bwMode="auto">
            <a:xfrm>
              <a:off x="384" y="2688"/>
              <a:ext cx="2064" cy="1248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446" name="Rectangle 14"/>
            <p:cNvSpPr>
              <a:spLocks noChangeArrowheads="1"/>
            </p:cNvSpPr>
            <p:nvPr/>
          </p:nvSpPr>
          <p:spPr bwMode="auto">
            <a:xfrm>
              <a:off x="2496" y="2688"/>
              <a:ext cx="2064" cy="1248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3173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/>
          <p:cNvGrpSpPr>
            <a:grpSpLocks/>
          </p:cNvGrpSpPr>
          <p:nvPr/>
        </p:nvGrpSpPr>
        <p:grpSpPr bwMode="auto">
          <a:xfrm>
            <a:off x="0" y="290513"/>
            <a:ext cx="9144000" cy="6567487"/>
            <a:chOff x="0" y="183"/>
            <a:chExt cx="5760" cy="4137"/>
          </a:xfrm>
        </p:grpSpPr>
        <p:grpSp>
          <p:nvGrpSpPr>
            <p:cNvPr id="19459" name="Group 3"/>
            <p:cNvGrpSpPr>
              <a:grpSpLocks/>
            </p:cNvGrpSpPr>
            <p:nvPr/>
          </p:nvGrpSpPr>
          <p:grpSpPr bwMode="auto">
            <a:xfrm>
              <a:off x="0" y="183"/>
              <a:ext cx="5760" cy="4137"/>
              <a:chOff x="0" y="183"/>
              <a:chExt cx="5760" cy="4137"/>
            </a:xfrm>
          </p:grpSpPr>
          <p:pic>
            <p:nvPicPr>
              <p:cNvPr id="19464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83"/>
                <a:ext cx="5760" cy="4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9465" name="Rectangle 5"/>
              <p:cNvSpPr>
                <a:spLocks noChangeArrowheads="1"/>
              </p:cNvSpPr>
              <p:nvPr/>
            </p:nvSpPr>
            <p:spPr bwMode="auto">
              <a:xfrm>
                <a:off x="720" y="192"/>
                <a:ext cx="4560" cy="76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19460" name="AutoShape 6"/>
            <p:cNvSpPr>
              <a:spLocks noChangeArrowheads="1"/>
            </p:cNvSpPr>
            <p:nvPr/>
          </p:nvSpPr>
          <p:spPr bwMode="auto">
            <a:xfrm flipH="1">
              <a:off x="720" y="432"/>
              <a:ext cx="1152" cy="528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en-US" b="1">
                  <a:solidFill>
                    <a:schemeClr val="accent2"/>
                  </a:solidFill>
                  <a:latin typeface="Helvetica" charset="0"/>
                </a:rPr>
                <a:t>[MMS]</a:t>
              </a:r>
            </a:p>
          </p:txBody>
        </p:sp>
        <p:sp>
          <p:nvSpPr>
            <p:cNvPr id="19461" name="AutoShape 7"/>
            <p:cNvSpPr>
              <a:spLocks noChangeArrowheads="1"/>
            </p:cNvSpPr>
            <p:nvPr/>
          </p:nvSpPr>
          <p:spPr bwMode="auto">
            <a:xfrm flipH="1">
              <a:off x="1920" y="432"/>
              <a:ext cx="1056" cy="528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en-US" sz="1600" b="1">
                  <a:solidFill>
                    <a:schemeClr val="accent2"/>
                  </a:solidFill>
                  <a:latin typeface="Helvetica" charset="0"/>
                </a:rPr>
                <a:t>  </a:t>
              </a:r>
              <a:r>
                <a:rPr lang="en-US" altLang="en-US" sz="1800" b="1">
                  <a:solidFill>
                    <a:schemeClr val="accent2"/>
                  </a:solidFill>
                  <a:latin typeface="Helvetica" charset="0"/>
                </a:rPr>
                <a:t>[tBuOOH]</a:t>
              </a:r>
            </a:p>
          </p:txBody>
        </p:sp>
        <p:sp>
          <p:nvSpPr>
            <p:cNvPr id="19462" name="AutoShape 8"/>
            <p:cNvSpPr>
              <a:spLocks noChangeArrowheads="1"/>
            </p:cNvSpPr>
            <p:nvPr/>
          </p:nvSpPr>
          <p:spPr bwMode="auto">
            <a:xfrm flipH="1">
              <a:off x="2976" y="432"/>
              <a:ext cx="1104" cy="528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en-US" sz="2000" b="1">
                  <a:solidFill>
                    <a:schemeClr val="accent2"/>
                  </a:solidFill>
                  <a:latin typeface="Helvetica" charset="0"/>
                </a:rPr>
                <a:t>[4NQO]</a:t>
              </a:r>
            </a:p>
          </p:txBody>
        </p:sp>
        <p:sp>
          <p:nvSpPr>
            <p:cNvPr id="19463" name="AutoShape 9"/>
            <p:cNvSpPr>
              <a:spLocks noChangeArrowheads="1"/>
            </p:cNvSpPr>
            <p:nvPr/>
          </p:nvSpPr>
          <p:spPr bwMode="auto">
            <a:xfrm flipH="1">
              <a:off x="4128" y="432"/>
              <a:ext cx="1104" cy="528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en-US" b="1">
                  <a:solidFill>
                    <a:schemeClr val="accent2"/>
                  </a:solidFill>
                  <a:latin typeface="Helvetica" charset="0"/>
                </a:rPr>
                <a:t>[UV]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336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70049" y="76200"/>
            <a:ext cx="8534400" cy="1143000"/>
          </a:xfrm>
        </p:spPr>
        <p:txBody>
          <a:bodyPr/>
          <a:lstStyle/>
          <a:p>
            <a:pPr eaLnBrk="1" hangingPunct="1"/>
            <a:r>
              <a:rPr lang="en-US" altLang="en-US" sz="6000" dirty="0" smtClean="0">
                <a:solidFill>
                  <a:srgbClr val="002060"/>
                </a:solidFill>
                <a:latin typeface="+mn-lt"/>
              </a:rPr>
              <a:t>Of 4,733 strains tested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2235200" y="1447800"/>
            <a:ext cx="6230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b="1">
              <a:latin typeface="+mn-lt"/>
            </a:endParaRPr>
          </a:p>
        </p:txBody>
      </p:sp>
      <p:sp>
        <p:nvSpPr>
          <p:cNvPr id="20484" name="Rectangle 5"/>
          <p:cNvSpPr>
            <a:spLocks noChangeArrowheads="1"/>
          </p:cNvSpPr>
          <p:nvPr/>
        </p:nvSpPr>
        <p:spPr bwMode="auto">
          <a:xfrm>
            <a:off x="533400" y="1905000"/>
            <a:ext cx="8382000" cy="435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>
                <a:solidFill>
                  <a:srgbClr val="0000CC"/>
                </a:solidFill>
                <a:latin typeface="+mn-lt"/>
              </a:rPr>
              <a:t>			Sensitive	Resistant</a:t>
            </a:r>
          </a:p>
          <a:p>
            <a:pPr>
              <a:spcBef>
                <a:spcPct val="50000"/>
              </a:spcBef>
            </a:pPr>
            <a:r>
              <a:rPr lang="en-US" altLang="en-US" sz="4000" b="1">
                <a:solidFill>
                  <a:srgbClr val="0000CC"/>
                </a:solidFill>
                <a:latin typeface="+mn-lt"/>
              </a:rPr>
              <a:t>MMS:     	1441	 	0</a:t>
            </a:r>
          </a:p>
          <a:p>
            <a:pPr>
              <a:spcBef>
                <a:spcPct val="50000"/>
              </a:spcBef>
            </a:pPr>
            <a:r>
              <a:rPr lang="en-US" altLang="en-US" sz="4000" b="1" i="1">
                <a:solidFill>
                  <a:srgbClr val="0000CC"/>
                </a:solidFill>
                <a:latin typeface="+mn-lt"/>
              </a:rPr>
              <a:t>t</a:t>
            </a:r>
            <a:r>
              <a:rPr lang="en-US" altLang="en-US" sz="4000" b="1">
                <a:solidFill>
                  <a:srgbClr val="0000CC"/>
                </a:solidFill>
                <a:latin typeface="+mn-lt"/>
              </a:rPr>
              <a:t>-BuOOH:  	447		  	78</a:t>
            </a:r>
          </a:p>
          <a:p>
            <a:pPr>
              <a:spcBef>
                <a:spcPct val="50000"/>
              </a:spcBef>
            </a:pPr>
            <a:r>
              <a:rPr lang="en-US" altLang="en-US" sz="4000" b="1">
                <a:solidFill>
                  <a:srgbClr val="0000CC"/>
                </a:solidFill>
                <a:latin typeface="+mn-lt"/>
              </a:rPr>
              <a:t>4NQO:    	819		  	2</a:t>
            </a:r>
          </a:p>
          <a:p>
            <a:pPr>
              <a:spcBef>
                <a:spcPct val="50000"/>
              </a:spcBef>
            </a:pPr>
            <a:r>
              <a:rPr lang="en-US" altLang="en-US" sz="4000" b="1">
                <a:solidFill>
                  <a:srgbClr val="0000CC"/>
                </a:solidFill>
                <a:latin typeface="+mn-lt"/>
              </a:rPr>
              <a:t>UV:          	288		   	1</a:t>
            </a:r>
          </a:p>
        </p:txBody>
      </p:sp>
    </p:spTree>
    <p:extLst>
      <p:ext uri="{BB962C8B-B14F-4D97-AF65-F5344CB8AC3E}">
        <p14:creationId xmlns:p14="http://schemas.microsoft.com/office/powerpoint/2010/main" val="349540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resources.rndsystems.com/images/site/2003-mr-dna-fig-1_96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5" y="762000"/>
            <a:ext cx="8087314" cy="589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629400"/>
            <a:ext cx="5638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https://www.rndsystems.com/resources/articles/dna-damage-response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39000" y="5100935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Necrosis </a:t>
            </a:r>
            <a:r>
              <a:rPr lang="en-US" sz="1200" b="1" dirty="0" smtClean="0">
                <a:solidFill>
                  <a:srgbClr val="FF0000"/>
                </a:solidFill>
              </a:rPr>
              <a:t>Cell death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73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cehs27.mit.edu/pages/treecluster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0"/>
            <a:ext cx="2971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143000" y="1066800"/>
            <a:ext cx="3429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dirty="0">
                <a:solidFill>
                  <a:srgbClr val="002060"/>
                </a:solidFill>
                <a:latin typeface="+mn-lt"/>
              </a:rPr>
              <a:t>Genomic Phenotyping Signatures are</a:t>
            </a:r>
          </a:p>
          <a:p>
            <a:pPr algn="ctr">
              <a:spcBef>
                <a:spcPct val="50000"/>
              </a:spcBef>
            </a:pPr>
            <a:r>
              <a:rPr lang="en-US" altLang="en-US" sz="4000" dirty="0">
                <a:solidFill>
                  <a:srgbClr val="002060"/>
                </a:solidFill>
                <a:latin typeface="+mn-lt"/>
              </a:rPr>
              <a:t>DISTINCT</a:t>
            </a:r>
          </a:p>
          <a:p>
            <a:pPr algn="ctr">
              <a:spcBef>
                <a:spcPct val="50000"/>
              </a:spcBef>
            </a:pPr>
            <a:r>
              <a:rPr lang="en-US" altLang="en-US" sz="4000" dirty="0">
                <a:solidFill>
                  <a:srgbClr val="002060"/>
                </a:solidFill>
                <a:latin typeface="+mn-lt"/>
              </a:rPr>
              <a:t> for each agent</a:t>
            </a:r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 </a:t>
            </a:r>
          </a:p>
        </p:txBody>
      </p:sp>
      <p:pic>
        <p:nvPicPr>
          <p:cNvPr id="21508" name="Picture 5" descr="treecluster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73"/>
          <a:stretch>
            <a:fillRect/>
          </a:stretch>
        </p:blipFill>
        <p:spPr bwMode="auto">
          <a:xfrm>
            <a:off x="5410200" y="152400"/>
            <a:ext cx="1671638" cy="6629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49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rgbClr val="002060"/>
                </a:solidFill>
                <a:latin typeface="+mn-lt"/>
              </a:rPr>
              <a:t>Global Transcriptional Response to MMS</a:t>
            </a:r>
          </a:p>
        </p:txBody>
      </p:sp>
      <p:graphicFrame>
        <p:nvGraphicFramePr>
          <p:cNvPr id="22531" name="Object 3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762000" y="2084388"/>
          <a:ext cx="3048000" cy="1573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7" name="Paint Shop Pro Image" r:id="rId3" imgW="4185366" imgH="5648780" progId="PaintShopPro">
                  <p:embed/>
                </p:oleObj>
              </mc:Choice>
              <mc:Fallback>
                <p:oleObj name="Paint Shop Pro Image" r:id="rId3" imgW="4185366" imgH="5648780" progId="PaintShopPro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2000" contrast="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57484"/>
                      <a:stretch>
                        <a:fillRect/>
                      </a:stretch>
                    </p:blipFill>
                    <p:spPr bwMode="auto">
                      <a:xfrm>
                        <a:off x="762000" y="2084388"/>
                        <a:ext cx="3048000" cy="1573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32" name="Picture 4" descr="!CHIPFI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4965700"/>
            <a:ext cx="3352800" cy="1739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762000" y="1143000"/>
            <a:ext cx="3225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000">
                <a:solidFill>
                  <a:srgbClr val="0000CC"/>
                </a:solidFill>
                <a:latin typeface="Arial" charset="0"/>
              </a:rPr>
              <a:t>One Gene</a:t>
            </a:r>
          </a:p>
          <a:p>
            <a:pPr algn="ctr"/>
            <a:r>
              <a:rPr lang="en-US" altLang="en-US" sz="2000">
                <a:solidFill>
                  <a:srgbClr val="0000CC"/>
                </a:solidFill>
                <a:latin typeface="Arial" charset="0"/>
              </a:rPr>
              <a:t> Tx -Responsive to MMS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609600" y="4114800"/>
            <a:ext cx="3225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000">
                <a:solidFill>
                  <a:srgbClr val="0000CC"/>
                </a:solidFill>
                <a:latin typeface="Arial" charset="0"/>
              </a:rPr>
              <a:t>Identify All Genes</a:t>
            </a:r>
          </a:p>
          <a:p>
            <a:pPr algn="ctr"/>
            <a:r>
              <a:rPr lang="en-US" altLang="en-US" sz="2000">
                <a:solidFill>
                  <a:srgbClr val="0000CC"/>
                </a:solidFill>
                <a:latin typeface="Arial" charset="0"/>
              </a:rPr>
              <a:t> Tx -Responsive to MMS</a:t>
            </a:r>
          </a:p>
        </p:txBody>
      </p:sp>
      <p:sp>
        <p:nvSpPr>
          <p:cNvPr id="22535" name="AutoShape 7"/>
          <p:cNvSpPr>
            <a:spLocks noChangeArrowheads="1"/>
          </p:cNvSpPr>
          <p:nvPr/>
        </p:nvSpPr>
        <p:spPr bwMode="auto">
          <a:xfrm>
            <a:off x="2057400" y="3810000"/>
            <a:ext cx="304800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4419600" y="990600"/>
            <a:ext cx="4495800" cy="5181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u="sng">
                <a:solidFill>
                  <a:srgbClr val="0000CC"/>
                </a:solidFill>
                <a:latin typeface="Arial" charset="0"/>
              </a:rPr>
              <a:t>GENES REPRESENTED</a:t>
            </a:r>
          </a:p>
          <a:p>
            <a:pPr algn="ctr"/>
            <a:r>
              <a:rPr lang="en-US" altLang="en-US">
                <a:solidFill>
                  <a:srgbClr val="0000CC"/>
                </a:solidFill>
                <a:latin typeface="Arial" charset="0"/>
              </a:rPr>
              <a:t>DNA Repair</a:t>
            </a:r>
          </a:p>
          <a:p>
            <a:pPr algn="ctr"/>
            <a:r>
              <a:rPr lang="en-US" altLang="en-US">
                <a:solidFill>
                  <a:srgbClr val="0000CC"/>
                </a:solidFill>
                <a:latin typeface="Arial" charset="0"/>
              </a:rPr>
              <a:t>Cell Cycle</a:t>
            </a:r>
          </a:p>
          <a:p>
            <a:pPr algn="ctr"/>
            <a:r>
              <a:rPr lang="en-US" altLang="en-US">
                <a:solidFill>
                  <a:srgbClr val="0000CC"/>
                </a:solidFill>
                <a:latin typeface="Arial" charset="0"/>
              </a:rPr>
              <a:t>DNA Replication</a:t>
            </a:r>
          </a:p>
          <a:p>
            <a:pPr algn="ctr"/>
            <a:r>
              <a:rPr lang="en-US" altLang="en-US">
                <a:solidFill>
                  <a:srgbClr val="0000CC"/>
                </a:solidFill>
                <a:latin typeface="Arial" charset="0"/>
              </a:rPr>
              <a:t>Transcription</a:t>
            </a:r>
          </a:p>
          <a:p>
            <a:pPr algn="ctr"/>
            <a:r>
              <a:rPr lang="en-US" altLang="en-US">
                <a:solidFill>
                  <a:srgbClr val="0000CC"/>
                </a:solidFill>
                <a:latin typeface="Arial" charset="0"/>
              </a:rPr>
              <a:t>Signaling</a:t>
            </a:r>
          </a:p>
          <a:p>
            <a:pPr algn="ctr"/>
            <a:r>
              <a:rPr lang="en-US" altLang="en-US">
                <a:latin typeface="Arial" charset="0"/>
              </a:rPr>
              <a:t>Transport</a:t>
            </a:r>
          </a:p>
          <a:p>
            <a:pPr algn="ctr"/>
            <a:r>
              <a:rPr lang="en-US" altLang="en-US">
                <a:latin typeface="Arial" charset="0"/>
              </a:rPr>
              <a:t>Protein Degradation</a:t>
            </a:r>
          </a:p>
          <a:p>
            <a:pPr algn="ctr"/>
            <a:r>
              <a:rPr lang="en-US" altLang="en-US">
                <a:latin typeface="Arial" charset="0"/>
              </a:rPr>
              <a:t>Protein Synthesis</a:t>
            </a:r>
          </a:p>
          <a:p>
            <a:pPr algn="ctr"/>
            <a:r>
              <a:rPr lang="en-US" altLang="en-US">
                <a:latin typeface="Arial" charset="0"/>
              </a:rPr>
              <a:t>Amino Acid Metabolism</a:t>
            </a:r>
          </a:p>
          <a:p>
            <a:pPr algn="ctr"/>
            <a:r>
              <a:rPr lang="en-US" altLang="en-US">
                <a:latin typeface="Arial" charset="0"/>
              </a:rPr>
              <a:t>RNA Metabolism</a:t>
            </a:r>
          </a:p>
          <a:p>
            <a:pPr algn="ctr"/>
            <a:r>
              <a:rPr lang="en-US" altLang="en-US">
                <a:latin typeface="Arial" charset="0"/>
              </a:rPr>
              <a:t>Cell Membrane Biosynthesis</a:t>
            </a:r>
          </a:p>
          <a:p>
            <a:pPr algn="ctr"/>
            <a:r>
              <a:rPr lang="en-US" altLang="en-US">
                <a:latin typeface="Arial" charset="0"/>
              </a:rPr>
              <a:t>Chromatin structure</a:t>
            </a:r>
          </a:p>
          <a:p>
            <a:pPr algn="ctr"/>
            <a:endParaRPr lang="en-US" altLang="en-US" sz="2000">
              <a:latin typeface="Arial" charset="0"/>
            </a:endParaRPr>
          </a:p>
        </p:txBody>
      </p:sp>
      <p:sp>
        <p:nvSpPr>
          <p:cNvPr id="22537" name="AutoShape 9"/>
          <p:cNvSpPr>
            <a:spLocks noChangeArrowheads="1"/>
          </p:cNvSpPr>
          <p:nvPr/>
        </p:nvSpPr>
        <p:spPr bwMode="auto">
          <a:xfrm>
            <a:off x="4038600" y="5791200"/>
            <a:ext cx="3429000" cy="838200"/>
          </a:xfrm>
          <a:custGeom>
            <a:avLst/>
            <a:gdLst>
              <a:gd name="T0" fmla="*/ 2696051 w 21600"/>
              <a:gd name="T1" fmla="*/ 0 h 21600"/>
              <a:gd name="T2" fmla="*/ 1962944 w 21600"/>
              <a:gd name="T3" fmla="*/ 279400 h 21600"/>
              <a:gd name="T4" fmla="*/ 0 w 21600"/>
              <a:gd name="T5" fmla="*/ 779332 h 21600"/>
              <a:gd name="T6" fmla="*/ 1449864 w 21600"/>
              <a:gd name="T7" fmla="*/ 838200 h 21600"/>
              <a:gd name="T8" fmla="*/ 2899728 w 21600"/>
              <a:gd name="T9" fmla="*/ 584295 h 21600"/>
              <a:gd name="T10" fmla="*/ 3429000 w 21600"/>
              <a:gd name="T11" fmla="*/ 2794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8564 h 21600"/>
              <a:gd name="T20" fmla="*/ 18266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983" y="0"/>
                </a:moveTo>
                <a:lnTo>
                  <a:pt x="12365" y="7200"/>
                </a:lnTo>
                <a:lnTo>
                  <a:pt x="15699" y="7200"/>
                </a:lnTo>
                <a:lnTo>
                  <a:pt x="15699" y="18564"/>
                </a:lnTo>
                <a:lnTo>
                  <a:pt x="0" y="18564"/>
                </a:lnTo>
                <a:lnTo>
                  <a:pt x="0" y="21600"/>
                </a:lnTo>
                <a:lnTo>
                  <a:pt x="18266" y="21600"/>
                </a:lnTo>
                <a:lnTo>
                  <a:pt x="18266" y="7200"/>
                </a:lnTo>
                <a:lnTo>
                  <a:pt x="21600" y="7200"/>
                </a:lnTo>
                <a:lnTo>
                  <a:pt x="16983" y="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56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-152400" y="-197116"/>
            <a:ext cx="9448800" cy="1143000"/>
          </a:xfrm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rgbClr val="002060"/>
                </a:solidFill>
                <a:latin typeface="+mn-lt"/>
              </a:rPr>
              <a:t>Genomic Phenotyping for MMS sensitivity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4419600" y="990600"/>
            <a:ext cx="4495800" cy="5181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u="sng">
                <a:solidFill>
                  <a:srgbClr val="0000CC"/>
                </a:solidFill>
                <a:latin typeface="Arial" charset="0"/>
              </a:rPr>
              <a:t>GENES REPRESENTED</a:t>
            </a:r>
          </a:p>
          <a:p>
            <a:pPr algn="ctr"/>
            <a:r>
              <a:rPr lang="en-US" altLang="en-US">
                <a:solidFill>
                  <a:srgbClr val="0000CC"/>
                </a:solidFill>
                <a:latin typeface="Arial" charset="0"/>
              </a:rPr>
              <a:t>DNA Repair</a:t>
            </a:r>
          </a:p>
          <a:p>
            <a:pPr algn="ctr"/>
            <a:r>
              <a:rPr lang="en-US" altLang="en-US">
                <a:solidFill>
                  <a:srgbClr val="0000CC"/>
                </a:solidFill>
                <a:latin typeface="Arial" charset="0"/>
              </a:rPr>
              <a:t>Cell Cycle</a:t>
            </a:r>
          </a:p>
          <a:p>
            <a:pPr algn="ctr"/>
            <a:r>
              <a:rPr lang="en-US" altLang="en-US">
                <a:solidFill>
                  <a:srgbClr val="0000CC"/>
                </a:solidFill>
                <a:latin typeface="Arial" charset="0"/>
              </a:rPr>
              <a:t>DNA Replication</a:t>
            </a:r>
          </a:p>
          <a:p>
            <a:pPr algn="ctr"/>
            <a:r>
              <a:rPr lang="en-US" altLang="en-US">
                <a:solidFill>
                  <a:srgbClr val="0000CC"/>
                </a:solidFill>
                <a:latin typeface="Arial" charset="0"/>
              </a:rPr>
              <a:t>Transcription</a:t>
            </a:r>
          </a:p>
          <a:p>
            <a:pPr algn="ctr"/>
            <a:r>
              <a:rPr lang="en-US" altLang="en-US">
                <a:solidFill>
                  <a:srgbClr val="0000CC"/>
                </a:solidFill>
                <a:latin typeface="Arial" charset="0"/>
              </a:rPr>
              <a:t>Signaling</a:t>
            </a:r>
          </a:p>
          <a:p>
            <a:pPr algn="ctr"/>
            <a:r>
              <a:rPr lang="en-US" altLang="en-US">
                <a:latin typeface="Arial" charset="0"/>
              </a:rPr>
              <a:t>Transport</a:t>
            </a:r>
          </a:p>
          <a:p>
            <a:pPr algn="ctr"/>
            <a:r>
              <a:rPr lang="en-US" altLang="en-US">
                <a:latin typeface="Arial" charset="0"/>
              </a:rPr>
              <a:t>Protein Degradation</a:t>
            </a:r>
          </a:p>
          <a:p>
            <a:pPr algn="ctr"/>
            <a:r>
              <a:rPr lang="en-US" altLang="en-US">
                <a:latin typeface="Arial" charset="0"/>
              </a:rPr>
              <a:t>Protein Synthesis</a:t>
            </a:r>
          </a:p>
          <a:p>
            <a:pPr algn="ctr"/>
            <a:r>
              <a:rPr lang="en-US" altLang="en-US">
                <a:latin typeface="Arial" charset="0"/>
              </a:rPr>
              <a:t>Amino Acid Metabolism</a:t>
            </a:r>
          </a:p>
          <a:p>
            <a:pPr algn="ctr"/>
            <a:r>
              <a:rPr lang="en-US" altLang="en-US">
                <a:latin typeface="Arial" charset="0"/>
              </a:rPr>
              <a:t>RNA Metabolism</a:t>
            </a:r>
          </a:p>
          <a:p>
            <a:pPr algn="ctr"/>
            <a:r>
              <a:rPr lang="en-US" altLang="en-US">
                <a:latin typeface="Arial" charset="0"/>
              </a:rPr>
              <a:t>Cell Membrane Biosynthesis</a:t>
            </a:r>
          </a:p>
          <a:p>
            <a:pPr algn="ctr"/>
            <a:r>
              <a:rPr lang="en-US" altLang="en-US">
                <a:latin typeface="Arial" charset="0"/>
              </a:rPr>
              <a:t>Chromatin structure</a:t>
            </a:r>
          </a:p>
          <a:p>
            <a:pPr algn="ctr"/>
            <a:endParaRPr lang="en-US" altLang="en-US" sz="2000">
              <a:latin typeface="Arial" charset="0"/>
            </a:endParaRPr>
          </a:p>
        </p:txBody>
      </p:sp>
      <p:sp>
        <p:nvSpPr>
          <p:cNvPr id="23556" name="AutoShape 4"/>
          <p:cNvSpPr>
            <a:spLocks noChangeArrowheads="1"/>
          </p:cNvSpPr>
          <p:nvPr/>
        </p:nvSpPr>
        <p:spPr bwMode="auto">
          <a:xfrm>
            <a:off x="4038600" y="5791200"/>
            <a:ext cx="3429000" cy="838200"/>
          </a:xfrm>
          <a:custGeom>
            <a:avLst/>
            <a:gdLst>
              <a:gd name="T0" fmla="*/ 2696051 w 21600"/>
              <a:gd name="T1" fmla="*/ 0 h 21600"/>
              <a:gd name="T2" fmla="*/ 1962944 w 21600"/>
              <a:gd name="T3" fmla="*/ 279400 h 21600"/>
              <a:gd name="T4" fmla="*/ 0 w 21600"/>
              <a:gd name="T5" fmla="*/ 779332 h 21600"/>
              <a:gd name="T6" fmla="*/ 1449864 w 21600"/>
              <a:gd name="T7" fmla="*/ 838200 h 21600"/>
              <a:gd name="T8" fmla="*/ 2899728 w 21600"/>
              <a:gd name="T9" fmla="*/ 584295 h 21600"/>
              <a:gd name="T10" fmla="*/ 3429000 w 21600"/>
              <a:gd name="T11" fmla="*/ 2794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8564 h 21600"/>
              <a:gd name="T20" fmla="*/ 18266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983" y="0"/>
                </a:moveTo>
                <a:lnTo>
                  <a:pt x="12365" y="7200"/>
                </a:lnTo>
                <a:lnTo>
                  <a:pt x="15699" y="7200"/>
                </a:lnTo>
                <a:lnTo>
                  <a:pt x="15699" y="18564"/>
                </a:lnTo>
                <a:lnTo>
                  <a:pt x="0" y="18564"/>
                </a:lnTo>
                <a:lnTo>
                  <a:pt x="0" y="21600"/>
                </a:lnTo>
                <a:lnTo>
                  <a:pt x="18266" y="21600"/>
                </a:lnTo>
                <a:lnTo>
                  <a:pt x="18266" y="7200"/>
                </a:lnTo>
                <a:lnTo>
                  <a:pt x="21600" y="7200"/>
                </a:lnTo>
                <a:lnTo>
                  <a:pt x="16983" y="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3557" name="Group 5"/>
          <p:cNvGrpSpPr>
            <a:grpSpLocks/>
          </p:cNvGrpSpPr>
          <p:nvPr/>
        </p:nvGrpSpPr>
        <p:grpSpPr bwMode="auto">
          <a:xfrm>
            <a:off x="304800" y="914400"/>
            <a:ext cx="4114800" cy="5654675"/>
            <a:chOff x="3072" y="662"/>
            <a:chExt cx="2592" cy="3562"/>
          </a:xfrm>
        </p:grpSpPr>
        <p:graphicFrame>
          <p:nvGraphicFramePr>
            <p:cNvPr id="23558" name="Object 6"/>
            <p:cNvGraphicFramePr>
              <a:graphicFrameLocks noChangeAspect="1"/>
            </p:cNvGraphicFramePr>
            <p:nvPr/>
          </p:nvGraphicFramePr>
          <p:xfrm>
            <a:off x="3682" y="912"/>
            <a:ext cx="1189" cy="1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71" name="Paint Shop Pro Image" r:id="rId3" imgW="2995122" imgH="4575610" progId="PaintShopPro">
                    <p:embed/>
                  </p:oleObj>
                </mc:Choice>
                <mc:Fallback>
                  <p:oleObj name="Paint Shop Pro Image" r:id="rId3" imgW="2995122" imgH="4575610" progId="PaintShopPro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82" y="912"/>
                          <a:ext cx="1189" cy="1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559" name="Text Box 7"/>
            <p:cNvSpPr txBox="1">
              <a:spLocks noChangeArrowheads="1"/>
            </p:cNvSpPr>
            <p:nvPr/>
          </p:nvSpPr>
          <p:spPr bwMode="auto">
            <a:xfrm>
              <a:off x="3072" y="662"/>
              <a:ext cx="235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0000CC"/>
                  </a:solidFill>
                  <a:latin typeface="Arial" charset="0"/>
                </a:rPr>
                <a:t>One sensitive Knock-Out Strain</a:t>
              </a:r>
            </a:p>
          </p:txBody>
        </p:sp>
        <p:sp>
          <p:nvSpPr>
            <p:cNvPr id="23560" name="Text Box 8"/>
            <p:cNvSpPr txBox="1">
              <a:spLocks noChangeArrowheads="1"/>
            </p:cNvSpPr>
            <p:nvPr/>
          </p:nvSpPr>
          <p:spPr bwMode="auto">
            <a:xfrm>
              <a:off x="3360" y="2304"/>
              <a:ext cx="2032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0000CC"/>
                  </a:solidFill>
                  <a:latin typeface="Arial" charset="0"/>
                </a:rPr>
                <a:t>All Sensitive Knock-Out Strains</a:t>
              </a:r>
            </a:p>
          </p:txBody>
        </p:sp>
        <p:sp>
          <p:nvSpPr>
            <p:cNvPr id="23561" name="AutoShape 9"/>
            <p:cNvSpPr>
              <a:spLocks noChangeArrowheads="1"/>
            </p:cNvSpPr>
            <p:nvPr/>
          </p:nvSpPr>
          <p:spPr bwMode="auto">
            <a:xfrm>
              <a:off x="4224" y="2160"/>
              <a:ext cx="192" cy="192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FF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pic>
          <p:nvPicPr>
            <p:cNvPr id="23562" name="Picture 1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0" y="2736"/>
              <a:ext cx="1546" cy="1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3563" name="Text Box 11"/>
            <p:cNvSpPr txBox="1">
              <a:spLocks noChangeArrowheads="1"/>
            </p:cNvSpPr>
            <p:nvPr/>
          </p:nvSpPr>
          <p:spPr bwMode="auto">
            <a:xfrm>
              <a:off x="3552" y="3993"/>
              <a:ext cx="177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>
                  <a:solidFill>
                    <a:srgbClr val="0000CC"/>
                  </a:solidFill>
                  <a:latin typeface="Arial" charset="0"/>
                </a:rPr>
                <a:t>Genomic phenotyping</a:t>
              </a:r>
            </a:p>
          </p:txBody>
        </p:sp>
        <p:sp>
          <p:nvSpPr>
            <p:cNvPr id="23564" name="Text Box 12"/>
            <p:cNvSpPr txBox="1">
              <a:spLocks noChangeArrowheads="1"/>
            </p:cNvSpPr>
            <p:nvPr/>
          </p:nvSpPr>
          <p:spPr bwMode="auto">
            <a:xfrm>
              <a:off x="3888" y="2112"/>
              <a:ext cx="177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400">
                  <a:latin typeface="Arial" charset="0"/>
                </a:rPr>
                <a:t> </a:t>
              </a:r>
              <a:endParaRPr lang="en-US" altLang="en-US" sz="1400">
                <a:solidFill>
                  <a:schemeClr val="bg1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722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0" y="-7620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Transition from the ‘old’ to the ‘new’ paradigm using </a:t>
            </a:r>
            <a:r>
              <a:rPr lang="en-US" altLang="en-US" sz="3200" i="1" dirty="0">
                <a:solidFill>
                  <a:srgbClr val="002060"/>
                </a:solidFill>
                <a:latin typeface="+mn-lt"/>
              </a:rPr>
              <a:t>S. </a:t>
            </a:r>
            <a:r>
              <a:rPr lang="en-US" altLang="en-US" sz="3200" i="1" dirty="0" err="1">
                <a:solidFill>
                  <a:srgbClr val="002060"/>
                </a:solidFill>
                <a:latin typeface="+mn-lt"/>
              </a:rPr>
              <a:t>cereviciae</a:t>
            </a:r>
            <a:endParaRPr lang="en-US" altLang="en-US" sz="3200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9219" name="Object 3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685800" y="1676400"/>
          <a:ext cx="3225800" cy="158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42" name="Paint Shop Pro Image" r:id="rId3" imgW="4185366" imgH="5648780" progId="PaintShopPro">
                  <p:embed/>
                </p:oleObj>
              </mc:Choice>
              <mc:Fallback>
                <p:oleObj name="Paint Shop Pro Image" r:id="rId3" imgW="4185366" imgH="5648780" progId="PaintShopPro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59509"/>
                      <a:stretch>
                        <a:fillRect/>
                      </a:stretch>
                    </p:blipFill>
                    <p:spPr bwMode="auto">
                      <a:xfrm>
                        <a:off x="685800" y="1676400"/>
                        <a:ext cx="3225800" cy="1589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20" name="Picture 4" descr="!CHIPFI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4267200"/>
            <a:ext cx="3352800" cy="1739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609600" y="1066800"/>
            <a:ext cx="3225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000">
                <a:solidFill>
                  <a:srgbClr val="0000CC"/>
                </a:solidFill>
                <a:latin typeface="Arial" charset="0"/>
              </a:rPr>
              <a:t>One Gene</a:t>
            </a:r>
          </a:p>
          <a:p>
            <a:pPr algn="ctr"/>
            <a:r>
              <a:rPr lang="en-US" altLang="en-US" sz="2000">
                <a:solidFill>
                  <a:srgbClr val="0000CC"/>
                </a:solidFill>
                <a:latin typeface="Arial" charset="0"/>
              </a:rPr>
              <a:t> Tx -Responsive to MMS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36600" y="3505200"/>
            <a:ext cx="3225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000">
                <a:solidFill>
                  <a:srgbClr val="0000CC"/>
                </a:solidFill>
                <a:latin typeface="Arial" charset="0"/>
              </a:rPr>
              <a:t>All Genes</a:t>
            </a:r>
          </a:p>
          <a:p>
            <a:pPr algn="ctr"/>
            <a:r>
              <a:rPr lang="en-US" altLang="en-US" sz="2000">
                <a:solidFill>
                  <a:srgbClr val="0000CC"/>
                </a:solidFill>
                <a:latin typeface="Arial" charset="0"/>
              </a:rPr>
              <a:t> Tx -Responsive to MMS</a:t>
            </a: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4572000" y="1066800"/>
            <a:ext cx="0" cy="5486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4" name="AutoShape 8"/>
          <p:cNvSpPr>
            <a:spLocks noChangeArrowheads="1"/>
          </p:cNvSpPr>
          <p:nvPr/>
        </p:nvSpPr>
        <p:spPr bwMode="auto">
          <a:xfrm>
            <a:off x="2133600" y="3276600"/>
            <a:ext cx="304800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1676400" y="3276600"/>
            <a:ext cx="2057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>
                <a:solidFill>
                  <a:schemeClr val="bg1"/>
                </a:solidFill>
                <a:latin typeface="Arial" charset="0"/>
              </a:rPr>
              <a:t>lot</a:t>
            </a: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533400" y="6248400"/>
            <a:ext cx="373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CC"/>
                </a:solidFill>
                <a:latin typeface="Arial" charset="0"/>
              </a:rPr>
              <a:t>Transcriptional Profiling</a:t>
            </a:r>
          </a:p>
        </p:txBody>
      </p:sp>
      <p:graphicFrame>
        <p:nvGraphicFramePr>
          <p:cNvPr id="9227" name="Object 12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845175" y="1447800"/>
          <a:ext cx="1887538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43" name="Paint Shop Pro Image" r:id="rId6" imgW="2995122" imgH="4575610" progId="PaintShopPro">
                  <p:embed/>
                </p:oleObj>
              </mc:Choice>
              <mc:Fallback>
                <p:oleObj name="Paint Shop Pro Image" r:id="rId6" imgW="2995122" imgH="4575610" progId="PaintShopPro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5175" y="1447800"/>
                        <a:ext cx="1887538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8" name="Text Box 13"/>
          <p:cNvSpPr txBox="1">
            <a:spLocks noChangeArrowheads="1"/>
          </p:cNvSpPr>
          <p:nvPr/>
        </p:nvSpPr>
        <p:spPr bwMode="auto">
          <a:xfrm>
            <a:off x="4876800" y="1050925"/>
            <a:ext cx="3733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000">
                <a:solidFill>
                  <a:srgbClr val="0000CC"/>
                </a:solidFill>
                <a:latin typeface="Arial" charset="0"/>
              </a:rPr>
              <a:t>One sensitive Knock-Out Strain</a:t>
            </a:r>
          </a:p>
        </p:txBody>
      </p:sp>
      <p:sp>
        <p:nvSpPr>
          <p:cNvPr id="9229" name="Text Box 14"/>
          <p:cNvSpPr txBox="1">
            <a:spLocks noChangeArrowheads="1"/>
          </p:cNvSpPr>
          <p:nvPr/>
        </p:nvSpPr>
        <p:spPr bwMode="auto">
          <a:xfrm>
            <a:off x="5334000" y="3657600"/>
            <a:ext cx="3225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000">
                <a:solidFill>
                  <a:srgbClr val="0000CC"/>
                </a:solidFill>
                <a:latin typeface="Arial" charset="0"/>
              </a:rPr>
              <a:t>All Sensitive Knock-Out Strains</a:t>
            </a:r>
          </a:p>
        </p:txBody>
      </p:sp>
      <p:sp>
        <p:nvSpPr>
          <p:cNvPr id="9230" name="AutoShape 15"/>
          <p:cNvSpPr>
            <a:spLocks noChangeArrowheads="1"/>
          </p:cNvSpPr>
          <p:nvPr/>
        </p:nvSpPr>
        <p:spPr bwMode="auto">
          <a:xfrm>
            <a:off x="6705600" y="3429000"/>
            <a:ext cx="304800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9231" name="Picture 1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99125" y="4343400"/>
            <a:ext cx="2454275" cy="1762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32" name="Text Box 17"/>
          <p:cNvSpPr txBox="1">
            <a:spLocks noChangeArrowheads="1"/>
          </p:cNvSpPr>
          <p:nvPr/>
        </p:nvSpPr>
        <p:spPr bwMode="auto">
          <a:xfrm>
            <a:off x="5181600" y="6248400"/>
            <a:ext cx="350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CC"/>
                </a:solidFill>
                <a:latin typeface="Arial" charset="0"/>
              </a:rPr>
              <a:t>Genomic phenotyping</a:t>
            </a:r>
          </a:p>
        </p:txBody>
      </p:sp>
      <p:sp>
        <p:nvSpPr>
          <p:cNvPr id="9233" name="Text Box 18"/>
          <p:cNvSpPr txBox="1">
            <a:spLocks noChangeArrowheads="1"/>
          </p:cNvSpPr>
          <p:nvPr/>
        </p:nvSpPr>
        <p:spPr bwMode="auto">
          <a:xfrm>
            <a:off x="6172200" y="3352800"/>
            <a:ext cx="2819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Arial" charset="0"/>
              </a:rPr>
              <a:t> </a:t>
            </a:r>
            <a:endParaRPr lang="en-US" altLang="en-US" sz="140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08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8" name="Rectangle 6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002060"/>
                </a:solidFill>
                <a:latin typeface="Calibri" pitchFamily="34" charset="0"/>
              </a:rPr>
              <a:t>Environmental exposures to potentially </a:t>
            </a:r>
            <a:br>
              <a:rPr lang="en-US" sz="4000" dirty="0" smtClean="0">
                <a:solidFill>
                  <a:srgbClr val="002060"/>
                </a:solidFill>
                <a:latin typeface="Calibri" pitchFamily="34" charset="0"/>
              </a:rPr>
            </a:br>
            <a:r>
              <a:rPr lang="en-US" sz="4000" dirty="0" smtClean="0">
                <a:solidFill>
                  <a:srgbClr val="002060"/>
                </a:solidFill>
                <a:latin typeface="Calibri" pitchFamily="34" charset="0"/>
              </a:rPr>
              <a:t>harmful agents – DNA damaging agents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95300" y="1295400"/>
            <a:ext cx="8153400" cy="5216525"/>
            <a:chOff x="495300" y="1295400"/>
            <a:chExt cx="8153400" cy="5216525"/>
          </a:xfrm>
        </p:grpSpPr>
        <p:sp>
          <p:nvSpPr>
            <p:cNvPr id="28674" name="Rectangle 2"/>
            <p:cNvSpPr>
              <a:spLocks noChangeArrowheads="1"/>
            </p:cNvSpPr>
            <p:nvPr/>
          </p:nvSpPr>
          <p:spPr bwMode="auto">
            <a:xfrm>
              <a:off x="495300" y="1558925"/>
              <a:ext cx="8153400" cy="4953000"/>
            </a:xfrm>
            <a:prstGeom prst="rect">
              <a:avLst/>
            </a:prstGeom>
            <a:solidFill>
              <a:srgbClr val="E0E8F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75" name="Text Box 3"/>
            <p:cNvSpPr txBox="1">
              <a:spLocks noChangeArrowheads="1"/>
            </p:cNvSpPr>
            <p:nvPr/>
          </p:nvSpPr>
          <p:spPr bwMode="auto">
            <a:xfrm>
              <a:off x="914400" y="1295400"/>
              <a:ext cx="3657600" cy="40640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189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/>
              <a:r>
                <a:rPr lang="en-US" sz="2000"/>
                <a:t>Harmful agents</a:t>
              </a:r>
            </a:p>
          </p:txBody>
        </p:sp>
        <p:sp>
          <p:nvSpPr>
            <p:cNvPr id="28677" name="AutoShape 5"/>
            <p:cNvSpPr>
              <a:spLocks noChangeArrowheads="1"/>
            </p:cNvSpPr>
            <p:nvPr/>
          </p:nvSpPr>
          <p:spPr bwMode="auto">
            <a:xfrm>
              <a:off x="4953000" y="3505200"/>
              <a:ext cx="533400" cy="91440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25" name="Picture 1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5000" y="2209801"/>
              <a:ext cx="2590800" cy="3586956"/>
            </a:xfrm>
            <a:prstGeom prst="rect">
              <a:avLst/>
            </a:prstGeom>
          </p:spPr>
        </p:pic>
        <p:sp>
          <p:nvSpPr>
            <p:cNvPr id="28676" name="Text Box 4"/>
            <p:cNvSpPr txBox="1">
              <a:spLocks noChangeArrowheads="1"/>
            </p:cNvSpPr>
            <p:nvPr/>
          </p:nvSpPr>
          <p:spPr bwMode="auto">
            <a:xfrm>
              <a:off x="5715000" y="1651000"/>
              <a:ext cx="2590800" cy="71120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189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/>
              <a:r>
                <a:rPr lang="en-US" sz="2000" dirty="0"/>
                <a:t>People have different exposures</a:t>
              </a:r>
            </a:p>
          </p:txBody>
        </p:sp>
        <p:sp>
          <p:nvSpPr>
            <p:cNvPr id="28680" name="Text Box 8"/>
            <p:cNvSpPr txBox="1">
              <a:spLocks noChangeArrowheads="1"/>
            </p:cNvSpPr>
            <p:nvPr/>
          </p:nvSpPr>
          <p:spPr bwMode="auto">
            <a:xfrm>
              <a:off x="5715000" y="5689600"/>
              <a:ext cx="2590800" cy="71120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>
              <a:spAutoFit/>
            </a:bodyPr>
            <a:lstStyle/>
            <a:p>
              <a:pPr algn="ctr"/>
              <a:r>
                <a:rPr lang="en-US" sz="2000" dirty="0"/>
                <a:t>People have different responses</a:t>
              </a:r>
            </a:p>
          </p:txBody>
        </p:sp>
        <p:sp>
          <p:nvSpPr>
            <p:cNvPr id="28682" name="AutoShape 10"/>
            <p:cNvSpPr>
              <a:spLocks noChangeAspect="1" noChangeArrowheads="1" noTextEdit="1"/>
            </p:cNvSpPr>
            <p:nvPr/>
          </p:nvSpPr>
          <p:spPr bwMode="auto">
            <a:xfrm>
              <a:off x="546100" y="1828800"/>
              <a:ext cx="4178300" cy="4276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549275" y="1831975"/>
              <a:ext cx="4164013" cy="4262438"/>
              <a:chOff x="338" y="1154"/>
              <a:chExt cx="2623" cy="2685"/>
            </a:xfrm>
          </p:grpSpPr>
          <p:sp>
            <p:nvSpPr>
              <p:cNvPr id="28684" name="Rectangle 12"/>
              <p:cNvSpPr>
                <a:spLocks noChangeArrowheads="1"/>
              </p:cNvSpPr>
              <p:nvPr/>
            </p:nvSpPr>
            <p:spPr bwMode="auto">
              <a:xfrm>
                <a:off x="338" y="1154"/>
                <a:ext cx="2623" cy="2685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5" name="Rectangle 13"/>
              <p:cNvSpPr>
                <a:spLocks noChangeArrowheads="1"/>
              </p:cNvSpPr>
              <p:nvPr/>
            </p:nvSpPr>
            <p:spPr bwMode="auto">
              <a:xfrm>
                <a:off x="338" y="1154"/>
                <a:ext cx="2623" cy="2685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28686" name="Picture 1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47713" y="4508500"/>
              <a:ext cx="1635125" cy="1471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7" name="Picture 1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81275" y="2030413"/>
              <a:ext cx="1636713" cy="1238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8" name="Picture 1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81275" y="4508500"/>
              <a:ext cx="1636713" cy="1487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9" name="Picture 1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47713" y="2030413"/>
              <a:ext cx="1635125" cy="1241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90" name="Picture 1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581275" y="3319463"/>
              <a:ext cx="1636713" cy="1139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91" name="Rectangle 19"/>
            <p:cNvSpPr>
              <a:spLocks noChangeArrowheads="1"/>
            </p:cNvSpPr>
            <p:nvPr/>
          </p:nvSpPr>
          <p:spPr bwMode="auto">
            <a:xfrm>
              <a:off x="2054225" y="2524125"/>
              <a:ext cx="36830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808080"/>
                  </a:solidFill>
                  <a:latin typeface="Comic Sans MS" pitchFamily="66" charset="0"/>
                </a:rPr>
                <a:t>Eat</a:t>
              </a:r>
              <a:endParaRPr lang="en-US"/>
            </a:p>
          </p:txBody>
        </p:sp>
        <p:grpSp>
          <p:nvGrpSpPr>
            <p:cNvPr id="4" name="Group 20"/>
            <p:cNvGrpSpPr>
              <a:grpSpLocks/>
            </p:cNvGrpSpPr>
            <p:nvPr/>
          </p:nvGrpSpPr>
          <p:grpSpPr bwMode="auto">
            <a:xfrm>
              <a:off x="1941513" y="2524125"/>
              <a:ext cx="547688" cy="393700"/>
              <a:chOff x="1215" y="1590"/>
              <a:chExt cx="345" cy="248"/>
            </a:xfrm>
          </p:grpSpPr>
          <p:sp>
            <p:nvSpPr>
              <p:cNvPr id="28693" name="Rectangle 21"/>
              <p:cNvSpPr>
                <a:spLocks noChangeArrowheads="1"/>
              </p:cNvSpPr>
              <p:nvPr/>
            </p:nvSpPr>
            <p:spPr bwMode="auto">
              <a:xfrm>
                <a:off x="1245" y="1590"/>
                <a:ext cx="315" cy="217"/>
              </a:xfrm>
              <a:prstGeom prst="rect">
                <a:avLst/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28694" name="Picture 22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246" y="1591"/>
                <a:ext cx="314" cy="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695" name="Rectangle 23"/>
              <p:cNvSpPr>
                <a:spLocks noChangeArrowheads="1"/>
              </p:cNvSpPr>
              <p:nvPr/>
            </p:nvSpPr>
            <p:spPr bwMode="auto">
              <a:xfrm>
                <a:off x="1245" y="1590"/>
                <a:ext cx="315" cy="217"/>
              </a:xfrm>
              <a:prstGeom prst="rect">
                <a:avLst/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6" name="Rectangle 24"/>
              <p:cNvSpPr>
                <a:spLocks noChangeArrowheads="1"/>
              </p:cNvSpPr>
              <p:nvPr/>
            </p:nvSpPr>
            <p:spPr bwMode="auto">
              <a:xfrm>
                <a:off x="1215" y="1622"/>
                <a:ext cx="314" cy="216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7" name="Rectangle 25"/>
              <p:cNvSpPr>
                <a:spLocks noChangeArrowheads="1"/>
              </p:cNvSpPr>
              <p:nvPr/>
            </p:nvSpPr>
            <p:spPr bwMode="auto">
              <a:xfrm>
                <a:off x="1215" y="1622"/>
                <a:ext cx="314" cy="216"/>
              </a:xfrm>
              <a:prstGeom prst="rect">
                <a:avLst/>
              </a:prstGeom>
              <a:noFill/>
              <a:ln w="6350" cap="rnd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698" name="Rectangle 26"/>
            <p:cNvSpPr>
              <a:spLocks noChangeArrowheads="1"/>
            </p:cNvSpPr>
            <p:nvPr/>
          </p:nvSpPr>
          <p:spPr bwMode="auto">
            <a:xfrm>
              <a:off x="2005013" y="2573338"/>
              <a:ext cx="36830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latin typeface="Comic Sans MS" pitchFamily="66" charset="0"/>
                </a:rPr>
                <a:t>Eat</a:t>
              </a:r>
              <a:endParaRPr lang="en-US"/>
            </a:p>
          </p:txBody>
        </p:sp>
        <p:sp>
          <p:nvSpPr>
            <p:cNvPr id="28699" name="Rectangle 27"/>
            <p:cNvSpPr>
              <a:spLocks noChangeArrowheads="1"/>
            </p:cNvSpPr>
            <p:nvPr/>
          </p:nvSpPr>
          <p:spPr bwMode="auto">
            <a:xfrm>
              <a:off x="1554163" y="5546725"/>
              <a:ext cx="8620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808080"/>
                  </a:solidFill>
                  <a:latin typeface="Comic Sans MS" pitchFamily="66" charset="0"/>
                </a:rPr>
                <a:t>Breathe</a:t>
              </a:r>
              <a:endParaRPr lang="en-US"/>
            </a:p>
          </p:txBody>
        </p: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1441450" y="5548313"/>
              <a:ext cx="1047750" cy="393700"/>
              <a:chOff x="900" y="3495"/>
              <a:chExt cx="660" cy="248"/>
            </a:xfrm>
          </p:grpSpPr>
          <p:sp>
            <p:nvSpPr>
              <p:cNvPr id="28701" name="Rectangle 29"/>
              <p:cNvSpPr>
                <a:spLocks noChangeArrowheads="1"/>
              </p:cNvSpPr>
              <p:nvPr/>
            </p:nvSpPr>
            <p:spPr bwMode="auto">
              <a:xfrm>
                <a:off x="931" y="3495"/>
                <a:ext cx="629" cy="217"/>
              </a:xfrm>
              <a:prstGeom prst="rect">
                <a:avLst/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28702" name="Picture 30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931" y="3495"/>
                <a:ext cx="629" cy="2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703" name="Rectangle 31"/>
              <p:cNvSpPr>
                <a:spLocks noChangeArrowheads="1"/>
              </p:cNvSpPr>
              <p:nvPr/>
            </p:nvSpPr>
            <p:spPr bwMode="auto">
              <a:xfrm>
                <a:off x="931" y="3495"/>
                <a:ext cx="629" cy="217"/>
              </a:xfrm>
              <a:prstGeom prst="rect">
                <a:avLst/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04" name="Rectangle 32"/>
              <p:cNvSpPr>
                <a:spLocks noChangeArrowheads="1"/>
              </p:cNvSpPr>
              <p:nvPr/>
            </p:nvSpPr>
            <p:spPr bwMode="auto">
              <a:xfrm>
                <a:off x="900" y="3527"/>
                <a:ext cx="629" cy="216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05" name="Rectangle 33"/>
              <p:cNvSpPr>
                <a:spLocks noChangeArrowheads="1"/>
              </p:cNvSpPr>
              <p:nvPr/>
            </p:nvSpPr>
            <p:spPr bwMode="auto">
              <a:xfrm>
                <a:off x="900" y="3527"/>
                <a:ext cx="629" cy="216"/>
              </a:xfrm>
              <a:prstGeom prst="rect">
                <a:avLst/>
              </a:prstGeom>
              <a:noFill/>
              <a:ln w="6350" cap="rnd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706" name="Rectangle 34"/>
            <p:cNvSpPr>
              <a:spLocks noChangeArrowheads="1"/>
            </p:cNvSpPr>
            <p:nvPr/>
          </p:nvSpPr>
          <p:spPr bwMode="auto">
            <a:xfrm>
              <a:off x="1504950" y="5597525"/>
              <a:ext cx="8620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latin typeface="Comic Sans MS" pitchFamily="66" charset="0"/>
                </a:rPr>
                <a:t>Breathe</a:t>
              </a:r>
              <a:endParaRPr lang="en-US"/>
            </a:p>
          </p:txBody>
        </p:sp>
        <p:sp>
          <p:nvSpPr>
            <p:cNvPr id="28707" name="Rectangle 35"/>
            <p:cNvSpPr>
              <a:spLocks noChangeArrowheads="1"/>
            </p:cNvSpPr>
            <p:nvPr/>
          </p:nvSpPr>
          <p:spPr bwMode="auto">
            <a:xfrm>
              <a:off x="3314700" y="5546725"/>
              <a:ext cx="10144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808080"/>
                  </a:solidFill>
                  <a:latin typeface="Comic Sans MS" pitchFamily="66" charset="0"/>
                </a:rPr>
                <a:t>Infection</a:t>
              </a:r>
              <a:endParaRPr lang="en-US"/>
            </a:p>
          </p:txBody>
        </p:sp>
        <p:grpSp>
          <p:nvGrpSpPr>
            <p:cNvPr id="6" name="Group 36"/>
            <p:cNvGrpSpPr>
              <a:grpSpLocks/>
            </p:cNvGrpSpPr>
            <p:nvPr/>
          </p:nvGrpSpPr>
          <p:grpSpPr bwMode="auto">
            <a:xfrm>
              <a:off x="3201988" y="5548313"/>
              <a:ext cx="1203325" cy="393700"/>
              <a:chOff x="1843" y="3495"/>
              <a:chExt cx="758" cy="248"/>
            </a:xfrm>
          </p:grpSpPr>
          <p:sp>
            <p:nvSpPr>
              <p:cNvPr id="28709" name="Rectangle 37"/>
              <p:cNvSpPr>
                <a:spLocks noChangeArrowheads="1"/>
              </p:cNvSpPr>
              <p:nvPr/>
            </p:nvSpPr>
            <p:spPr bwMode="auto">
              <a:xfrm>
                <a:off x="1874" y="3495"/>
                <a:ext cx="727" cy="217"/>
              </a:xfrm>
              <a:prstGeom prst="rect">
                <a:avLst/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28710" name="Picture 38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874" y="3495"/>
                <a:ext cx="727" cy="2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711" name="Rectangle 39"/>
              <p:cNvSpPr>
                <a:spLocks noChangeArrowheads="1"/>
              </p:cNvSpPr>
              <p:nvPr/>
            </p:nvSpPr>
            <p:spPr bwMode="auto">
              <a:xfrm>
                <a:off x="1874" y="3495"/>
                <a:ext cx="727" cy="217"/>
              </a:xfrm>
              <a:prstGeom prst="rect">
                <a:avLst/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12" name="Rectangle 40"/>
              <p:cNvSpPr>
                <a:spLocks noChangeArrowheads="1"/>
              </p:cNvSpPr>
              <p:nvPr/>
            </p:nvSpPr>
            <p:spPr bwMode="auto">
              <a:xfrm>
                <a:off x="1843" y="3527"/>
                <a:ext cx="727" cy="216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13" name="Rectangle 41"/>
              <p:cNvSpPr>
                <a:spLocks noChangeArrowheads="1"/>
              </p:cNvSpPr>
              <p:nvPr/>
            </p:nvSpPr>
            <p:spPr bwMode="auto">
              <a:xfrm>
                <a:off x="1843" y="3527"/>
                <a:ext cx="727" cy="216"/>
              </a:xfrm>
              <a:prstGeom prst="rect">
                <a:avLst/>
              </a:prstGeom>
              <a:noFill/>
              <a:ln w="6350" cap="rnd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714" name="Rectangle 42"/>
            <p:cNvSpPr>
              <a:spLocks noChangeArrowheads="1"/>
            </p:cNvSpPr>
            <p:nvPr/>
          </p:nvSpPr>
          <p:spPr bwMode="auto">
            <a:xfrm>
              <a:off x="3265488" y="5597525"/>
              <a:ext cx="10144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latin typeface="Comic Sans MS" pitchFamily="66" charset="0"/>
                </a:rPr>
                <a:t>Infection</a:t>
              </a:r>
              <a:endParaRPr lang="en-US"/>
            </a:p>
          </p:txBody>
        </p:sp>
        <p:sp>
          <p:nvSpPr>
            <p:cNvPr id="28715" name="Rectangle 43"/>
            <p:cNvSpPr>
              <a:spLocks noChangeArrowheads="1"/>
            </p:cNvSpPr>
            <p:nvPr/>
          </p:nvSpPr>
          <p:spPr bwMode="auto">
            <a:xfrm>
              <a:off x="3314700" y="3813175"/>
              <a:ext cx="103822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808080"/>
                  </a:solidFill>
                  <a:latin typeface="Comic Sans MS" pitchFamily="66" charset="0"/>
                </a:rPr>
                <a:t>Absorbed</a:t>
              </a:r>
              <a:endParaRPr lang="en-US"/>
            </a:p>
          </p:txBody>
        </p:sp>
        <p:grpSp>
          <p:nvGrpSpPr>
            <p:cNvPr id="7" name="Group 44"/>
            <p:cNvGrpSpPr>
              <a:grpSpLocks/>
            </p:cNvGrpSpPr>
            <p:nvPr/>
          </p:nvGrpSpPr>
          <p:grpSpPr bwMode="auto">
            <a:xfrm>
              <a:off x="3201988" y="3813175"/>
              <a:ext cx="1230313" cy="393700"/>
              <a:chOff x="1843" y="2402"/>
              <a:chExt cx="775" cy="248"/>
            </a:xfrm>
          </p:grpSpPr>
          <p:sp>
            <p:nvSpPr>
              <p:cNvPr id="28717" name="Rectangle 45"/>
              <p:cNvSpPr>
                <a:spLocks noChangeArrowheads="1"/>
              </p:cNvSpPr>
              <p:nvPr/>
            </p:nvSpPr>
            <p:spPr bwMode="auto">
              <a:xfrm>
                <a:off x="1874" y="2402"/>
                <a:ext cx="744" cy="217"/>
              </a:xfrm>
              <a:prstGeom prst="rect">
                <a:avLst/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28718" name="Picture 46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874" y="2402"/>
                <a:ext cx="743" cy="2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719" name="Rectangle 47"/>
              <p:cNvSpPr>
                <a:spLocks noChangeArrowheads="1"/>
              </p:cNvSpPr>
              <p:nvPr/>
            </p:nvSpPr>
            <p:spPr bwMode="auto">
              <a:xfrm>
                <a:off x="1874" y="2402"/>
                <a:ext cx="744" cy="217"/>
              </a:xfrm>
              <a:prstGeom prst="rect">
                <a:avLst/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20" name="Rectangle 48"/>
              <p:cNvSpPr>
                <a:spLocks noChangeArrowheads="1"/>
              </p:cNvSpPr>
              <p:nvPr/>
            </p:nvSpPr>
            <p:spPr bwMode="auto">
              <a:xfrm>
                <a:off x="1843" y="2434"/>
                <a:ext cx="743" cy="216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21" name="Rectangle 49"/>
              <p:cNvSpPr>
                <a:spLocks noChangeArrowheads="1"/>
              </p:cNvSpPr>
              <p:nvPr/>
            </p:nvSpPr>
            <p:spPr bwMode="auto">
              <a:xfrm>
                <a:off x="1843" y="2434"/>
                <a:ext cx="743" cy="216"/>
              </a:xfrm>
              <a:prstGeom prst="rect">
                <a:avLst/>
              </a:prstGeom>
              <a:noFill/>
              <a:ln w="6350" cap="rnd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722" name="Rectangle 50"/>
            <p:cNvSpPr>
              <a:spLocks noChangeArrowheads="1"/>
            </p:cNvSpPr>
            <p:nvPr/>
          </p:nvSpPr>
          <p:spPr bwMode="auto">
            <a:xfrm>
              <a:off x="3265488" y="3862388"/>
              <a:ext cx="103822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latin typeface="Comic Sans MS" pitchFamily="66" charset="0"/>
                </a:rPr>
                <a:t>Absorbed</a:t>
              </a:r>
              <a:endParaRPr lang="en-US"/>
            </a:p>
          </p:txBody>
        </p:sp>
        <p:sp>
          <p:nvSpPr>
            <p:cNvPr id="28723" name="Rectangle 51"/>
            <p:cNvSpPr>
              <a:spLocks noChangeArrowheads="1"/>
            </p:cNvSpPr>
            <p:nvPr/>
          </p:nvSpPr>
          <p:spPr bwMode="auto">
            <a:xfrm>
              <a:off x="3314700" y="2524125"/>
              <a:ext cx="9509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808080"/>
                  </a:solidFill>
                  <a:latin typeface="Comic Sans MS" pitchFamily="66" charset="0"/>
                </a:rPr>
                <a:t>Medicine</a:t>
              </a:r>
              <a:endParaRPr lang="en-US"/>
            </a:p>
          </p:txBody>
        </p:sp>
        <p:grpSp>
          <p:nvGrpSpPr>
            <p:cNvPr id="8" name="Group 52"/>
            <p:cNvGrpSpPr>
              <a:grpSpLocks/>
            </p:cNvGrpSpPr>
            <p:nvPr/>
          </p:nvGrpSpPr>
          <p:grpSpPr bwMode="auto">
            <a:xfrm>
              <a:off x="3201988" y="2524125"/>
              <a:ext cx="1139825" cy="395288"/>
              <a:chOff x="1843" y="1590"/>
              <a:chExt cx="718" cy="249"/>
            </a:xfrm>
          </p:grpSpPr>
          <p:sp>
            <p:nvSpPr>
              <p:cNvPr id="28725" name="Rectangle 53"/>
              <p:cNvSpPr>
                <a:spLocks noChangeArrowheads="1"/>
              </p:cNvSpPr>
              <p:nvPr/>
            </p:nvSpPr>
            <p:spPr bwMode="auto">
              <a:xfrm>
                <a:off x="1874" y="1590"/>
                <a:ext cx="687" cy="217"/>
              </a:xfrm>
              <a:prstGeom prst="rect">
                <a:avLst/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28726" name="Picture 54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874" y="1591"/>
                <a:ext cx="687" cy="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727" name="Rectangle 55"/>
              <p:cNvSpPr>
                <a:spLocks noChangeArrowheads="1"/>
              </p:cNvSpPr>
              <p:nvPr/>
            </p:nvSpPr>
            <p:spPr bwMode="auto">
              <a:xfrm>
                <a:off x="1874" y="1590"/>
                <a:ext cx="687" cy="217"/>
              </a:xfrm>
              <a:prstGeom prst="rect">
                <a:avLst/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28" name="Rectangle 56"/>
              <p:cNvSpPr>
                <a:spLocks noChangeArrowheads="1"/>
              </p:cNvSpPr>
              <p:nvPr/>
            </p:nvSpPr>
            <p:spPr bwMode="auto">
              <a:xfrm>
                <a:off x="1843" y="1622"/>
                <a:ext cx="687" cy="217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29" name="Rectangle 57"/>
              <p:cNvSpPr>
                <a:spLocks noChangeArrowheads="1"/>
              </p:cNvSpPr>
              <p:nvPr/>
            </p:nvSpPr>
            <p:spPr bwMode="auto">
              <a:xfrm>
                <a:off x="1843" y="1622"/>
                <a:ext cx="687" cy="217"/>
              </a:xfrm>
              <a:prstGeom prst="rect">
                <a:avLst/>
              </a:prstGeom>
              <a:noFill/>
              <a:ln w="6350" cap="rnd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730" name="Rectangle 58"/>
            <p:cNvSpPr>
              <a:spLocks noChangeArrowheads="1"/>
            </p:cNvSpPr>
            <p:nvPr/>
          </p:nvSpPr>
          <p:spPr bwMode="auto">
            <a:xfrm>
              <a:off x="3265488" y="2573338"/>
              <a:ext cx="9509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latin typeface="Comic Sans MS" pitchFamily="66" charset="0"/>
                </a:rPr>
                <a:t>Medicine</a:t>
              </a:r>
              <a:endParaRPr lang="en-US"/>
            </a:p>
          </p:txBody>
        </p:sp>
        <p:pic>
          <p:nvPicPr>
            <p:cNvPr id="28731" name="Picture 59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747713" y="3319463"/>
              <a:ext cx="1685925" cy="1139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732" name="Rectangle 60"/>
            <p:cNvSpPr>
              <a:spLocks noChangeArrowheads="1"/>
            </p:cNvSpPr>
            <p:nvPr/>
          </p:nvSpPr>
          <p:spPr bwMode="auto">
            <a:xfrm>
              <a:off x="1836738" y="3813175"/>
              <a:ext cx="58102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808080"/>
                  </a:solidFill>
                  <a:latin typeface="Comic Sans MS" pitchFamily="66" charset="0"/>
                </a:rPr>
                <a:t>Drink</a:t>
              </a:r>
              <a:endParaRPr lang="en-US"/>
            </a:p>
          </p:txBody>
        </p:sp>
        <p:grpSp>
          <p:nvGrpSpPr>
            <p:cNvPr id="9" name="Group 61"/>
            <p:cNvGrpSpPr>
              <a:grpSpLocks/>
            </p:cNvGrpSpPr>
            <p:nvPr/>
          </p:nvGrpSpPr>
          <p:grpSpPr bwMode="auto">
            <a:xfrm>
              <a:off x="1724025" y="3813175"/>
              <a:ext cx="765175" cy="393700"/>
              <a:chOff x="1078" y="2402"/>
              <a:chExt cx="482" cy="248"/>
            </a:xfrm>
          </p:grpSpPr>
          <p:sp>
            <p:nvSpPr>
              <p:cNvPr id="28734" name="Rectangle 62"/>
              <p:cNvSpPr>
                <a:spLocks noChangeArrowheads="1"/>
              </p:cNvSpPr>
              <p:nvPr/>
            </p:nvSpPr>
            <p:spPr bwMode="auto">
              <a:xfrm>
                <a:off x="1109" y="2402"/>
                <a:ext cx="451" cy="217"/>
              </a:xfrm>
              <a:prstGeom prst="rect">
                <a:avLst/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28735" name="Picture 63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1109" y="2402"/>
                <a:ext cx="451" cy="2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736" name="Rectangle 64"/>
              <p:cNvSpPr>
                <a:spLocks noChangeArrowheads="1"/>
              </p:cNvSpPr>
              <p:nvPr/>
            </p:nvSpPr>
            <p:spPr bwMode="auto">
              <a:xfrm>
                <a:off x="1109" y="2402"/>
                <a:ext cx="451" cy="217"/>
              </a:xfrm>
              <a:prstGeom prst="rect">
                <a:avLst/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37" name="Rectangle 65"/>
              <p:cNvSpPr>
                <a:spLocks noChangeArrowheads="1"/>
              </p:cNvSpPr>
              <p:nvPr/>
            </p:nvSpPr>
            <p:spPr bwMode="auto">
              <a:xfrm>
                <a:off x="1078" y="2434"/>
                <a:ext cx="451" cy="216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38" name="Rectangle 66"/>
              <p:cNvSpPr>
                <a:spLocks noChangeArrowheads="1"/>
              </p:cNvSpPr>
              <p:nvPr/>
            </p:nvSpPr>
            <p:spPr bwMode="auto">
              <a:xfrm>
                <a:off x="1078" y="2434"/>
                <a:ext cx="451" cy="216"/>
              </a:xfrm>
              <a:prstGeom prst="rect">
                <a:avLst/>
              </a:prstGeom>
              <a:noFill/>
              <a:ln w="6350" cap="rnd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739" name="Rectangle 67"/>
            <p:cNvSpPr>
              <a:spLocks noChangeArrowheads="1"/>
            </p:cNvSpPr>
            <p:nvPr/>
          </p:nvSpPr>
          <p:spPr bwMode="auto">
            <a:xfrm>
              <a:off x="1787525" y="3862388"/>
              <a:ext cx="58102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latin typeface="Comic Sans MS" pitchFamily="66" charset="0"/>
                </a:rPr>
                <a:t>Drink</a:t>
              </a:r>
              <a:endParaRPr lang="en-US"/>
            </a:p>
          </p:txBody>
        </p:sp>
        <p:grpSp>
          <p:nvGrpSpPr>
            <p:cNvPr id="10" name="Group 68"/>
            <p:cNvGrpSpPr>
              <a:grpSpLocks/>
            </p:cNvGrpSpPr>
            <p:nvPr/>
          </p:nvGrpSpPr>
          <p:grpSpPr bwMode="auto">
            <a:xfrm>
              <a:off x="549275" y="1831975"/>
              <a:ext cx="4164013" cy="4262438"/>
              <a:chOff x="338" y="1154"/>
              <a:chExt cx="2623" cy="2685"/>
            </a:xfrm>
          </p:grpSpPr>
          <p:sp>
            <p:nvSpPr>
              <p:cNvPr id="28741" name="Rectangle 69"/>
              <p:cNvSpPr>
                <a:spLocks noChangeArrowheads="1"/>
              </p:cNvSpPr>
              <p:nvPr/>
            </p:nvSpPr>
            <p:spPr bwMode="auto">
              <a:xfrm>
                <a:off x="338" y="1154"/>
                <a:ext cx="2623" cy="2685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42" name="Rectangle 70"/>
              <p:cNvSpPr>
                <a:spLocks noChangeArrowheads="1"/>
              </p:cNvSpPr>
              <p:nvPr/>
            </p:nvSpPr>
            <p:spPr bwMode="auto">
              <a:xfrm>
                <a:off x="338" y="1154"/>
                <a:ext cx="2623" cy="2685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28743" name="Picture 7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47713" y="4508500"/>
              <a:ext cx="1635125" cy="1471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744" name="Picture 7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81275" y="2030413"/>
              <a:ext cx="1636713" cy="1238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746" name="Picture 7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47713" y="2030413"/>
              <a:ext cx="1635125" cy="1241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747" name="Picture 7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581275" y="3319463"/>
              <a:ext cx="1636713" cy="1139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748" name="Rectangle 76"/>
            <p:cNvSpPr>
              <a:spLocks noChangeArrowheads="1"/>
            </p:cNvSpPr>
            <p:nvPr/>
          </p:nvSpPr>
          <p:spPr bwMode="auto">
            <a:xfrm>
              <a:off x="2054225" y="2524125"/>
              <a:ext cx="36830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808080"/>
                  </a:solidFill>
                  <a:latin typeface="Comic Sans MS" pitchFamily="66" charset="0"/>
                </a:rPr>
                <a:t>Eat</a:t>
              </a:r>
              <a:endParaRPr lang="en-US"/>
            </a:p>
          </p:txBody>
        </p:sp>
        <p:grpSp>
          <p:nvGrpSpPr>
            <p:cNvPr id="11" name="Group 77"/>
            <p:cNvGrpSpPr>
              <a:grpSpLocks/>
            </p:cNvGrpSpPr>
            <p:nvPr/>
          </p:nvGrpSpPr>
          <p:grpSpPr bwMode="auto">
            <a:xfrm>
              <a:off x="1941513" y="2524125"/>
              <a:ext cx="547688" cy="393700"/>
              <a:chOff x="1215" y="1590"/>
              <a:chExt cx="345" cy="248"/>
            </a:xfrm>
          </p:grpSpPr>
          <p:sp>
            <p:nvSpPr>
              <p:cNvPr id="28750" name="Rectangle 78"/>
              <p:cNvSpPr>
                <a:spLocks noChangeArrowheads="1"/>
              </p:cNvSpPr>
              <p:nvPr/>
            </p:nvSpPr>
            <p:spPr bwMode="auto">
              <a:xfrm>
                <a:off x="1245" y="1590"/>
                <a:ext cx="315" cy="217"/>
              </a:xfrm>
              <a:prstGeom prst="rect">
                <a:avLst/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28751" name="Picture 79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246" y="1591"/>
                <a:ext cx="314" cy="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752" name="Rectangle 80"/>
              <p:cNvSpPr>
                <a:spLocks noChangeArrowheads="1"/>
              </p:cNvSpPr>
              <p:nvPr/>
            </p:nvSpPr>
            <p:spPr bwMode="auto">
              <a:xfrm>
                <a:off x="1245" y="1590"/>
                <a:ext cx="315" cy="217"/>
              </a:xfrm>
              <a:prstGeom prst="rect">
                <a:avLst/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53" name="Rectangle 81"/>
              <p:cNvSpPr>
                <a:spLocks noChangeArrowheads="1"/>
              </p:cNvSpPr>
              <p:nvPr/>
            </p:nvSpPr>
            <p:spPr bwMode="auto">
              <a:xfrm>
                <a:off x="1215" y="1622"/>
                <a:ext cx="314" cy="216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54" name="Rectangle 82"/>
              <p:cNvSpPr>
                <a:spLocks noChangeArrowheads="1"/>
              </p:cNvSpPr>
              <p:nvPr/>
            </p:nvSpPr>
            <p:spPr bwMode="auto">
              <a:xfrm>
                <a:off x="1215" y="1622"/>
                <a:ext cx="314" cy="216"/>
              </a:xfrm>
              <a:prstGeom prst="rect">
                <a:avLst/>
              </a:prstGeom>
              <a:noFill/>
              <a:ln w="6350" cap="rnd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755" name="Rectangle 83"/>
            <p:cNvSpPr>
              <a:spLocks noChangeArrowheads="1"/>
            </p:cNvSpPr>
            <p:nvPr/>
          </p:nvSpPr>
          <p:spPr bwMode="auto">
            <a:xfrm>
              <a:off x="2005013" y="2573338"/>
              <a:ext cx="36830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latin typeface="Comic Sans MS" pitchFamily="66" charset="0"/>
                </a:rPr>
                <a:t>Eat</a:t>
              </a:r>
              <a:endParaRPr lang="en-US"/>
            </a:p>
          </p:txBody>
        </p:sp>
        <p:sp>
          <p:nvSpPr>
            <p:cNvPr id="28756" name="Rectangle 84"/>
            <p:cNvSpPr>
              <a:spLocks noChangeArrowheads="1"/>
            </p:cNvSpPr>
            <p:nvPr/>
          </p:nvSpPr>
          <p:spPr bwMode="auto">
            <a:xfrm>
              <a:off x="1554163" y="5546725"/>
              <a:ext cx="8620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808080"/>
                  </a:solidFill>
                  <a:latin typeface="Comic Sans MS" pitchFamily="66" charset="0"/>
                </a:rPr>
                <a:t>Breathe</a:t>
              </a:r>
              <a:endParaRPr lang="en-US"/>
            </a:p>
          </p:txBody>
        </p:sp>
        <p:grpSp>
          <p:nvGrpSpPr>
            <p:cNvPr id="12" name="Group 85"/>
            <p:cNvGrpSpPr>
              <a:grpSpLocks/>
            </p:cNvGrpSpPr>
            <p:nvPr/>
          </p:nvGrpSpPr>
          <p:grpSpPr bwMode="auto">
            <a:xfrm>
              <a:off x="1441450" y="5548313"/>
              <a:ext cx="1047750" cy="393700"/>
              <a:chOff x="900" y="3495"/>
              <a:chExt cx="660" cy="248"/>
            </a:xfrm>
          </p:grpSpPr>
          <p:sp>
            <p:nvSpPr>
              <p:cNvPr id="28758" name="Rectangle 86"/>
              <p:cNvSpPr>
                <a:spLocks noChangeArrowheads="1"/>
              </p:cNvSpPr>
              <p:nvPr/>
            </p:nvSpPr>
            <p:spPr bwMode="auto">
              <a:xfrm>
                <a:off x="931" y="3495"/>
                <a:ext cx="629" cy="217"/>
              </a:xfrm>
              <a:prstGeom prst="rect">
                <a:avLst/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28759" name="Picture 87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931" y="3495"/>
                <a:ext cx="629" cy="2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760" name="Rectangle 88"/>
              <p:cNvSpPr>
                <a:spLocks noChangeArrowheads="1"/>
              </p:cNvSpPr>
              <p:nvPr/>
            </p:nvSpPr>
            <p:spPr bwMode="auto">
              <a:xfrm>
                <a:off x="931" y="3495"/>
                <a:ext cx="629" cy="217"/>
              </a:xfrm>
              <a:prstGeom prst="rect">
                <a:avLst/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61" name="Rectangle 89"/>
              <p:cNvSpPr>
                <a:spLocks noChangeArrowheads="1"/>
              </p:cNvSpPr>
              <p:nvPr/>
            </p:nvSpPr>
            <p:spPr bwMode="auto">
              <a:xfrm>
                <a:off x="900" y="3527"/>
                <a:ext cx="629" cy="216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62" name="Rectangle 90"/>
              <p:cNvSpPr>
                <a:spLocks noChangeArrowheads="1"/>
              </p:cNvSpPr>
              <p:nvPr/>
            </p:nvSpPr>
            <p:spPr bwMode="auto">
              <a:xfrm>
                <a:off x="900" y="3527"/>
                <a:ext cx="629" cy="216"/>
              </a:xfrm>
              <a:prstGeom prst="rect">
                <a:avLst/>
              </a:prstGeom>
              <a:noFill/>
              <a:ln w="6350" cap="rnd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763" name="Rectangle 91"/>
            <p:cNvSpPr>
              <a:spLocks noChangeArrowheads="1"/>
            </p:cNvSpPr>
            <p:nvPr/>
          </p:nvSpPr>
          <p:spPr bwMode="auto">
            <a:xfrm>
              <a:off x="1504950" y="5597525"/>
              <a:ext cx="8620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latin typeface="Comic Sans MS" pitchFamily="66" charset="0"/>
                </a:rPr>
                <a:t>Breathe</a:t>
              </a:r>
              <a:endParaRPr lang="en-US"/>
            </a:p>
          </p:txBody>
        </p:sp>
        <p:sp>
          <p:nvSpPr>
            <p:cNvPr id="28772" name="Rectangle 100"/>
            <p:cNvSpPr>
              <a:spLocks noChangeArrowheads="1"/>
            </p:cNvSpPr>
            <p:nvPr/>
          </p:nvSpPr>
          <p:spPr bwMode="auto">
            <a:xfrm>
              <a:off x="3314700" y="3813175"/>
              <a:ext cx="103822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808080"/>
                  </a:solidFill>
                  <a:latin typeface="Comic Sans MS" pitchFamily="66" charset="0"/>
                </a:rPr>
                <a:t>Absorbed</a:t>
              </a:r>
              <a:endParaRPr lang="en-US"/>
            </a:p>
          </p:txBody>
        </p:sp>
        <p:grpSp>
          <p:nvGrpSpPr>
            <p:cNvPr id="14" name="Group 101"/>
            <p:cNvGrpSpPr>
              <a:grpSpLocks/>
            </p:cNvGrpSpPr>
            <p:nvPr/>
          </p:nvGrpSpPr>
          <p:grpSpPr bwMode="auto">
            <a:xfrm>
              <a:off x="3201988" y="3813175"/>
              <a:ext cx="1230313" cy="393700"/>
              <a:chOff x="1843" y="2402"/>
              <a:chExt cx="775" cy="248"/>
            </a:xfrm>
          </p:grpSpPr>
          <p:sp>
            <p:nvSpPr>
              <p:cNvPr id="28774" name="Rectangle 102"/>
              <p:cNvSpPr>
                <a:spLocks noChangeArrowheads="1"/>
              </p:cNvSpPr>
              <p:nvPr/>
            </p:nvSpPr>
            <p:spPr bwMode="auto">
              <a:xfrm>
                <a:off x="1874" y="2402"/>
                <a:ext cx="744" cy="217"/>
              </a:xfrm>
              <a:prstGeom prst="rect">
                <a:avLst/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28775" name="Picture 103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874" y="2402"/>
                <a:ext cx="743" cy="2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776" name="Rectangle 104"/>
              <p:cNvSpPr>
                <a:spLocks noChangeArrowheads="1"/>
              </p:cNvSpPr>
              <p:nvPr/>
            </p:nvSpPr>
            <p:spPr bwMode="auto">
              <a:xfrm>
                <a:off x="1874" y="2402"/>
                <a:ext cx="744" cy="217"/>
              </a:xfrm>
              <a:prstGeom prst="rect">
                <a:avLst/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77" name="Rectangle 105"/>
              <p:cNvSpPr>
                <a:spLocks noChangeArrowheads="1"/>
              </p:cNvSpPr>
              <p:nvPr/>
            </p:nvSpPr>
            <p:spPr bwMode="auto">
              <a:xfrm>
                <a:off x="1843" y="2434"/>
                <a:ext cx="743" cy="216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78" name="Rectangle 106"/>
              <p:cNvSpPr>
                <a:spLocks noChangeArrowheads="1"/>
              </p:cNvSpPr>
              <p:nvPr/>
            </p:nvSpPr>
            <p:spPr bwMode="auto">
              <a:xfrm>
                <a:off x="1843" y="2434"/>
                <a:ext cx="743" cy="216"/>
              </a:xfrm>
              <a:prstGeom prst="rect">
                <a:avLst/>
              </a:prstGeom>
              <a:noFill/>
              <a:ln w="6350" cap="rnd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779" name="Rectangle 107"/>
            <p:cNvSpPr>
              <a:spLocks noChangeArrowheads="1"/>
            </p:cNvSpPr>
            <p:nvPr/>
          </p:nvSpPr>
          <p:spPr bwMode="auto">
            <a:xfrm>
              <a:off x="3232150" y="3862388"/>
              <a:ext cx="9636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000000"/>
                  </a:solidFill>
                  <a:latin typeface="Comic Sans MS" pitchFamily="66" charset="0"/>
                </a:rPr>
                <a:t> Ambient</a:t>
              </a:r>
              <a:endParaRPr lang="en-US"/>
            </a:p>
          </p:txBody>
        </p:sp>
        <p:sp>
          <p:nvSpPr>
            <p:cNvPr id="28780" name="Rectangle 108"/>
            <p:cNvSpPr>
              <a:spLocks noChangeArrowheads="1"/>
            </p:cNvSpPr>
            <p:nvPr/>
          </p:nvSpPr>
          <p:spPr bwMode="auto">
            <a:xfrm>
              <a:off x="3314700" y="2524125"/>
              <a:ext cx="9509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808080"/>
                  </a:solidFill>
                  <a:latin typeface="Comic Sans MS" pitchFamily="66" charset="0"/>
                </a:rPr>
                <a:t>Medicine</a:t>
              </a:r>
              <a:endParaRPr lang="en-US"/>
            </a:p>
          </p:txBody>
        </p:sp>
        <p:grpSp>
          <p:nvGrpSpPr>
            <p:cNvPr id="15" name="Group 109"/>
            <p:cNvGrpSpPr>
              <a:grpSpLocks/>
            </p:cNvGrpSpPr>
            <p:nvPr/>
          </p:nvGrpSpPr>
          <p:grpSpPr bwMode="auto">
            <a:xfrm>
              <a:off x="3201988" y="2524125"/>
              <a:ext cx="1139825" cy="395288"/>
              <a:chOff x="1843" y="1590"/>
              <a:chExt cx="718" cy="249"/>
            </a:xfrm>
          </p:grpSpPr>
          <p:sp>
            <p:nvSpPr>
              <p:cNvPr id="28782" name="Rectangle 110"/>
              <p:cNvSpPr>
                <a:spLocks noChangeArrowheads="1"/>
              </p:cNvSpPr>
              <p:nvPr/>
            </p:nvSpPr>
            <p:spPr bwMode="auto">
              <a:xfrm>
                <a:off x="1874" y="1590"/>
                <a:ext cx="687" cy="217"/>
              </a:xfrm>
              <a:prstGeom prst="rect">
                <a:avLst/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28783" name="Picture 111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874" y="1591"/>
                <a:ext cx="687" cy="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784" name="Rectangle 112"/>
              <p:cNvSpPr>
                <a:spLocks noChangeArrowheads="1"/>
              </p:cNvSpPr>
              <p:nvPr/>
            </p:nvSpPr>
            <p:spPr bwMode="auto">
              <a:xfrm>
                <a:off x="1874" y="1590"/>
                <a:ext cx="687" cy="217"/>
              </a:xfrm>
              <a:prstGeom prst="rect">
                <a:avLst/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85" name="Rectangle 113"/>
              <p:cNvSpPr>
                <a:spLocks noChangeArrowheads="1"/>
              </p:cNvSpPr>
              <p:nvPr/>
            </p:nvSpPr>
            <p:spPr bwMode="auto">
              <a:xfrm>
                <a:off x="1843" y="1622"/>
                <a:ext cx="687" cy="217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86" name="Rectangle 114"/>
              <p:cNvSpPr>
                <a:spLocks noChangeArrowheads="1"/>
              </p:cNvSpPr>
              <p:nvPr/>
            </p:nvSpPr>
            <p:spPr bwMode="auto">
              <a:xfrm>
                <a:off x="1843" y="1622"/>
                <a:ext cx="687" cy="217"/>
              </a:xfrm>
              <a:prstGeom prst="rect">
                <a:avLst/>
              </a:prstGeom>
              <a:noFill/>
              <a:ln w="6350" cap="rnd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787" name="Rectangle 115"/>
            <p:cNvSpPr>
              <a:spLocks noChangeArrowheads="1"/>
            </p:cNvSpPr>
            <p:nvPr/>
          </p:nvSpPr>
          <p:spPr bwMode="auto">
            <a:xfrm>
              <a:off x="3248025" y="2573338"/>
              <a:ext cx="9509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latin typeface="Comic Sans MS" pitchFamily="66" charset="0"/>
                </a:rPr>
                <a:t>Medicine</a:t>
              </a:r>
              <a:endParaRPr lang="en-US"/>
            </a:p>
          </p:txBody>
        </p:sp>
        <p:pic>
          <p:nvPicPr>
            <p:cNvPr id="28788" name="Picture 116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747713" y="3319463"/>
              <a:ext cx="1685925" cy="1139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789" name="Rectangle 117"/>
            <p:cNvSpPr>
              <a:spLocks noChangeArrowheads="1"/>
            </p:cNvSpPr>
            <p:nvPr/>
          </p:nvSpPr>
          <p:spPr bwMode="auto">
            <a:xfrm>
              <a:off x="1836738" y="3813175"/>
              <a:ext cx="58102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808080"/>
                  </a:solidFill>
                  <a:latin typeface="Comic Sans MS" pitchFamily="66" charset="0"/>
                </a:rPr>
                <a:t>Drink</a:t>
              </a:r>
              <a:endParaRPr lang="en-US"/>
            </a:p>
          </p:txBody>
        </p:sp>
        <p:grpSp>
          <p:nvGrpSpPr>
            <p:cNvPr id="16" name="Group 118"/>
            <p:cNvGrpSpPr>
              <a:grpSpLocks/>
            </p:cNvGrpSpPr>
            <p:nvPr/>
          </p:nvGrpSpPr>
          <p:grpSpPr bwMode="auto">
            <a:xfrm>
              <a:off x="1724025" y="3813175"/>
              <a:ext cx="765175" cy="393700"/>
              <a:chOff x="1078" y="2402"/>
              <a:chExt cx="482" cy="248"/>
            </a:xfrm>
          </p:grpSpPr>
          <p:sp>
            <p:nvSpPr>
              <p:cNvPr id="28791" name="Rectangle 119"/>
              <p:cNvSpPr>
                <a:spLocks noChangeArrowheads="1"/>
              </p:cNvSpPr>
              <p:nvPr/>
            </p:nvSpPr>
            <p:spPr bwMode="auto">
              <a:xfrm>
                <a:off x="1109" y="2402"/>
                <a:ext cx="451" cy="217"/>
              </a:xfrm>
              <a:prstGeom prst="rect">
                <a:avLst/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28792" name="Picture 120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1109" y="2402"/>
                <a:ext cx="451" cy="2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793" name="Rectangle 121"/>
              <p:cNvSpPr>
                <a:spLocks noChangeArrowheads="1"/>
              </p:cNvSpPr>
              <p:nvPr/>
            </p:nvSpPr>
            <p:spPr bwMode="auto">
              <a:xfrm>
                <a:off x="1109" y="2402"/>
                <a:ext cx="451" cy="217"/>
              </a:xfrm>
              <a:prstGeom prst="rect">
                <a:avLst/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4" name="Rectangle 122"/>
              <p:cNvSpPr>
                <a:spLocks noChangeArrowheads="1"/>
              </p:cNvSpPr>
              <p:nvPr/>
            </p:nvSpPr>
            <p:spPr bwMode="auto">
              <a:xfrm>
                <a:off x="1078" y="2434"/>
                <a:ext cx="451" cy="216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5" name="Rectangle 123"/>
              <p:cNvSpPr>
                <a:spLocks noChangeArrowheads="1"/>
              </p:cNvSpPr>
              <p:nvPr/>
            </p:nvSpPr>
            <p:spPr bwMode="auto">
              <a:xfrm>
                <a:off x="1078" y="2434"/>
                <a:ext cx="451" cy="216"/>
              </a:xfrm>
              <a:prstGeom prst="rect">
                <a:avLst/>
              </a:prstGeom>
              <a:noFill/>
              <a:ln w="6350" cap="rnd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796" name="Rectangle 124"/>
            <p:cNvSpPr>
              <a:spLocks noChangeArrowheads="1"/>
            </p:cNvSpPr>
            <p:nvPr/>
          </p:nvSpPr>
          <p:spPr bwMode="auto">
            <a:xfrm>
              <a:off x="1787525" y="3862388"/>
              <a:ext cx="58102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latin typeface="Comic Sans MS" pitchFamily="66" charset="0"/>
                </a:rPr>
                <a:t>Drink</a:t>
              </a:r>
              <a:endParaRPr lang="en-US"/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2476" y="4570414"/>
              <a:ext cx="1657348" cy="1371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7" name="Rectangle 35"/>
            <p:cNvSpPr>
              <a:spLocks noChangeArrowheads="1"/>
            </p:cNvSpPr>
            <p:nvPr/>
          </p:nvSpPr>
          <p:spPr bwMode="auto">
            <a:xfrm>
              <a:off x="3313112" y="5543550"/>
              <a:ext cx="10144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808080"/>
                  </a:solidFill>
                  <a:latin typeface="Comic Sans MS" pitchFamily="66" charset="0"/>
                </a:rPr>
                <a:t>Infection</a:t>
              </a:r>
              <a:endParaRPr lang="en-US"/>
            </a:p>
          </p:txBody>
        </p:sp>
        <p:grpSp>
          <p:nvGrpSpPr>
            <p:cNvPr id="128" name="Group 36"/>
            <p:cNvGrpSpPr>
              <a:grpSpLocks/>
            </p:cNvGrpSpPr>
            <p:nvPr/>
          </p:nvGrpSpPr>
          <p:grpSpPr bwMode="auto">
            <a:xfrm>
              <a:off x="2957926" y="5545138"/>
              <a:ext cx="1461673" cy="393700"/>
              <a:chOff x="1843" y="3495"/>
              <a:chExt cx="758" cy="248"/>
            </a:xfrm>
          </p:grpSpPr>
          <p:sp>
            <p:nvSpPr>
              <p:cNvPr id="129" name="Rectangle 37"/>
              <p:cNvSpPr>
                <a:spLocks noChangeArrowheads="1"/>
              </p:cNvSpPr>
              <p:nvPr/>
            </p:nvSpPr>
            <p:spPr bwMode="auto">
              <a:xfrm>
                <a:off x="1874" y="3495"/>
                <a:ext cx="727" cy="217"/>
              </a:xfrm>
              <a:prstGeom prst="rect">
                <a:avLst/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30" name="Picture 38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874" y="3495"/>
                <a:ext cx="727" cy="2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1" name="Rectangle 39"/>
              <p:cNvSpPr>
                <a:spLocks noChangeArrowheads="1"/>
              </p:cNvSpPr>
              <p:nvPr/>
            </p:nvSpPr>
            <p:spPr bwMode="auto">
              <a:xfrm>
                <a:off x="1874" y="3495"/>
                <a:ext cx="727" cy="217"/>
              </a:xfrm>
              <a:prstGeom prst="rect">
                <a:avLst/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Rectangle 40"/>
              <p:cNvSpPr>
                <a:spLocks noChangeArrowheads="1"/>
              </p:cNvSpPr>
              <p:nvPr/>
            </p:nvSpPr>
            <p:spPr bwMode="auto">
              <a:xfrm>
                <a:off x="1843" y="3527"/>
                <a:ext cx="727" cy="216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Rectangle 41"/>
              <p:cNvSpPr>
                <a:spLocks noChangeArrowheads="1"/>
              </p:cNvSpPr>
              <p:nvPr/>
            </p:nvSpPr>
            <p:spPr bwMode="auto">
              <a:xfrm>
                <a:off x="1843" y="3527"/>
                <a:ext cx="727" cy="216"/>
              </a:xfrm>
              <a:prstGeom prst="rect">
                <a:avLst/>
              </a:prstGeom>
              <a:noFill/>
              <a:ln w="6350" cap="rnd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4" name="Rectangle 42"/>
            <p:cNvSpPr>
              <a:spLocks noChangeArrowheads="1"/>
            </p:cNvSpPr>
            <p:nvPr/>
          </p:nvSpPr>
          <p:spPr bwMode="auto">
            <a:xfrm>
              <a:off x="3017704" y="5594350"/>
              <a:ext cx="134080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  <a:latin typeface="Comic Sans MS" pitchFamily="66" charset="0"/>
                </a:rPr>
                <a:t>Metabolism</a:t>
              </a:r>
              <a:endParaRPr lang="en-US" dirty="0"/>
            </a:p>
          </p:txBody>
        </p:sp>
        <p:sp>
          <p:nvSpPr>
            <p:cNvPr id="135" name="Rectangle 43"/>
            <p:cNvSpPr>
              <a:spLocks noChangeArrowheads="1"/>
            </p:cNvSpPr>
            <p:nvPr/>
          </p:nvSpPr>
          <p:spPr bwMode="auto">
            <a:xfrm>
              <a:off x="3313112" y="3810000"/>
              <a:ext cx="103822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808080"/>
                  </a:solidFill>
                  <a:latin typeface="Comic Sans MS" pitchFamily="66" charset="0"/>
                </a:rPr>
                <a:t>Absorbed</a:t>
              </a:r>
              <a:endParaRPr lang="en-US"/>
            </a:p>
          </p:txBody>
        </p:sp>
        <p:grpSp>
          <p:nvGrpSpPr>
            <p:cNvPr id="136" name="Group 44"/>
            <p:cNvGrpSpPr>
              <a:grpSpLocks/>
            </p:cNvGrpSpPr>
            <p:nvPr/>
          </p:nvGrpSpPr>
          <p:grpSpPr bwMode="auto">
            <a:xfrm>
              <a:off x="3200400" y="3810000"/>
              <a:ext cx="1230313" cy="393700"/>
              <a:chOff x="1843" y="2402"/>
              <a:chExt cx="775" cy="248"/>
            </a:xfrm>
          </p:grpSpPr>
          <p:sp>
            <p:nvSpPr>
              <p:cNvPr id="137" name="Rectangle 45"/>
              <p:cNvSpPr>
                <a:spLocks noChangeArrowheads="1"/>
              </p:cNvSpPr>
              <p:nvPr/>
            </p:nvSpPr>
            <p:spPr bwMode="auto">
              <a:xfrm>
                <a:off x="1874" y="2402"/>
                <a:ext cx="744" cy="217"/>
              </a:xfrm>
              <a:prstGeom prst="rect">
                <a:avLst/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38" name="Picture 46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874" y="2402"/>
                <a:ext cx="743" cy="2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9" name="Rectangle 47"/>
              <p:cNvSpPr>
                <a:spLocks noChangeArrowheads="1"/>
              </p:cNvSpPr>
              <p:nvPr/>
            </p:nvSpPr>
            <p:spPr bwMode="auto">
              <a:xfrm>
                <a:off x="1874" y="2402"/>
                <a:ext cx="744" cy="217"/>
              </a:xfrm>
              <a:prstGeom prst="rect">
                <a:avLst/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Rectangle 48"/>
              <p:cNvSpPr>
                <a:spLocks noChangeArrowheads="1"/>
              </p:cNvSpPr>
              <p:nvPr/>
            </p:nvSpPr>
            <p:spPr bwMode="auto">
              <a:xfrm>
                <a:off x="1843" y="2434"/>
                <a:ext cx="743" cy="216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Rectangle 49"/>
              <p:cNvSpPr>
                <a:spLocks noChangeArrowheads="1"/>
              </p:cNvSpPr>
              <p:nvPr/>
            </p:nvSpPr>
            <p:spPr bwMode="auto">
              <a:xfrm>
                <a:off x="1843" y="2434"/>
                <a:ext cx="743" cy="216"/>
              </a:xfrm>
              <a:prstGeom prst="rect">
                <a:avLst/>
              </a:prstGeom>
              <a:noFill/>
              <a:ln w="6350" cap="rnd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2" name="Rectangle 50"/>
            <p:cNvSpPr>
              <a:spLocks noChangeArrowheads="1"/>
            </p:cNvSpPr>
            <p:nvPr/>
          </p:nvSpPr>
          <p:spPr bwMode="auto">
            <a:xfrm>
              <a:off x="3263900" y="3859213"/>
              <a:ext cx="103822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latin typeface="Comic Sans MS" pitchFamily="66" charset="0"/>
                </a:rPr>
                <a:t>Absorbed</a:t>
              </a:r>
              <a:endParaRPr lang="en-US"/>
            </a:p>
          </p:txBody>
        </p:sp>
        <p:sp>
          <p:nvSpPr>
            <p:cNvPr id="143" name="Rectangle 100"/>
            <p:cNvSpPr>
              <a:spLocks noChangeArrowheads="1"/>
            </p:cNvSpPr>
            <p:nvPr/>
          </p:nvSpPr>
          <p:spPr bwMode="auto">
            <a:xfrm>
              <a:off x="3313112" y="3810000"/>
              <a:ext cx="103822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808080"/>
                  </a:solidFill>
                  <a:latin typeface="Comic Sans MS" pitchFamily="66" charset="0"/>
                </a:rPr>
                <a:t>Absorbed</a:t>
              </a:r>
              <a:endParaRPr lang="en-US"/>
            </a:p>
          </p:txBody>
        </p:sp>
        <p:grpSp>
          <p:nvGrpSpPr>
            <p:cNvPr id="144" name="Group 101"/>
            <p:cNvGrpSpPr>
              <a:grpSpLocks/>
            </p:cNvGrpSpPr>
            <p:nvPr/>
          </p:nvGrpSpPr>
          <p:grpSpPr bwMode="auto">
            <a:xfrm>
              <a:off x="3200400" y="3810000"/>
              <a:ext cx="1230313" cy="393700"/>
              <a:chOff x="1843" y="2402"/>
              <a:chExt cx="775" cy="248"/>
            </a:xfrm>
          </p:grpSpPr>
          <p:sp>
            <p:nvSpPr>
              <p:cNvPr id="145" name="Rectangle 102"/>
              <p:cNvSpPr>
                <a:spLocks noChangeArrowheads="1"/>
              </p:cNvSpPr>
              <p:nvPr/>
            </p:nvSpPr>
            <p:spPr bwMode="auto">
              <a:xfrm>
                <a:off x="1874" y="2402"/>
                <a:ext cx="744" cy="217"/>
              </a:xfrm>
              <a:prstGeom prst="rect">
                <a:avLst/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46" name="Picture 103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874" y="2402"/>
                <a:ext cx="743" cy="2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7" name="Rectangle 104"/>
              <p:cNvSpPr>
                <a:spLocks noChangeArrowheads="1"/>
              </p:cNvSpPr>
              <p:nvPr/>
            </p:nvSpPr>
            <p:spPr bwMode="auto">
              <a:xfrm>
                <a:off x="1874" y="2402"/>
                <a:ext cx="744" cy="217"/>
              </a:xfrm>
              <a:prstGeom prst="rect">
                <a:avLst/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Rectangle 105"/>
              <p:cNvSpPr>
                <a:spLocks noChangeArrowheads="1"/>
              </p:cNvSpPr>
              <p:nvPr/>
            </p:nvSpPr>
            <p:spPr bwMode="auto">
              <a:xfrm>
                <a:off x="1843" y="2434"/>
                <a:ext cx="743" cy="216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Rectangle 106"/>
              <p:cNvSpPr>
                <a:spLocks noChangeArrowheads="1"/>
              </p:cNvSpPr>
              <p:nvPr/>
            </p:nvSpPr>
            <p:spPr bwMode="auto">
              <a:xfrm>
                <a:off x="1843" y="2434"/>
                <a:ext cx="743" cy="216"/>
              </a:xfrm>
              <a:prstGeom prst="rect">
                <a:avLst/>
              </a:prstGeom>
              <a:noFill/>
              <a:ln w="6350" cap="rnd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0" name="Rectangle 107"/>
            <p:cNvSpPr>
              <a:spLocks noChangeArrowheads="1"/>
            </p:cNvSpPr>
            <p:nvPr/>
          </p:nvSpPr>
          <p:spPr bwMode="auto">
            <a:xfrm>
              <a:off x="3230562" y="3859213"/>
              <a:ext cx="9636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Comic Sans MS" pitchFamily="66" charset="0"/>
                </a:rPr>
                <a:t> Ambient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34081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5542" r="2777" b="6369"/>
          <a:stretch>
            <a:fillRect/>
          </a:stretch>
        </p:blipFill>
        <p:spPr>
          <a:xfrm>
            <a:off x="533400" y="1752600"/>
            <a:ext cx="7848600" cy="3886200"/>
          </a:xfrm>
          <a:noFill/>
          <a:ln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3581400" y="2286000"/>
            <a:ext cx="1600200" cy="546100"/>
          </a:xfrm>
          <a:prstGeom prst="rect">
            <a:avLst/>
          </a:prstGeom>
          <a:solidFill>
            <a:schemeClr val="bg1"/>
          </a:solidFill>
          <a:ln w="12700" cap="sq" algn="ctr">
            <a:solidFill>
              <a:srgbClr val="FF0000"/>
            </a:solidFill>
            <a:miter lim="800000"/>
            <a:headEnd type="none" w="sm" len="sm"/>
            <a:tailEnd type="none" w="sm" len="sm"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latin typeface="Comic Sans MS" pitchFamily="66" charset="0"/>
              </a:rPr>
              <a:t>European </a:t>
            </a:r>
            <a:r>
              <a:rPr lang="en-US" altLang="en-US" sz="900" b="1">
                <a:latin typeface="Comic Sans MS" pitchFamily="66" charset="0"/>
              </a:rPr>
              <a:t>(120)</a:t>
            </a: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1219200" y="2346325"/>
            <a:ext cx="1295400" cy="561975"/>
          </a:xfrm>
          <a:prstGeom prst="rect">
            <a:avLst/>
          </a:prstGeom>
          <a:solidFill>
            <a:schemeClr val="bg1"/>
          </a:solidFill>
          <a:ln w="12700" cap="sq" algn="ctr">
            <a:solidFill>
              <a:srgbClr val="FF0000"/>
            </a:solidFill>
            <a:miter lim="800000"/>
            <a:headEnd type="none" w="sm" len="sm"/>
            <a:tailEnd type="none" w="sm" len="sm"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latin typeface="Comic Sans MS" pitchFamily="66" charset="0"/>
              </a:rPr>
              <a:t>Native </a:t>
            </a:r>
            <a:r>
              <a:rPr lang="en-US" altLang="en-US" sz="1000" b="1">
                <a:latin typeface="Comic Sans MS" pitchFamily="66" charset="0"/>
              </a:rPr>
              <a:t>(30)</a:t>
            </a:r>
          </a:p>
        </p:txBody>
      </p:sp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3886200" y="3336925"/>
            <a:ext cx="1447800" cy="546100"/>
          </a:xfrm>
          <a:prstGeom prst="rect">
            <a:avLst/>
          </a:prstGeom>
          <a:solidFill>
            <a:schemeClr val="bg1"/>
          </a:solidFill>
          <a:ln w="12700" cap="sq" algn="ctr">
            <a:solidFill>
              <a:srgbClr val="FF0000"/>
            </a:solidFill>
            <a:miter lim="800000"/>
            <a:headEnd type="none" w="sm" len="sm"/>
            <a:tailEnd type="none" w="sm" len="sm"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latin typeface="Comic Sans MS" pitchFamily="66" charset="0"/>
              </a:rPr>
              <a:t>African </a:t>
            </a:r>
            <a:r>
              <a:rPr lang="en-US" altLang="en-US" sz="900" b="1">
                <a:latin typeface="Comic Sans MS" pitchFamily="66" charset="0"/>
              </a:rPr>
              <a:t>(120)</a:t>
            </a:r>
          </a:p>
        </p:txBody>
      </p:sp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1295400" y="3336925"/>
            <a:ext cx="1295400" cy="546100"/>
          </a:xfrm>
          <a:prstGeom prst="rect">
            <a:avLst/>
          </a:prstGeom>
          <a:solidFill>
            <a:schemeClr val="bg1"/>
          </a:solidFill>
          <a:ln w="12700" cap="sq" algn="ctr">
            <a:solidFill>
              <a:srgbClr val="FF0000"/>
            </a:solidFill>
            <a:miter lim="800000"/>
            <a:headEnd type="none" w="sm" len="sm"/>
            <a:tailEnd type="none" w="sm" len="sm"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latin typeface="Comic Sans MS" pitchFamily="66" charset="0"/>
              </a:rPr>
              <a:t>Mexican </a:t>
            </a:r>
            <a:r>
              <a:rPr lang="en-US" altLang="en-US" sz="900" b="1">
                <a:latin typeface="Comic Sans MS" pitchFamily="66" charset="0"/>
              </a:rPr>
              <a:t>(60)</a:t>
            </a:r>
          </a:p>
        </p:txBody>
      </p:sp>
      <p:sp>
        <p:nvSpPr>
          <p:cNvPr id="81927" name="Text Box 7"/>
          <p:cNvSpPr txBox="1">
            <a:spLocks noChangeArrowheads="1"/>
          </p:cNvSpPr>
          <p:nvPr/>
        </p:nvSpPr>
        <p:spPr bwMode="auto">
          <a:xfrm>
            <a:off x="5943600" y="2574925"/>
            <a:ext cx="1295400" cy="409575"/>
          </a:xfrm>
          <a:prstGeom prst="rect">
            <a:avLst/>
          </a:prstGeom>
          <a:solidFill>
            <a:schemeClr val="bg1"/>
          </a:solidFill>
          <a:ln w="12700" cap="sq" algn="ctr">
            <a:solidFill>
              <a:srgbClr val="FF0000"/>
            </a:solidFill>
            <a:miter lim="800000"/>
            <a:headEnd type="none" w="sm" len="sm"/>
            <a:tailEnd type="none" w="sm" len="sm"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latin typeface="Comic Sans MS" pitchFamily="66" charset="0"/>
              </a:rPr>
              <a:t>Asian </a:t>
            </a:r>
            <a:r>
              <a:rPr lang="en-US" altLang="en-US" sz="900" b="1">
                <a:latin typeface="Comic Sans MS" pitchFamily="66" charset="0"/>
              </a:rPr>
              <a:t>(120)</a:t>
            </a:r>
          </a:p>
        </p:txBody>
      </p:sp>
      <p:sp>
        <p:nvSpPr>
          <p:cNvPr id="81928" name="Rectangle 8"/>
          <p:cNvSpPr>
            <a:spLocks noChangeArrowheads="1"/>
          </p:cNvSpPr>
          <p:nvPr/>
        </p:nvSpPr>
        <p:spPr bwMode="auto">
          <a:xfrm>
            <a:off x="762000" y="4984750"/>
            <a:ext cx="7391400" cy="701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Comic Sans MS" pitchFamily="66" charset="0"/>
              </a:rPr>
              <a:t>450 healthy unrelated US residents with ancestry from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Comic Sans MS" pitchFamily="66" charset="0"/>
              </a:rPr>
              <a:t>around the globe</a:t>
            </a:r>
          </a:p>
        </p:txBody>
      </p:sp>
      <p:sp>
        <p:nvSpPr>
          <p:cNvPr id="190473" name="Rectangle 9"/>
          <p:cNvSpPr>
            <a:spLocks noChangeArrowheads="1"/>
          </p:cNvSpPr>
          <p:nvPr/>
        </p:nvSpPr>
        <p:spPr bwMode="auto">
          <a:xfrm>
            <a:off x="533400" y="5899150"/>
            <a:ext cx="80010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Nested subsets: 90, 44, </a:t>
            </a:r>
            <a:r>
              <a:rPr lang="en-US" alt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24</a:t>
            </a: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, 8</a:t>
            </a:r>
          </a:p>
          <a:p>
            <a:pPr algn="ctr" eaLnBrk="0" hangingPunct="0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Ethical reasons: no medical, phenotypic, or ethnic information is provided</a:t>
            </a:r>
          </a:p>
        </p:txBody>
      </p:sp>
      <p:sp>
        <p:nvSpPr>
          <p:cNvPr id="81930" name="Rectangle 10"/>
          <p:cNvSpPr>
            <a:spLocks noChangeArrowheads="1"/>
          </p:cNvSpPr>
          <p:nvPr/>
        </p:nvSpPr>
        <p:spPr bwMode="auto">
          <a:xfrm>
            <a:off x="0" y="76200"/>
            <a:ext cx="9144000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2060"/>
                </a:solidFill>
                <a:latin typeface="+mn-lt"/>
              </a:rPr>
              <a:t>Coriell</a:t>
            </a:r>
            <a:r>
              <a:rPr lang="en-US" altLang="en-US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+mn-lt"/>
              </a:rPr>
              <a:t>Lymphoblastoid</a:t>
            </a:r>
            <a:r>
              <a:rPr lang="en-US" altLang="en-US" dirty="0">
                <a:solidFill>
                  <a:srgbClr val="002060"/>
                </a:solidFill>
                <a:latin typeface="+mn-lt"/>
              </a:rPr>
              <a:t> Cell line collection derived from ethnically diverse HEALTHY humans</a:t>
            </a:r>
          </a:p>
        </p:txBody>
      </p:sp>
    </p:spTree>
    <p:extLst>
      <p:ext uri="{BB962C8B-B14F-4D97-AF65-F5344CB8AC3E}">
        <p14:creationId xmlns:p14="http://schemas.microsoft.com/office/powerpoint/2010/main" val="296990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rgbClr val="002060"/>
                </a:solidFill>
                <a:latin typeface="+mn-lt"/>
              </a:rPr>
              <a:t>Model DNA damaging agent - MNNG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038600" y="1981200"/>
            <a:ext cx="4876800" cy="4572000"/>
          </a:xfr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>
                <a:latin typeface="Comic Sans MS" pitchFamily="66" charset="0"/>
              </a:rPr>
              <a:t>Typical of environmental agents (e.g. in tobacco smoke) and of cancer chemotherapy agents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altLang="en-US" sz="2400" smtClean="0">
              <a:latin typeface="Comic Sans MS" pitchFamily="66" charset="0"/>
            </a:endParaRP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altLang="en-US" sz="2400" smtClean="0"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>
                <a:latin typeface="Comic Sans MS" pitchFamily="66" charset="0"/>
              </a:rPr>
              <a:t>Methylation of O</a:t>
            </a:r>
            <a:r>
              <a:rPr lang="en-US" altLang="en-US" sz="2800" baseline="30000" smtClean="0">
                <a:latin typeface="Comic Sans MS" pitchFamily="66" charset="0"/>
              </a:rPr>
              <a:t>6</a:t>
            </a:r>
            <a:r>
              <a:rPr lang="en-US" altLang="en-US" sz="2800" smtClean="0">
                <a:latin typeface="Comic Sans MS" pitchFamily="66" charset="0"/>
              </a:rPr>
              <a:t> position of guanine strongly  associated with mutagenicity and cytotoxicity of MNNG</a:t>
            </a:r>
          </a:p>
        </p:txBody>
      </p:sp>
      <p:pic>
        <p:nvPicPr>
          <p:cNvPr id="82948" name="Picture 4" descr="DNA_damag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64" b="21288"/>
          <a:stretch>
            <a:fillRect/>
          </a:stretch>
        </p:blipFill>
        <p:spPr>
          <a:xfrm>
            <a:off x="381000" y="5334000"/>
            <a:ext cx="3276600" cy="1042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2949" name="AutoShape 5"/>
          <p:cNvSpPr>
            <a:spLocks noChangeArrowheads="1"/>
          </p:cNvSpPr>
          <p:nvPr/>
        </p:nvSpPr>
        <p:spPr bwMode="auto">
          <a:xfrm rot="-5400000">
            <a:off x="1790700" y="4762500"/>
            <a:ext cx="609600" cy="381000"/>
          </a:xfrm>
          <a:prstGeom prst="leftArrow">
            <a:avLst>
              <a:gd name="adj1" fmla="val 50000"/>
              <a:gd name="adj2" fmla="val 40000"/>
            </a:avLst>
          </a:prstGeom>
          <a:solidFill>
            <a:srgbClr val="FF0000"/>
          </a:solidFill>
          <a:ln w="222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omic Sans MS" pitchFamily="66" charset="0"/>
            </a:endParaRPr>
          </a:p>
        </p:txBody>
      </p:sp>
      <p:pic>
        <p:nvPicPr>
          <p:cNvPr id="82950" name="Picture 6" descr="MNNG ( N-Methyl-N'-nitro-N-nitrosoguanidine )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362200"/>
            <a:ext cx="3048000" cy="2298700"/>
          </a:xfr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2951" name="Rectangle 7"/>
          <p:cNvSpPr>
            <a:spLocks noChangeArrowheads="1"/>
          </p:cNvSpPr>
          <p:nvPr/>
        </p:nvSpPr>
        <p:spPr bwMode="auto">
          <a:xfrm>
            <a:off x="449263" y="1295400"/>
            <a:ext cx="2903537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ctr" eaLnBrk="1" hangingPunct="1">
              <a:lnSpc>
                <a:spcPct val="90000"/>
              </a:lnSpc>
              <a:buFontTx/>
              <a:buNone/>
            </a:pPr>
            <a:r>
              <a:rPr lang="en-US" altLang="en-US" sz="1800">
                <a:latin typeface="Comic Sans MS" pitchFamily="66" charset="0"/>
              </a:rPr>
              <a:t>MNNG </a:t>
            </a:r>
          </a:p>
          <a:p>
            <a:pPr lvl="1" algn="ctr" eaLnBrk="1" hangingPunct="1">
              <a:lnSpc>
                <a:spcPct val="90000"/>
              </a:lnSpc>
              <a:buFontTx/>
              <a:buNone/>
            </a:pPr>
            <a:r>
              <a:rPr lang="en-US" altLang="en-US" sz="1800">
                <a:latin typeface="Comic Sans MS" pitchFamily="66" charset="0"/>
              </a:rPr>
              <a:t>(</a:t>
            </a:r>
            <a:r>
              <a:rPr lang="en-US" altLang="en-US" sz="1800" i="1">
                <a:latin typeface="Comic Sans MS" pitchFamily="66" charset="0"/>
              </a:rPr>
              <a:t>N</a:t>
            </a:r>
            <a:r>
              <a:rPr lang="en-US" altLang="en-US" sz="1800">
                <a:latin typeface="Comic Sans MS" pitchFamily="66" charset="0"/>
              </a:rPr>
              <a:t>-methyl </a:t>
            </a:r>
            <a:r>
              <a:rPr lang="en-US" altLang="en-US" sz="1800" i="1">
                <a:latin typeface="Comic Sans MS" pitchFamily="66" charset="0"/>
              </a:rPr>
              <a:t>N</a:t>
            </a:r>
            <a:r>
              <a:rPr lang="en-US" altLang="en-US" sz="1800">
                <a:latin typeface="Comic Sans MS" pitchFamily="66" charset="0"/>
              </a:rPr>
              <a:t>-Nitro </a:t>
            </a:r>
          </a:p>
          <a:p>
            <a:pPr lvl="1" algn="ctr" eaLnBrk="1" hangingPunct="1">
              <a:lnSpc>
                <a:spcPct val="90000"/>
              </a:lnSpc>
            </a:pPr>
            <a:r>
              <a:rPr lang="en-US" altLang="en-US" sz="1800" i="1">
                <a:latin typeface="Comic Sans MS" pitchFamily="66" charset="0"/>
              </a:rPr>
              <a:t>N</a:t>
            </a:r>
            <a:r>
              <a:rPr lang="en-US" altLang="en-US" sz="1800">
                <a:latin typeface="Comic Sans MS" pitchFamily="66" charset="0"/>
              </a:rPr>
              <a:t>-Nitrosoguanidine)</a:t>
            </a:r>
          </a:p>
        </p:txBody>
      </p:sp>
    </p:spTree>
    <p:extLst>
      <p:ext uri="{BB962C8B-B14F-4D97-AF65-F5344CB8AC3E}">
        <p14:creationId xmlns:p14="http://schemas.microsoft.com/office/powerpoint/2010/main" val="344055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3970" name="Object 2"/>
          <p:cNvGraphicFramePr>
            <a:graphicFrameLocks noChangeAspect="1"/>
          </p:cNvGraphicFramePr>
          <p:nvPr/>
        </p:nvGraphicFramePr>
        <p:xfrm>
          <a:off x="609600" y="857250"/>
          <a:ext cx="8115300" cy="424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Chart" r:id="rId4" imgW="8115383" imgH="4248219" progId="Excel.Chart.8">
                  <p:embed/>
                </p:oleObj>
              </mc:Choice>
              <mc:Fallback>
                <p:oleObj name="Chart" r:id="rId4" imgW="8115383" imgH="4248219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857250"/>
                        <a:ext cx="8115300" cy="424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22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228600" y="76200"/>
            <a:ext cx="8686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solidFill>
                  <a:srgbClr val="000099"/>
                </a:solidFill>
                <a:latin typeface="+mn-lt"/>
              </a:rPr>
              <a:t>Extensive Range of Sensitivity in Cells Exposed to Alkylation Damage – </a:t>
            </a:r>
            <a:r>
              <a:rPr lang="en-US" altLang="en-US" sz="3000" dirty="0">
                <a:solidFill>
                  <a:srgbClr val="FF0000"/>
                </a:solidFill>
                <a:latin typeface="+mn-lt"/>
              </a:rPr>
              <a:t>Control </a:t>
            </a:r>
            <a:r>
              <a:rPr lang="en-US" altLang="en-US" sz="3000" dirty="0">
                <a:solidFill>
                  <a:srgbClr val="000099"/>
                </a:solidFill>
                <a:latin typeface="+mn-lt"/>
              </a:rPr>
              <a:t>Cell Lines</a:t>
            </a:r>
          </a:p>
        </p:txBody>
      </p:sp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6781800" y="4641850"/>
            <a:ext cx="1447800" cy="406400"/>
          </a:xfrm>
          <a:prstGeom prst="rect">
            <a:avLst/>
          </a:prstGeom>
          <a:solidFill>
            <a:srgbClr val="66FF33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99"/>
                </a:solidFill>
                <a:latin typeface="Comic Sans MS" pitchFamily="66" charset="0"/>
              </a:rPr>
              <a:t>Resistant</a:t>
            </a:r>
          </a:p>
        </p:txBody>
      </p:sp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1219200" y="4641850"/>
            <a:ext cx="1371600" cy="406400"/>
          </a:xfrm>
          <a:prstGeom prst="rect">
            <a:avLst/>
          </a:prstGeom>
          <a:solidFill>
            <a:srgbClr val="FF0000"/>
          </a:solidFill>
          <a:ln w="9525" algn="ctr">
            <a:solidFill>
              <a:srgbClr val="5F5F5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  <a:latin typeface="Comic Sans MS" pitchFamily="66" charset="0"/>
              </a:rPr>
              <a:t>Sensitive</a:t>
            </a:r>
          </a:p>
        </p:txBody>
      </p:sp>
      <p:sp>
        <p:nvSpPr>
          <p:cNvPr id="83974" name="Text Box 6"/>
          <p:cNvSpPr txBox="1">
            <a:spLocks noChangeArrowheads="1"/>
          </p:cNvSpPr>
          <p:nvPr/>
        </p:nvSpPr>
        <p:spPr bwMode="auto">
          <a:xfrm rot="-5400000">
            <a:off x="107950" y="2578100"/>
            <a:ext cx="2141538" cy="3762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Comic Sans MS" pitchFamily="66" charset="0"/>
              </a:rPr>
              <a:t>% Control Growth</a:t>
            </a:r>
          </a:p>
        </p:txBody>
      </p:sp>
      <p:sp>
        <p:nvSpPr>
          <p:cNvPr id="83975" name="Rectangle 7"/>
          <p:cNvSpPr>
            <a:spLocks noChangeArrowheads="1"/>
          </p:cNvSpPr>
          <p:nvPr/>
        </p:nvSpPr>
        <p:spPr bwMode="auto">
          <a:xfrm>
            <a:off x="2125663" y="1847850"/>
            <a:ext cx="5410200" cy="2286000"/>
          </a:xfrm>
          <a:prstGeom prst="rect">
            <a:avLst/>
          </a:prstGeom>
          <a:solidFill>
            <a:schemeClr val="bg1"/>
          </a:solidFill>
          <a:ln w="222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omic Sans MS" pitchFamily="66" charset="0"/>
            </a:endParaRPr>
          </a:p>
        </p:txBody>
      </p:sp>
      <p:sp>
        <p:nvSpPr>
          <p:cNvPr id="83976" name="Line 8"/>
          <p:cNvSpPr>
            <a:spLocks noChangeShapeType="1"/>
          </p:cNvSpPr>
          <p:nvPr/>
        </p:nvSpPr>
        <p:spPr bwMode="auto">
          <a:xfrm>
            <a:off x="2133600" y="36004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7" name="Line 9"/>
          <p:cNvSpPr>
            <a:spLocks noChangeShapeType="1"/>
          </p:cNvSpPr>
          <p:nvPr/>
        </p:nvSpPr>
        <p:spPr bwMode="auto">
          <a:xfrm>
            <a:off x="2133600" y="3676650"/>
            <a:ext cx="548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45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994" name="Object 2"/>
          <p:cNvGraphicFramePr>
            <a:graphicFrameLocks noChangeAspect="1"/>
          </p:cNvGraphicFramePr>
          <p:nvPr/>
        </p:nvGraphicFramePr>
        <p:xfrm>
          <a:off x="609600" y="838200"/>
          <a:ext cx="8115300" cy="424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Chart" r:id="rId4" imgW="8115383" imgH="4248219" progId="Excel.Chart.8">
                  <p:embed/>
                </p:oleObj>
              </mc:Choice>
              <mc:Fallback>
                <p:oleObj name="Chart" r:id="rId4" imgW="8115383" imgH="4248219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838200"/>
                        <a:ext cx="8115300" cy="424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22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228600" y="76200"/>
            <a:ext cx="8686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solidFill>
                  <a:srgbClr val="000099"/>
                </a:solidFill>
                <a:latin typeface="+mn-lt"/>
              </a:rPr>
              <a:t>Extensive Range of Sensitivity in Cells Exposed to Alkylation Damage – </a:t>
            </a:r>
            <a:r>
              <a:rPr lang="en-US" altLang="en-US" sz="3000" dirty="0" err="1">
                <a:solidFill>
                  <a:srgbClr val="FF0000"/>
                </a:solidFill>
                <a:latin typeface="+mn-lt"/>
              </a:rPr>
              <a:t>Coriell</a:t>
            </a:r>
            <a:r>
              <a:rPr lang="en-US" altLang="en-US" sz="3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3000" dirty="0">
                <a:solidFill>
                  <a:srgbClr val="000099"/>
                </a:solidFill>
                <a:latin typeface="+mn-lt"/>
              </a:rPr>
              <a:t>Cell Lines</a:t>
            </a:r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6781800" y="4622800"/>
            <a:ext cx="1447800" cy="406400"/>
          </a:xfrm>
          <a:prstGeom prst="rect">
            <a:avLst/>
          </a:prstGeom>
          <a:solidFill>
            <a:srgbClr val="66FF33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99"/>
                </a:solidFill>
                <a:latin typeface="Comic Sans MS" pitchFamily="66" charset="0"/>
              </a:rPr>
              <a:t>Resistant</a:t>
            </a:r>
          </a:p>
        </p:txBody>
      </p:sp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1219200" y="4622800"/>
            <a:ext cx="1371600" cy="406400"/>
          </a:xfrm>
          <a:prstGeom prst="rect">
            <a:avLst/>
          </a:prstGeom>
          <a:solidFill>
            <a:srgbClr val="FF0000"/>
          </a:solidFill>
          <a:ln w="9525" algn="ctr">
            <a:solidFill>
              <a:srgbClr val="5F5F5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  <a:latin typeface="Comic Sans MS" pitchFamily="66" charset="0"/>
              </a:rPr>
              <a:t>Sensitive</a:t>
            </a:r>
          </a:p>
        </p:txBody>
      </p:sp>
      <p:sp>
        <p:nvSpPr>
          <p:cNvPr id="84998" name="Text Box 6"/>
          <p:cNvSpPr txBox="1">
            <a:spLocks noChangeArrowheads="1"/>
          </p:cNvSpPr>
          <p:nvPr/>
        </p:nvSpPr>
        <p:spPr bwMode="auto">
          <a:xfrm rot="-5400000">
            <a:off x="107950" y="2627313"/>
            <a:ext cx="2141537" cy="3762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Comic Sans MS" pitchFamily="66" charset="0"/>
              </a:rPr>
              <a:t>% Control Growth</a:t>
            </a:r>
          </a:p>
        </p:txBody>
      </p:sp>
      <p:sp>
        <p:nvSpPr>
          <p:cNvPr id="84999" name="Line 7"/>
          <p:cNvSpPr>
            <a:spLocks noChangeShapeType="1"/>
          </p:cNvSpPr>
          <p:nvPr/>
        </p:nvSpPr>
        <p:spPr bwMode="auto">
          <a:xfrm>
            <a:off x="2133600" y="3581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0" name="Line 8"/>
          <p:cNvSpPr>
            <a:spLocks noChangeShapeType="1"/>
          </p:cNvSpPr>
          <p:nvPr/>
        </p:nvSpPr>
        <p:spPr bwMode="auto">
          <a:xfrm>
            <a:off x="2133600" y="3657600"/>
            <a:ext cx="548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1" name="Line 9"/>
          <p:cNvSpPr>
            <a:spLocks noChangeShapeType="1"/>
          </p:cNvSpPr>
          <p:nvPr/>
        </p:nvSpPr>
        <p:spPr bwMode="auto">
          <a:xfrm flipV="1">
            <a:off x="1828800" y="2743200"/>
            <a:ext cx="6248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58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018" name="Object 2"/>
          <p:cNvGraphicFramePr>
            <a:graphicFrameLocks noChangeAspect="1"/>
          </p:cNvGraphicFramePr>
          <p:nvPr/>
        </p:nvGraphicFramePr>
        <p:xfrm>
          <a:off x="609600" y="838200"/>
          <a:ext cx="8115300" cy="424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" name="Chart" r:id="rId4" imgW="8115383" imgH="4248219" progId="Excel.Chart.8">
                  <p:embed/>
                </p:oleObj>
              </mc:Choice>
              <mc:Fallback>
                <p:oleObj name="Chart" r:id="rId4" imgW="8115383" imgH="4248219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838200"/>
                        <a:ext cx="8115300" cy="424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22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00" dirty="0">
                <a:solidFill>
                  <a:srgbClr val="002060"/>
                </a:solidFill>
                <a:latin typeface="+mn-lt"/>
              </a:rPr>
              <a:t>Training population comprised the most sensitive and most resistant human cell lines</a:t>
            </a:r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6781800" y="4572000"/>
            <a:ext cx="1447800" cy="406400"/>
          </a:xfrm>
          <a:prstGeom prst="rect">
            <a:avLst/>
          </a:prstGeom>
          <a:solidFill>
            <a:srgbClr val="66FF33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99"/>
                </a:solidFill>
                <a:latin typeface="Comic Sans MS" pitchFamily="66" charset="0"/>
              </a:rPr>
              <a:t>Resistant</a:t>
            </a:r>
          </a:p>
        </p:txBody>
      </p:sp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1219200" y="4572000"/>
            <a:ext cx="1371600" cy="406400"/>
          </a:xfrm>
          <a:prstGeom prst="rect">
            <a:avLst/>
          </a:prstGeom>
          <a:solidFill>
            <a:srgbClr val="FF0000"/>
          </a:solidFill>
          <a:ln w="9525" algn="ctr">
            <a:solidFill>
              <a:srgbClr val="5F5F5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  <a:latin typeface="Comic Sans MS" pitchFamily="66" charset="0"/>
              </a:rPr>
              <a:t>Sensitive</a:t>
            </a:r>
          </a:p>
        </p:txBody>
      </p:sp>
      <p:sp>
        <p:nvSpPr>
          <p:cNvPr id="86022" name="Text Box 6"/>
          <p:cNvSpPr txBox="1">
            <a:spLocks noChangeArrowheads="1"/>
          </p:cNvSpPr>
          <p:nvPr/>
        </p:nvSpPr>
        <p:spPr bwMode="auto">
          <a:xfrm rot="-5400000">
            <a:off x="107950" y="2616200"/>
            <a:ext cx="2141538" cy="3762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Comic Sans MS" pitchFamily="66" charset="0"/>
              </a:rPr>
              <a:t>% Control Growth</a:t>
            </a:r>
          </a:p>
        </p:txBody>
      </p:sp>
      <p:sp>
        <p:nvSpPr>
          <p:cNvPr id="86023" name="Line 7"/>
          <p:cNvSpPr>
            <a:spLocks noChangeShapeType="1"/>
          </p:cNvSpPr>
          <p:nvPr/>
        </p:nvSpPr>
        <p:spPr bwMode="auto">
          <a:xfrm>
            <a:off x="2133600" y="36385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24" name="Line 8"/>
          <p:cNvSpPr>
            <a:spLocks noChangeShapeType="1"/>
          </p:cNvSpPr>
          <p:nvPr/>
        </p:nvSpPr>
        <p:spPr bwMode="auto">
          <a:xfrm>
            <a:off x="2133600" y="3714750"/>
            <a:ext cx="548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25" name="Rectangle 9"/>
          <p:cNvSpPr>
            <a:spLocks noChangeArrowheads="1"/>
          </p:cNvSpPr>
          <p:nvPr/>
        </p:nvSpPr>
        <p:spPr bwMode="auto">
          <a:xfrm>
            <a:off x="2133600" y="1504950"/>
            <a:ext cx="914400" cy="2286000"/>
          </a:xfrm>
          <a:prstGeom prst="rect">
            <a:avLst/>
          </a:prstGeom>
          <a:solidFill>
            <a:srgbClr val="000099">
              <a:alpha val="30196"/>
            </a:srgbClr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omic Sans MS" pitchFamily="66" charset="0"/>
            </a:endParaRPr>
          </a:p>
        </p:txBody>
      </p:sp>
      <p:sp>
        <p:nvSpPr>
          <p:cNvPr id="86026" name="Rectangle 10"/>
          <p:cNvSpPr>
            <a:spLocks noChangeArrowheads="1"/>
          </p:cNvSpPr>
          <p:nvPr/>
        </p:nvSpPr>
        <p:spPr bwMode="auto">
          <a:xfrm>
            <a:off x="6629400" y="1581150"/>
            <a:ext cx="990600" cy="2209800"/>
          </a:xfrm>
          <a:prstGeom prst="rect">
            <a:avLst/>
          </a:prstGeom>
          <a:solidFill>
            <a:srgbClr val="FF0000">
              <a:alpha val="30980"/>
            </a:srgbClr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omic Sans MS" pitchFamily="66" charset="0"/>
            </a:endParaRPr>
          </a:p>
        </p:txBody>
      </p:sp>
      <p:sp>
        <p:nvSpPr>
          <p:cNvPr id="86027" name="Line 11"/>
          <p:cNvSpPr>
            <a:spLocks noChangeShapeType="1"/>
          </p:cNvSpPr>
          <p:nvPr/>
        </p:nvSpPr>
        <p:spPr bwMode="auto">
          <a:xfrm flipV="1">
            <a:off x="1828800" y="2743200"/>
            <a:ext cx="6248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28" name="Rectangle 12"/>
          <p:cNvSpPr>
            <a:spLocks noChangeArrowheads="1"/>
          </p:cNvSpPr>
          <p:nvPr/>
        </p:nvSpPr>
        <p:spPr bwMode="auto">
          <a:xfrm>
            <a:off x="1905000" y="6022975"/>
            <a:ext cx="6096000" cy="707886"/>
          </a:xfrm>
          <a:prstGeom prst="rect">
            <a:avLst/>
          </a:prstGeom>
          <a:solidFill>
            <a:schemeClr val="bg1"/>
          </a:solidFill>
          <a:ln w="571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u="sng" dirty="0">
                <a:solidFill>
                  <a:srgbClr val="000000"/>
                </a:solidFill>
                <a:latin typeface="+mn-lt"/>
              </a:rPr>
              <a:t>Gene Expression Profiling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solidFill>
                  <a:srgbClr val="000000"/>
                </a:solidFill>
                <a:latin typeface="+mn-lt"/>
              </a:rPr>
              <a:t>Affymetrix</a:t>
            </a:r>
            <a:r>
              <a:rPr lang="en-US" altLang="en-US" sz="2000" dirty="0">
                <a:solidFill>
                  <a:srgbClr val="000000"/>
                </a:solidFill>
                <a:latin typeface="+mn-lt"/>
              </a:rPr>
              <a:t> Full </a:t>
            </a:r>
            <a:r>
              <a:rPr lang="en-US" altLang="en-US" sz="2000" dirty="0" smtClean="0">
                <a:solidFill>
                  <a:srgbClr val="000000"/>
                </a:solidFill>
                <a:latin typeface="+mn-lt"/>
              </a:rPr>
              <a:t>Human Genome – 20,000 human genes </a:t>
            </a:r>
            <a:endParaRPr lang="en-US" altLang="en-US" sz="20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6029" name="Picture 13" descr="genechi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333875"/>
            <a:ext cx="160020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36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174758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2060"/>
                </a:solidFill>
              </a:rPr>
              <a:t>Lecture Outline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1219200"/>
            <a:ext cx="6934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Some History on taking a genomics approach in the Samson Lab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Let’s think about the </a:t>
            </a:r>
            <a:r>
              <a:rPr lang="en-US" sz="2800" dirty="0" err="1" smtClean="0"/>
              <a:t>RNAseq</a:t>
            </a:r>
            <a:r>
              <a:rPr lang="en-US" sz="2800" dirty="0" smtClean="0"/>
              <a:t> data (p53, p73, </a:t>
            </a:r>
            <a:r>
              <a:rPr lang="en-US" sz="2800" dirty="0" err="1" smtClean="0"/>
              <a:t>heatmap</a:t>
            </a:r>
            <a:r>
              <a:rPr lang="en-US" sz="2800" dirty="0" smtClean="0"/>
              <a:t>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Let’s look at your cell killing data (alternative interpretations). </a:t>
            </a:r>
            <a:r>
              <a:rPr lang="en-US" sz="2800" dirty="0" smtClean="0"/>
              <a:t>BRCA2 </a:t>
            </a:r>
            <a:r>
              <a:rPr lang="en-US" sz="2800" dirty="0"/>
              <a:t>null??  C401 result?? </a:t>
            </a:r>
            <a:r>
              <a:rPr lang="en-US" sz="2800" dirty="0" smtClean="0"/>
              <a:t>NHEJ Status? What </a:t>
            </a:r>
            <a:r>
              <a:rPr lang="en-US" sz="2800" dirty="0"/>
              <a:t>kind of damage is induced via </a:t>
            </a:r>
            <a:r>
              <a:rPr lang="en-US" sz="2800" dirty="0" smtClean="0"/>
              <a:t>Etoposide </a:t>
            </a:r>
            <a:r>
              <a:rPr lang="en-US" sz="2800" dirty="0"/>
              <a:t>vs </a:t>
            </a:r>
            <a:r>
              <a:rPr lang="en-US" sz="2800" dirty="0" err="1"/>
              <a:t>Olaparip</a:t>
            </a:r>
            <a:r>
              <a:rPr lang="en-US" sz="2800" dirty="0" smtClean="0"/>
              <a:t>? Which pathway would/should predominate? </a:t>
            </a:r>
            <a:endParaRPr lang="en-US" sz="2800" dirty="0"/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56695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31188" cy="11430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002060"/>
                </a:solidFill>
                <a:latin typeface="+mn-lt"/>
              </a:rPr>
              <a:t>48 Basally Expressed Genes </a:t>
            </a:r>
          </a:p>
        </p:txBody>
      </p:sp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90750"/>
            <a:ext cx="7696200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5105400" y="1309688"/>
            <a:ext cx="1873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Comic Sans MS" pitchFamily="66" charset="0"/>
              </a:rPr>
              <a:t>Test Population</a:t>
            </a:r>
          </a:p>
        </p:txBody>
      </p:sp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914400" y="1385888"/>
            <a:ext cx="2247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Comic Sans MS" pitchFamily="66" charset="0"/>
              </a:rPr>
              <a:t>Training population</a:t>
            </a:r>
          </a:p>
        </p:txBody>
      </p:sp>
      <p:sp>
        <p:nvSpPr>
          <p:cNvPr id="87046" name="Line 6"/>
          <p:cNvSpPr>
            <a:spLocks noChangeShapeType="1"/>
          </p:cNvSpPr>
          <p:nvPr/>
        </p:nvSpPr>
        <p:spPr bwMode="auto">
          <a:xfrm>
            <a:off x="5126038" y="2016125"/>
            <a:ext cx="0" cy="990600"/>
          </a:xfrm>
          <a:prstGeom prst="line">
            <a:avLst/>
          </a:prstGeom>
          <a:noFill/>
          <a:ln w="5715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7047" name="Text Box 7"/>
          <p:cNvSpPr txBox="1">
            <a:spLocks noChangeArrowheads="1"/>
          </p:cNvSpPr>
          <p:nvPr/>
        </p:nvSpPr>
        <p:spPr bwMode="auto">
          <a:xfrm>
            <a:off x="3886200" y="1828800"/>
            <a:ext cx="11223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Comic Sans MS" pitchFamily="66" charset="0"/>
              </a:rPr>
              <a:t>sensitive</a:t>
            </a:r>
          </a:p>
        </p:txBody>
      </p:sp>
      <p:sp>
        <p:nvSpPr>
          <p:cNvPr id="87048" name="Text Box 8"/>
          <p:cNvSpPr txBox="1">
            <a:spLocks noChangeArrowheads="1"/>
          </p:cNvSpPr>
          <p:nvPr/>
        </p:nvSpPr>
        <p:spPr bwMode="auto">
          <a:xfrm>
            <a:off x="5414963" y="1828800"/>
            <a:ext cx="11572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Comic Sans MS" pitchFamily="66" charset="0"/>
              </a:rPr>
              <a:t>resistant</a:t>
            </a:r>
          </a:p>
        </p:txBody>
      </p:sp>
      <p:sp>
        <p:nvSpPr>
          <p:cNvPr id="87049" name="Text Box 9"/>
          <p:cNvSpPr txBox="1">
            <a:spLocks noChangeArrowheads="1"/>
          </p:cNvSpPr>
          <p:nvPr/>
        </p:nvSpPr>
        <p:spPr bwMode="auto">
          <a:xfrm>
            <a:off x="782637" y="1828800"/>
            <a:ext cx="11223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  <a:latin typeface="Comic Sans MS" pitchFamily="66" charset="0"/>
              </a:rPr>
              <a:t>sensitive</a:t>
            </a:r>
          </a:p>
        </p:txBody>
      </p:sp>
      <p:sp>
        <p:nvSpPr>
          <p:cNvPr id="87050" name="Text Box 10"/>
          <p:cNvSpPr txBox="1">
            <a:spLocks noChangeArrowheads="1"/>
          </p:cNvSpPr>
          <p:nvPr/>
        </p:nvSpPr>
        <p:spPr bwMode="auto">
          <a:xfrm>
            <a:off x="2062163" y="1828800"/>
            <a:ext cx="11572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Comic Sans MS" pitchFamily="66" charset="0"/>
              </a:rPr>
              <a:t>resistant</a:t>
            </a:r>
          </a:p>
        </p:txBody>
      </p:sp>
      <p:sp>
        <p:nvSpPr>
          <p:cNvPr id="87051" name="Rectangle 11"/>
          <p:cNvSpPr>
            <a:spLocks noChangeArrowheads="1"/>
          </p:cNvSpPr>
          <p:nvPr/>
        </p:nvSpPr>
        <p:spPr bwMode="auto">
          <a:xfrm>
            <a:off x="3581400" y="1219200"/>
            <a:ext cx="4953000" cy="5181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omic Sans MS" pitchFamily="66" charset="0"/>
            </a:endParaRPr>
          </a:p>
        </p:txBody>
      </p:sp>
      <p:sp>
        <p:nvSpPr>
          <p:cNvPr id="87052" name="Text Box 12"/>
          <p:cNvSpPr txBox="1">
            <a:spLocks noChangeArrowheads="1"/>
          </p:cNvSpPr>
          <p:nvPr/>
        </p:nvSpPr>
        <p:spPr bwMode="auto">
          <a:xfrm>
            <a:off x="838200" y="6096000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Comic Sans MS" pitchFamily="66" charset="0"/>
              </a:rPr>
              <a:t>8 human cell lines</a:t>
            </a:r>
          </a:p>
        </p:txBody>
      </p:sp>
      <p:sp>
        <p:nvSpPr>
          <p:cNvPr id="87053" name="Text Box 13"/>
          <p:cNvSpPr txBox="1">
            <a:spLocks noChangeArrowheads="1"/>
          </p:cNvSpPr>
          <p:nvPr/>
        </p:nvSpPr>
        <p:spPr bwMode="auto">
          <a:xfrm>
            <a:off x="4038600" y="6096000"/>
            <a:ext cx="403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Comic Sans MS" pitchFamily="66" charset="0"/>
              </a:rPr>
              <a:t>remaining 16 human cell lines</a:t>
            </a:r>
          </a:p>
        </p:txBody>
      </p:sp>
    </p:spTree>
    <p:extLst>
      <p:ext uri="{BB962C8B-B14F-4D97-AF65-F5344CB8AC3E}">
        <p14:creationId xmlns:p14="http://schemas.microsoft.com/office/powerpoint/2010/main" val="49132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31188" cy="11430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000099"/>
                </a:solidFill>
                <a:latin typeface="+mn-lt"/>
              </a:rPr>
              <a:t>48 Basally Expressed Genes </a:t>
            </a:r>
          </a:p>
        </p:txBody>
      </p:sp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90750"/>
            <a:ext cx="7696200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5105400" y="1309688"/>
            <a:ext cx="1873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Comic Sans MS" pitchFamily="66" charset="0"/>
              </a:rPr>
              <a:t>Test Population</a:t>
            </a:r>
          </a:p>
        </p:txBody>
      </p:sp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914400" y="1385888"/>
            <a:ext cx="2247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Comic Sans MS" pitchFamily="66" charset="0"/>
              </a:rPr>
              <a:t>Training population</a:t>
            </a:r>
          </a:p>
        </p:txBody>
      </p:sp>
      <p:sp>
        <p:nvSpPr>
          <p:cNvPr id="88070" name="Line 6"/>
          <p:cNvSpPr>
            <a:spLocks noChangeShapeType="1"/>
          </p:cNvSpPr>
          <p:nvPr/>
        </p:nvSpPr>
        <p:spPr bwMode="auto">
          <a:xfrm>
            <a:off x="5126038" y="2016125"/>
            <a:ext cx="0" cy="990600"/>
          </a:xfrm>
          <a:prstGeom prst="line">
            <a:avLst/>
          </a:prstGeom>
          <a:noFill/>
          <a:ln w="5715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8071" name="Text Box 7"/>
          <p:cNvSpPr txBox="1">
            <a:spLocks noChangeArrowheads="1"/>
          </p:cNvSpPr>
          <p:nvPr/>
        </p:nvSpPr>
        <p:spPr bwMode="auto">
          <a:xfrm>
            <a:off x="3886200" y="1828800"/>
            <a:ext cx="11223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Comic Sans MS" pitchFamily="66" charset="0"/>
              </a:rPr>
              <a:t>sensitive</a:t>
            </a:r>
          </a:p>
        </p:txBody>
      </p:sp>
      <p:sp>
        <p:nvSpPr>
          <p:cNvPr id="88072" name="Text Box 8"/>
          <p:cNvSpPr txBox="1">
            <a:spLocks noChangeArrowheads="1"/>
          </p:cNvSpPr>
          <p:nvPr/>
        </p:nvSpPr>
        <p:spPr bwMode="auto">
          <a:xfrm>
            <a:off x="5414963" y="1828800"/>
            <a:ext cx="11572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Comic Sans MS" pitchFamily="66" charset="0"/>
              </a:rPr>
              <a:t>resistant</a:t>
            </a:r>
          </a:p>
        </p:txBody>
      </p:sp>
      <p:sp>
        <p:nvSpPr>
          <p:cNvPr id="88073" name="Text Box 9"/>
          <p:cNvSpPr txBox="1">
            <a:spLocks noChangeArrowheads="1"/>
          </p:cNvSpPr>
          <p:nvPr/>
        </p:nvSpPr>
        <p:spPr bwMode="auto">
          <a:xfrm>
            <a:off x="533400" y="1828800"/>
            <a:ext cx="11223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Comic Sans MS" pitchFamily="66" charset="0"/>
              </a:rPr>
              <a:t>sensitive</a:t>
            </a:r>
          </a:p>
        </p:txBody>
      </p:sp>
      <p:sp>
        <p:nvSpPr>
          <p:cNvPr id="88074" name="Text Box 10"/>
          <p:cNvSpPr txBox="1">
            <a:spLocks noChangeArrowheads="1"/>
          </p:cNvSpPr>
          <p:nvPr/>
        </p:nvSpPr>
        <p:spPr bwMode="auto">
          <a:xfrm>
            <a:off x="2062163" y="1828800"/>
            <a:ext cx="11572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Comic Sans MS" pitchFamily="66" charset="0"/>
              </a:rPr>
              <a:t>resistant</a:t>
            </a:r>
          </a:p>
        </p:txBody>
      </p:sp>
      <p:sp>
        <p:nvSpPr>
          <p:cNvPr id="88075" name="Text Box 11"/>
          <p:cNvSpPr txBox="1">
            <a:spLocks noChangeArrowheads="1"/>
          </p:cNvSpPr>
          <p:nvPr/>
        </p:nvSpPr>
        <p:spPr bwMode="auto">
          <a:xfrm>
            <a:off x="4038600" y="6096000"/>
            <a:ext cx="403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Comic Sans MS" pitchFamily="66" charset="0"/>
              </a:rPr>
              <a:t>remaining 16 human cell lines</a:t>
            </a:r>
          </a:p>
        </p:txBody>
      </p:sp>
      <p:sp>
        <p:nvSpPr>
          <p:cNvPr id="88076" name="Text Box 12"/>
          <p:cNvSpPr txBox="1">
            <a:spLocks noChangeArrowheads="1"/>
          </p:cNvSpPr>
          <p:nvPr/>
        </p:nvSpPr>
        <p:spPr bwMode="auto">
          <a:xfrm>
            <a:off x="838200" y="6096000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Comic Sans MS" pitchFamily="66" charset="0"/>
              </a:rPr>
              <a:t>8 human cell lines</a:t>
            </a:r>
          </a:p>
        </p:txBody>
      </p:sp>
    </p:spTree>
    <p:extLst>
      <p:ext uri="{BB962C8B-B14F-4D97-AF65-F5344CB8AC3E}">
        <p14:creationId xmlns:p14="http://schemas.microsoft.com/office/powerpoint/2010/main" val="20410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090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963613" y="1600200"/>
          <a:ext cx="7216775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3" name="Chart" r:id="rId4" imgW="7791461" imgH="4886411" progId="Excel.Chart.8">
                  <p:embed/>
                </p:oleObj>
              </mc:Choice>
              <mc:Fallback>
                <p:oleObj name="Chart" r:id="rId4" imgW="7791461" imgH="488641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3613" y="1600200"/>
                        <a:ext cx="7216775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091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228600"/>
            <a:ext cx="8915400" cy="9445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600" dirty="0" smtClean="0">
                <a:solidFill>
                  <a:srgbClr val="002060"/>
                </a:solidFill>
                <a:latin typeface="+mn-lt"/>
              </a:rPr>
              <a:t>Most significant positive association was expression of </a:t>
            </a:r>
            <a:r>
              <a:rPr lang="en-US" altLang="en-US" sz="3600" dirty="0" smtClean="0">
                <a:solidFill>
                  <a:srgbClr val="FF0000"/>
                </a:solidFill>
                <a:latin typeface="+mn-lt"/>
              </a:rPr>
              <a:t>MGMT </a:t>
            </a:r>
            <a:r>
              <a:rPr lang="en-US" altLang="en-US" sz="3600" dirty="0" smtClean="0">
                <a:solidFill>
                  <a:srgbClr val="002060"/>
                </a:solidFill>
                <a:latin typeface="+mn-lt"/>
              </a:rPr>
              <a:t>DNA repair protein</a:t>
            </a:r>
            <a:endParaRPr lang="en-US" altLang="en-US" sz="3600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 rot="-5400000">
            <a:off x="-342106" y="3756819"/>
            <a:ext cx="2422525" cy="395287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Comic Sans MS" pitchFamily="66" charset="0"/>
              </a:rPr>
              <a:t>Expression intensity</a:t>
            </a:r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3438525" y="6024563"/>
            <a:ext cx="2160588" cy="395287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Comic Sans MS" pitchFamily="66" charset="0"/>
              </a:rPr>
              <a:t>% Control Growth</a:t>
            </a:r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1752600" y="2209800"/>
            <a:ext cx="3048000" cy="73025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Comic Sans MS" pitchFamily="66" charset="0"/>
              </a:rPr>
              <a:t>p</a:t>
            </a:r>
            <a:r>
              <a:rPr lang="en-US" altLang="en-US" sz="2000" b="1" u="sng">
                <a:solidFill>
                  <a:srgbClr val="000000"/>
                </a:solidFill>
                <a:latin typeface="Comic Sans MS" pitchFamily="66" charset="0"/>
              </a:rPr>
              <a:t>&lt;</a:t>
            </a:r>
            <a:r>
              <a:rPr lang="en-US" altLang="en-US" sz="2000" b="1">
                <a:solidFill>
                  <a:srgbClr val="000000"/>
                </a:solidFill>
                <a:latin typeface="Comic Sans MS" pitchFamily="66" charset="0"/>
              </a:rPr>
              <a:t> 0.01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Comic Sans MS" pitchFamily="66" charset="0"/>
              </a:rPr>
              <a:t>R</a:t>
            </a:r>
            <a:r>
              <a:rPr lang="en-US" altLang="en-US" sz="2000" b="1" baseline="30000">
                <a:solidFill>
                  <a:srgbClr val="000000"/>
                </a:solidFill>
                <a:latin typeface="Comic Sans MS" pitchFamily="66" charset="0"/>
              </a:rPr>
              <a:t>2</a:t>
            </a:r>
            <a:r>
              <a:rPr lang="en-US" altLang="en-US" sz="2000" b="1">
                <a:solidFill>
                  <a:srgbClr val="000000"/>
                </a:solidFill>
                <a:latin typeface="Comic Sans MS" pitchFamily="66" charset="0"/>
              </a:rPr>
              <a:t>=0.91 (extremes)</a:t>
            </a:r>
          </a:p>
        </p:txBody>
      </p:sp>
      <p:sp>
        <p:nvSpPr>
          <p:cNvPr id="89095" name="Line 7"/>
          <p:cNvSpPr>
            <a:spLocks noChangeShapeType="1"/>
          </p:cNvSpPr>
          <p:nvPr/>
        </p:nvSpPr>
        <p:spPr bwMode="auto">
          <a:xfrm>
            <a:off x="2590800" y="4419600"/>
            <a:ext cx="0" cy="762000"/>
          </a:xfrm>
          <a:prstGeom prst="line">
            <a:avLst/>
          </a:prstGeom>
          <a:noFill/>
          <a:ln w="666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9096" name="Line 8"/>
          <p:cNvSpPr>
            <a:spLocks noChangeShapeType="1"/>
          </p:cNvSpPr>
          <p:nvPr/>
        </p:nvSpPr>
        <p:spPr bwMode="auto">
          <a:xfrm>
            <a:off x="7086600" y="2590800"/>
            <a:ext cx="0" cy="762000"/>
          </a:xfrm>
          <a:prstGeom prst="line">
            <a:avLst/>
          </a:prstGeom>
          <a:noFill/>
          <a:ln w="666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9097" name="Text Box 9"/>
          <p:cNvSpPr txBox="1">
            <a:spLocks noChangeArrowheads="1"/>
          </p:cNvSpPr>
          <p:nvPr/>
        </p:nvSpPr>
        <p:spPr bwMode="auto">
          <a:xfrm>
            <a:off x="1600200" y="3886200"/>
            <a:ext cx="1371600" cy="406400"/>
          </a:xfrm>
          <a:prstGeom prst="rect">
            <a:avLst/>
          </a:prstGeom>
          <a:solidFill>
            <a:srgbClr val="FF0000"/>
          </a:solidFill>
          <a:ln w="9525" algn="ctr">
            <a:solidFill>
              <a:srgbClr val="5F5F5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  <a:latin typeface="Comic Sans MS" pitchFamily="66" charset="0"/>
              </a:rPr>
              <a:t>Sensitive</a:t>
            </a:r>
          </a:p>
        </p:txBody>
      </p:sp>
      <p:sp>
        <p:nvSpPr>
          <p:cNvPr id="89098" name="Text Box 10"/>
          <p:cNvSpPr txBox="1">
            <a:spLocks noChangeArrowheads="1"/>
          </p:cNvSpPr>
          <p:nvPr/>
        </p:nvSpPr>
        <p:spPr bwMode="auto">
          <a:xfrm>
            <a:off x="6781800" y="1981200"/>
            <a:ext cx="1447800" cy="406400"/>
          </a:xfrm>
          <a:prstGeom prst="rect">
            <a:avLst/>
          </a:prstGeom>
          <a:solidFill>
            <a:srgbClr val="66FF33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99"/>
                </a:solidFill>
                <a:latin typeface="Comic Sans MS" pitchFamily="66" charset="0"/>
              </a:rPr>
              <a:t>Resistant</a:t>
            </a:r>
          </a:p>
        </p:txBody>
      </p:sp>
    </p:spTree>
    <p:extLst>
      <p:ext uri="{BB962C8B-B14F-4D97-AF65-F5344CB8AC3E}">
        <p14:creationId xmlns:p14="http://schemas.microsoft.com/office/powerpoint/2010/main" val="276748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0114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1111250" y="1600200"/>
          <a:ext cx="6919913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8" name="Chart" r:id="rId4" imgW="4295851" imgH="2809785" progId="Excel.Chart.8">
                  <p:embed/>
                </p:oleObj>
              </mc:Choice>
              <mc:Fallback>
                <p:oleObj name="Chart" r:id="rId4" imgW="4295851" imgH="2809785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250" y="1600200"/>
                        <a:ext cx="6919913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11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600" dirty="0" smtClean="0">
                <a:solidFill>
                  <a:srgbClr val="000099"/>
                </a:solidFill>
                <a:latin typeface="+mn-lt"/>
              </a:rPr>
              <a:t>Second most significant positive association: </a:t>
            </a:r>
            <a:r>
              <a:rPr lang="en-US" altLang="en-US" sz="3600" dirty="0" smtClean="0">
                <a:solidFill>
                  <a:srgbClr val="FF0000"/>
                </a:solidFill>
                <a:latin typeface="+mn-lt"/>
              </a:rPr>
              <a:t>C21orf56 - </a:t>
            </a:r>
            <a:r>
              <a:rPr lang="en-US" altLang="en-US" sz="3600" dirty="0" err="1" smtClean="0">
                <a:solidFill>
                  <a:srgbClr val="FF0000"/>
                </a:solidFill>
                <a:latin typeface="+mn-lt"/>
              </a:rPr>
              <a:t>orf</a:t>
            </a:r>
            <a:r>
              <a:rPr lang="en-US" altLang="en-US" sz="3600" dirty="0" smtClean="0">
                <a:solidFill>
                  <a:srgbClr val="FF0000"/>
                </a:solidFill>
                <a:latin typeface="+mn-lt"/>
              </a:rPr>
              <a:t> of unknown function</a:t>
            </a:r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 rot="-5400000">
            <a:off x="-342106" y="3756819"/>
            <a:ext cx="2422525" cy="395287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Comic Sans MS" pitchFamily="66" charset="0"/>
              </a:rPr>
              <a:t>Expression intensity</a:t>
            </a:r>
          </a:p>
        </p:txBody>
      </p:sp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3438525" y="6024563"/>
            <a:ext cx="2160588" cy="395287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Comic Sans MS" pitchFamily="66" charset="0"/>
              </a:rPr>
              <a:t>% Control Growth</a:t>
            </a:r>
          </a:p>
        </p:txBody>
      </p:sp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1981200" y="2057400"/>
            <a:ext cx="3048000" cy="73025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Comic Sans MS" pitchFamily="66" charset="0"/>
              </a:rPr>
              <a:t>p</a:t>
            </a:r>
            <a:r>
              <a:rPr lang="en-US" altLang="en-US" sz="2000" b="1" u="sng">
                <a:solidFill>
                  <a:srgbClr val="000000"/>
                </a:solidFill>
                <a:latin typeface="Comic Sans MS" pitchFamily="66" charset="0"/>
              </a:rPr>
              <a:t>&lt;</a:t>
            </a:r>
            <a:r>
              <a:rPr lang="en-US" altLang="en-US" sz="2000" b="1">
                <a:solidFill>
                  <a:srgbClr val="000000"/>
                </a:solidFill>
                <a:latin typeface="Comic Sans MS" pitchFamily="66" charset="0"/>
              </a:rPr>
              <a:t> 0.01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Comic Sans MS" pitchFamily="66" charset="0"/>
              </a:rPr>
              <a:t>R</a:t>
            </a:r>
            <a:r>
              <a:rPr lang="en-US" altLang="en-US" sz="2000" b="1" baseline="30000">
                <a:solidFill>
                  <a:srgbClr val="000000"/>
                </a:solidFill>
                <a:latin typeface="Comic Sans MS" pitchFamily="66" charset="0"/>
              </a:rPr>
              <a:t>2</a:t>
            </a:r>
            <a:r>
              <a:rPr lang="en-US" altLang="en-US" sz="2000" b="1">
                <a:solidFill>
                  <a:srgbClr val="000000"/>
                </a:solidFill>
                <a:latin typeface="Comic Sans MS" pitchFamily="66" charset="0"/>
              </a:rPr>
              <a:t>=0.75 (extremes)</a:t>
            </a:r>
          </a:p>
        </p:txBody>
      </p:sp>
      <p:sp>
        <p:nvSpPr>
          <p:cNvPr id="90119" name="Line 7"/>
          <p:cNvSpPr>
            <a:spLocks noChangeShapeType="1"/>
          </p:cNvSpPr>
          <p:nvPr/>
        </p:nvSpPr>
        <p:spPr bwMode="auto">
          <a:xfrm flipV="1">
            <a:off x="2819400" y="4343400"/>
            <a:ext cx="0" cy="533400"/>
          </a:xfrm>
          <a:prstGeom prst="line">
            <a:avLst/>
          </a:prstGeom>
          <a:noFill/>
          <a:ln w="666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0120" name="Line 8"/>
          <p:cNvSpPr>
            <a:spLocks noChangeShapeType="1"/>
          </p:cNvSpPr>
          <p:nvPr/>
        </p:nvSpPr>
        <p:spPr bwMode="auto">
          <a:xfrm>
            <a:off x="7162800" y="2209800"/>
            <a:ext cx="0" cy="762000"/>
          </a:xfrm>
          <a:prstGeom prst="line">
            <a:avLst/>
          </a:prstGeom>
          <a:noFill/>
          <a:ln w="666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0121" name="Text Box 9"/>
          <p:cNvSpPr txBox="1">
            <a:spLocks noChangeArrowheads="1"/>
          </p:cNvSpPr>
          <p:nvPr/>
        </p:nvSpPr>
        <p:spPr bwMode="auto">
          <a:xfrm>
            <a:off x="6858000" y="1981200"/>
            <a:ext cx="1447800" cy="406400"/>
          </a:xfrm>
          <a:prstGeom prst="rect">
            <a:avLst/>
          </a:prstGeom>
          <a:solidFill>
            <a:srgbClr val="66FF33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99"/>
                </a:solidFill>
                <a:latin typeface="Comic Sans MS" pitchFamily="66" charset="0"/>
              </a:rPr>
              <a:t>Resistant</a:t>
            </a:r>
          </a:p>
        </p:txBody>
      </p:sp>
      <p:sp>
        <p:nvSpPr>
          <p:cNvPr id="90122" name="Text Box 10"/>
          <p:cNvSpPr txBox="1">
            <a:spLocks noChangeArrowheads="1"/>
          </p:cNvSpPr>
          <p:nvPr/>
        </p:nvSpPr>
        <p:spPr bwMode="auto">
          <a:xfrm>
            <a:off x="1676400" y="4953000"/>
            <a:ext cx="1371600" cy="406400"/>
          </a:xfrm>
          <a:prstGeom prst="rect">
            <a:avLst/>
          </a:prstGeom>
          <a:solidFill>
            <a:srgbClr val="FF0000"/>
          </a:solidFill>
          <a:ln w="9525" algn="ctr">
            <a:solidFill>
              <a:srgbClr val="5F5F5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  <a:latin typeface="Comic Sans MS" pitchFamily="66" charset="0"/>
              </a:rPr>
              <a:t>Sensitive</a:t>
            </a:r>
          </a:p>
        </p:txBody>
      </p:sp>
    </p:spTree>
    <p:extLst>
      <p:ext uri="{BB962C8B-B14F-4D97-AF65-F5344CB8AC3E}">
        <p14:creationId xmlns:p14="http://schemas.microsoft.com/office/powerpoint/2010/main" val="10193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31188" cy="11430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002060"/>
                </a:solidFill>
                <a:latin typeface="+mn-lt"/>
              </a:rPr>
              <a:t>48 Basally Expressed Genes </a:t>
            </a:r>
          </a:p>
        </p:txBody>
      </p:sp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90750"/>
            <a:ext cx="7696200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5105400" y="1309688"/>
            <a:ext cx="1873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Comic Sans MS" pitchFamily="66" charset="0"/>
              </a:rPr>
              <a:t>Test Population</a:t>
            </a:r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914400" y="1385888"/>
            <a:ext cx="2247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Comic Sans MS" pitchFamily="66" charset="0"/>
              </a:rPr>
              <a:t>Training population</a:t>
            </a:r>
          </a:p>
        </p:txBody>
      </p:sp>
      <p:sp>
        <p:nvSpPr>
          <p:cNvPr id="91142" name="Line 6"/>
          <p:cNvSpPr>
            <a:spLocks noChangeShapeType="1"/>
          </p:cNvSpPr>
          <p:nvPr/>
        </p:nvSpPr>
        <p:spPr bwMode="auto">
          <a:xfrm>
            <a:off x="5126038" y="2016125"/>
            <a:ext cx="0" cy="990600"/>
          </a:xfrm>
          <a:prstGeom prst="line">
            <a:avLst/>
          </a:prstGeom>
          <a:noFill/>
          <a:ln w="5715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1143" name="Text Box 7"/>
          <p:cNvSpPr txBox="1">
            <a:spLocks noChangeArrowheads="1"/>
          </p:cNvSpPr>
          <p:nvPr/>
        </p:nvSpPr>
        <p:spPr bwMode="auto">
          <a:xfrm>
            <a:off x="3886200" y="1828800"/>
            <a:ext cx="11223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Comic Sans MS" pitchFamily="66" charset="0"/>
              </a:rPr>
              <a:t>sensitive</a:t>
            </a:r>
          </a:p>
        </p:txBody>
      </p:sp>
      <p:sp>
        <p:nvSpPr>
          <p:cNvPr id="91144" name="Text Box 8"/>
          <p:cNvSpPr txBox="1">
            <a:spLocks noChangeArrowheads="1"/>
          </p:cNvSpPr>
          <p:nvPr/>
        </p:nvSpPr>
        <p:spPr bwMode="auto">
          <a:xfrm>
            <a:off x="5414963" y="1828800"/>
            <a:ext cx="11572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Comic Sans MS" pitchFamily="66" charset="0"/>
              </a:rPr>
              <a:t>resistant</a:t>
            </a:r>
          </a:p>
        </p:txBody>
      </p:sp>
      <p:sp>
        <p:nvSpPr>
          <p:cNvPr id="91145" name="Text Box 9"/>
          <p:cNvSpPr txBox="1">
            <a:spLocks noChangeArrowheads="1"/>
          </p:cNvSpPr>
          <p:nvPr/>
        </p:nvSpPr>
        <p:spPr bwMode="auto">
          <a:xfrm>
            <a:off x="533400" y="1828800"/>
            <a:ext cx="11223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Comic Sans MS" pitchFamily="66" charset="0"/>
              </a:rPr>
              <a:t>sensitive</a:t>
            </a:r>
          </a:p>
        </p:txBody>
      </p:sp>
      <p:sp>
        <p:nvSpPr>
          <p:cNvPr id="91146" name="Text Box 10"/>
          <p:cNvSpPr txBox="1">
            <a:spLocks noChangeArrowheads="1"/>
          </p:cNvSpPr>
          <p:nvPr/>
        </p:nvSpPr>
        <p:spPr bwMode="auto">
          <a:xfrm>
            <a:off x="2062163" y="1828800"/>
            <a:ext cx="11572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Comic Sans MS" pitchFamily="66" charset="0"/>
              </a:rPr>
              <a:t>resistant</a:t>
            </a:r>
          </a:p>
        </p:txBody>
      </p:sp>
      <p:sp>
        <p:nvSpPr>
          <p:cNvPr id="91147" name="Text Box 11"/>
          <p:cNvSpPr txBox="1">
            <a:spLocks noChangeArrowheads="1"/>
          </p:cNvSpPr>
          <p:nvPr/>
        </p:nvSpPr>
        <p:spPr bwMode="auto">
          <a:xfrm>
            <a:off x="4038600" y="6096000"/>
            <a:ext cx="403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Comic Sans MS" pitchFamily="66" charset="0"/>
              </a:rPr>
              <a:t>remaining 16 human cell lines</a:t>
            </a:r>
          </a:p>
        </p:txBody>
      </p:sp>
      <p:sp>
        <p:nvSpPr>
          <p:cNvPr id="91148" name="Text Box 12"/>
          <p:cNvSpPr txBox="1">
            <a:spLocks noChangeArrowheads="1"/>
          </p:cNvSpPr>
          <p:nvPr/>
        </p:nvSpPr>
        <p:spPr bwMode="auto">
          <a:xfrm>
            <a:off x="838200" y="6096000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Comic Sans MS" pitchFamily="66" charset="0"/>
              </a:rPr>
              <a:t>8 human cell lines</a:t>
            </a:r>
          </a:p>
        </p:txBody>
      </p:sp>
    </p:spTree>
    <p:extLst>
      <p:ext uri="{BB962C8B-B14F-4D97-AF65-F5344CB8AC3E}">
        <p14:creationId xmlns:p14="http://schemas.microsoft.com/office/powerpoint/2010/main" val="242277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17600"/>
            <a:ext cx="3276600" cy="199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22600"/>
            <a:ext cx="3746500" cy="322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375400"/>
            <a:ext cx="38385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38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375400"/>
            <a:ext cx="41656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382" name="Text Box 8"/>
          <p:cNvSpPr txBox="1">
            <a:spLocks noChangeArrowheads="1"/>
          </p:cNvSpPr>
          <p:nvPr/>
        </p:nvSpPr>
        <p:spPr bwMode="auto">
          <a:xfrm>
            <a:off x="4572000" y="2286000"/>
            <a:ext cx="4267200" cy="31591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buFontTx/>
              <a:buAutoNum type="arabicParenR"/>
            </a:pPr>
            <a:r>
              <a:rPr lang="en-US" altLang="en-US" sz="2400" dirty="0"/>
              <a:t>Identify expression patterns that distinguish between classes to create </a:t>
            </a:r>
            <a:r>
              <a:rPr lang="en-US" altLang="en-US" sz="2400" dirty="0">
                <a:solidFill>
                  <a:srgbClr val="FF0000"/>
                </a:solidFill>
              </a:rPr>
              <a:t>Class predictor </a:t>
            </a:r>
            <a:r>
              <a:rPr lang="en-US" altLang="en-US" sz="2400" dirty="0"/>
              <a:t>gene set</a:t>
            </a:r>
            <a:endParaRPr lang="en-US" altLang="en-US" sz="2400" dirty="0">
              <a:solidFill>
                <a:srgbClr val="FF0000"/>
              </a:solidFill>
            </a:endParaRPr>
          </a:p>
          <a:p>
            <a:pPr eaLnBrk="1" hangingPunct="1"/>
            <a:endParaRPr lang="en-US" altLang="en-US" sz="900" dirty="0"/>
          </a:p>
          <a:p>
            <a:pPr eaLnBrk="1" hangingPunct="1"/>
            <a:r>
              <a:rPr lang="en-US" altLang="en-US" sz="2400" dirty="0"/>
              <a:t>2) Gene set predictor then used to successfully classify leukemia subtypes </a:t>
            </a:r>
            <a:r>
              <a:rPr lang="en-US" altLang="en-US" sz="2400" dirty="0">
                <a:solidFill>
                  <a:srgbClr val="FF0000"/>
                </a:solidFill>
              </a:rPr>
              <a:t>(85% success) </a:t>
            </a:r>
          </a:p>
        </p:txBody>
      </p:sp>
      <p:sp>
        <p:nvSpPr>
          <p:cNvPr id="101383" name="Rectangle 9"/>
          <p:cNvSpPr>
            <a:spLocks noChangeArrowheads="1"/>
          </p:cNvSpPr>
          <p:nvPr/>
        </p:nvSpPr>
        <p:spPr bwMode="auto">
          <a:xfrm>
            <a:off x="304800" y="152400"/>
            <a:ext cx="88392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altLang="en-US" sz="3300" dirty="0">
                <a:solidFill>
                  <a:srgbClr val="000099"/>
                </a:solidFill>
                <a:latin typeface="+mn-lt"/>
              </a:rPr>
              <a:t>Classic Example of Applying Class Prediction – to Distinguish tumor types</a:t>
            </a:r>
          </a:p>
        </p:txBody>
      </p:sp>
    </p:spTree>
    <p:extLst>
      <p:ext uri="{BB962C8B-B14F-4D97-AF65-F5344CB8AC3E}">
        <p14:creationId xmlns:p14="http://schemas.microsoft.com/office/powerpoint/2010/main" val="28331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8013" y="76200"/>
            <a:ext cx="8231187" cy="1143000"/>
          </a:xfrm>
        </p:spPr>
        <p:txBody>
          <a:bodyPr>
            <a:noAutofit/>
          </a:bodyPr>
          <a:lstStyle/>
          <a:p>
            <a:r>
              <a:rPr lang="en-US" altLang="en-US" sz="3600" dirty="0" smtClean="0">
                <a:solidFill>
                  <a:srgbClr val="002060"/>
                </a:solidFill>
                <a:latin typeface="+mn-lt"/>
              </a:rPr>
              <a:t>Two-class prediction algorithm:</a:t>
            </a:r>
            <a:br>
              <a:rPr lang="en-US" altLang="en-US" sz="3600" dirty="0" smtClean="0">
                <a:solidFill>
                  <a:srgbClr val="002060"/>
                </a:solidFill>
                <a:latin typeface="+mn-lt"/>
              </a:rPr>
            </a:br>
            <a:r>
              <a:rPr lang="en-US" altLang="en-US" sz="3600" dirty="0" smtClean="0">
                <a:solidFill>
                  <a:srgbClr val="002060"/>
                </a:solidFill>
                <a:latin typeface="+mn-lt"/>
              </a:rPr>
              <a:t>Support Vector Machine</a:t>
            </a:r>
          </a:p>
        </p:txBody>
      </p:sp>
      <p:pic>
        <p:nvPicPr>
          <p:cNvPr id="102403" name="Picture 3" descr="sv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03"/>
          <a:stretch>
            <a:fillRect/>
          </a:stretch>
        </p:blipFill>
        <p:spPr bwMode="auto">
          <a:xfrm>
            <a:off x="2895600" y="2128838"/>
            <a:ext cx="3505200" cy="434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6299200" y="4805363"/>
            <a:ext cx="2738438" cy="915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9999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altLang="en-US">
                <a:cs typeface="Arial" charset="0"/>
              </a:rPr>
              <a:t>Predictor used to </a:t>
            </a:r>
          </a:p>
          <a:p>
            <a:pPr algn="ctr" eaLnBrk="1" hangingPunct="1"/>
            <a:r>
              <a:rPr lang="en-US" altLang="en-US">
                <a:cs typeface="Arial" charset="0"/>
              </a:rPr>
              <a:t>classify </a:t>
            </a:r>
            <a:r>
              <a:rPr lang="en-US" altLang="en-US" b="1">
                <a:cs typeface="Arial" charset="0"/>
              </a:rPr>
              <a:t>test samples</a:t>
            </a:r>
            <a:r>
              <a:rPr lang="en-US" altLang="en-US">
                <a:cs typeface="Arial" charset="0"/>
              </a:rPr>
              <a:t> </a:t>
            </a:r>
          </a:p>
          <a:p>
            <a:pPr algn="ctr" eaLnBrk="1" hangingPunct="1"/>
            <a:r>
              <a:rPr lang="en-US" altLang="en-US">
                <a:cs typeface="Arial" charset="0"/>
              </a:rPr>
              <a:t>with unknown exposures</a:t>
            </a:r>
          </a:p>
        </p:txBody>
      </p:sp>
      <p:sp>
        <p:nvSpPr>
          <p:cNvPr id="102405" name="Rectangle 5"/>
          <p:cNvSpPr>
            <a:spLocks noChangeArrowheads="1"/>
          </p:cNvSpPr>
          <p:nvPr/>
        </p:nvSpPr>
        <p:spPr bwMode="auto">
          <a:xfrm>
            <a:off x="2438400" y="2700338"/>
            <a:ext cx="4572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406" name="Rectangle 6"/>
          <p:cNvSpPr>
            <a:spLocks noChangeArrowheads="1"/>
          </p:cNvSpPr>
          <p:nvPr/>
        </p:nvSpPr>
        <p:spPr bwMode="auto">
          <a:xfrm>
            <a:off x="-330200" y="2205038"/>
            <a:ext cx="3581400" cy="426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407" name="Rectangle 7"/>
          <p:cNvSpPr>
            <a:spLocks noChangeArrowheads="1"/>
          </p:cNvSpPr>
          <p:nvPr/>
        </p:nvSpPr>
        <p:spPr bwMode="auto">
          <a:xfrm>
            <a:off x="3289300" y="3348038"/>
            <a:ext cx="3683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408" name="Oval 8"/>
          <p:cNvSpPr>
            <a:spLocks noChangeArrowheads="1"/>
          </p:cNvSpPr>
          <p:nvPr/>
        </p:nvSpPr>
        <p:spPr bwMode="auto">
          <a:xfrm>
            <a:off x="3556000" y="3678238"/>
            <a:ext cx="2286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409" name="Oval 9"/>
          <p:cNvSpPr>
            <a:spLocks noChangeArrowheads="1"/>
          </p:cNvSpPr>
          <p:nvPr/>
        </p:nvSpPr>
        <p:spPr bwMode="auto">
          <a:xfrm>
            <a:off x="4267200" y="2738438"/>
            <a:ext cx="2286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410" name="Oval 10"/>
          <p:cNvSpPr>
            <a:spLocks noChangeArrowheads="1"/>
          </p:cNvSpPr>
          <p:nvPr/>
        </p:nvSpPr>
        <p:spPr bwMode="auto">
          <a:xfrm>
            <a:off x="4953000" y="2751138"/>
            <a:ext cx="2286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411" name="Oval 11"/>
          <p:cNvSpPr>
            <a:spLocks noChangeArrowheads="1"/>
          </p:cNvSpPr>
          <p:nvPr/>
        </p:nvSpPr>
        <p:spPr bwMode="auto">
          <a:xfrm>
            <a:off x="5041900" y="3373438"/>
            <a:ext cx="2286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412" name="Oval 12"/>
          <p:cNvSpPr>
            <a:spLocks noChangeArrowheads="1"/>
          </p:cNvSpPr>
          <p:nvPr/>
        </p:nvSpPr>
        <p:spPr bwMode="auto">
          <a:xfrm>
            <a:off x="4495800" y="3386138"/>
            <a:ext cx="2286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413" name="Oval 13"/>
          <p:cNvSpPr>
            <a:spLocks noChangeArrowheads="1"/>
          </p:cNvSpPr>
          <p:nvPr/>
        </p:nvSpPr>
        <p:spPr bwMode="auto">
          <a:xfrm>
            <a:off x="4406900" y="3741738"/>
            <a:ext cx="2286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414" name="Oval 14"/>
          <p:cNvSpPr>
            <a:spLocks noChangeArrowheads="1"/>
          </p:cNvSpPr>
          <p:nvPr/>
        </p:nvSpPr>
        <p:spPr bwMode="auto">
          <a:xfrm>
            <a:off x="5041900" y="4122738"/>
            <a:ext cx="228600" cy="228600"/>
          </a:xfrm>
          <a:prstGeom prst="ellipse">
            <a:avLst/>
          </a:prstGeom>
          <a:solidFill>
            <a:srgbClr val="99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415" name="Oval 15"/>
          <p:cNvSpPr>
            <a:spLocks noChangeArrowheads="1"/>
          </p:cNvSpPr>
          <p:nvPr/>
        </p:nvSpPr>
        <p:spPr bwMode="auto">
          <a:xfrm>
            <a:off x="4800600" y="4643438"/>
            <a:ext cx="228600" cy="228600"/>
          </a:xfrm>
          <a:prstGeom prst="ellipse">
            <a:avLst/>
          </a:prstGeom>
          <a:solidFill>
            <a:srgbClr val="99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416" name="Oval 16"/>
          <p:cNvSpPr>
            <a:spLocks noChangeArrowheads="1"/>
          </p:cNvSpPr>
          <p:nvPr/>
        </p:nvSpPr>
        <p:spPr bwMode="auto">
          <a:xfrm>
            <a:off x="3987800" y="4414838"/>
            <a:ext cx="228600" cy="228600"/>
          </a:xfrm>
          <a:prstGeom prst="ellipse">
            <a:avLst/>
          </a:prstGeom>
          <a:solidFill>
            <a:srgbClr val="99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417" name="Oval 17"/>
          <p:cNvSpPr>
            <a:spLocks noChangeArrowheads="1"/>
          </p:cNvSpPr>
          <p:nvPr/>
        </p:nvSpPr>
        <p:spPr bwMode="auto">
          <a:xfrm>
            <a:off x="5461000" y="3581400"/>
            <a:ext cx="228600" cy="228600"/>
          </a:xfrm>
          <a:prstGeom prst="ellipse">
            <a:avLst/>
          </a:prstGeom>
          <a:solidFill>
            <a:srgbClr val="99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418" name="Rectangle 18"/>
          <p:cNvSpPr>
            <a:spLocks noChangeArrowheads="1"/>
          </p:cNvSpPr>
          <p:nvPr/>
        </p:nvSpPr>
        <p:spPr bwMode="auto">
          <a:xfrm>
            <a:off x="-76200" y="3276600"/>
            <a:ext cx="33020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altLang="en-US" b="1">
                <a:cs typeface="Arial" charset="0"/>
              </a:rPr>
              <a:t>Training population</a:t>
            </a:r>
            <a:r>
              <a:rPr lang="en-US" altLang="en-US">
                <a:cs typeface="Arial" charset="0"/>
              </a:rPr>
              <a:t> of </a:t>
            </a:r>
          </a:p>
          <a:p>
            <a:pPr algn="ctr" eaLnBrk="1" hangingPunct="1"/>
            <a:r>
              <a:rPr lang="en-US" altLang="en-US">
                <a:cs typeface="Arial" charset="0"/>
              </a:rPr>
              <a:t>two groups with </a:t>
            </a:r>
          </a:p>
          <a:p>
            <a:pPr algn="ctr" eaLnBrk="1" hangingPunct="1"/>
            <a:r>
              <a:rPr lang="en-US" altLang="en-US">
                <a:cs typeface="Arial" charset="0"/>
              </a:rPr>
              <a:t>known responses</a:t>
            </a:r>
          </a:p>
          <a:p>
            <a:pPr algn="ctr" eaLnBrk="1" hangingPunct="1"/>
            <a:r>
              <a:rPr lang="en-US" altLang="en-US">
                <a:cs typeface="Arial" charset="0"/>
              </a:rPr>
              <a:t>to MNNG</a:t>
            </a:r>
          </a:p>
          <a:p>
            <a:pPr algn="ctr" eaLnBrk="1" hangingPunct="1"/>
            <a:r>
              <a:rPr lang="en-US" altLang="en-US">
                <a:cs typeface="Arial" charset="0"/>
              </a:rPr>
              <a:t>used to build </a:t>
            </a:r>
          </a:p>
          <a:p>
            <a:pPr algn="ctr" eaLnBrk="1" hangingPunct="1"/>
            <a:r>
              <a:rPr lang="en-US" altLang="en-US">
                <a:cs typeface="Arial" charset="0"/>
              </a:rPr>
              <a:t>gene set predictor</a:t>
            </a:r>
          </a:p>
        </p:txBody>
      </p:sp>
      <p:sp>
        <p:nvSpPr>
          <p:cNvPr id="102419" name="Text Box 19"/>
          <p:cNvSpPr txBox="1">
            <a:spLocks noChangeArrowheads="1"/>
          </p:cNvSpPr>
          <p:nvPr/>
        </p:nvSpPr>
        <p:spPr bwMode="auto">
          <a:xfrm>
            <a:off x="6037263" y="2363788"/>
            <a:ext cx="2854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altLang="en-US"/>
              <a:t>Mathematical hyperplane</a:t>
            </a:r>
          </a:p>
        </p:txBody>
      </p:sp>
      <p:sp>
        <p:nvSpPr>
          <p:cNvPr id="102420" name="Rectangle 20"/>
          <p:cNvSpPr>
            <a:spLocks noChangeArrowheads="1"/>
          </p:cNvSpPr>
          <p:nvPr/>
        </p:nvSpPr>
        <p:spPr bwMode="auto">
          <a:xfrm>
            <a:off x="3200400" y="5634038"/>
            <a:ext cx="30480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421" name="Oval 21"/>
          <p:cNvSpPr>
            <a:spLocks noChangeArrowheads="1"/>
          </p:cNvSpPr>
          <p:nvPr/>
        </p:nvSpPr>
        <p:spPr bwMode="auto">
          <a:xfrm>
            <a:off x="4343400" y="4953000"/>
            <a:ext cx="228600" cy="228600"/>
          </a:xfrm>
          <a:prstGeom prst="ellipse">
            <a:avLst/>
          </a:prstGeom>
          <a:solidFill>
            <a:srgbClr val="99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422" name="Oval 22"/>
          <p:cNvSpPr>
            <a:spLocks noChangeArrowheads="1"/>
          </p:cNvSpPr>
          <p:nvPr/>
        </p:nvSpPr>
        <p:spPr bwMode="auto">
          <a:xfrm>
            <a:off x="3810000" y="5029200"/>
            <a:ext cx="228600" cy="228600"/>
          </a:xfrm>
          <a:prstGeom prst="ellipse">
            <a:avLst/>
          </a:prstGeom>
          <a:solidFill>
            <a:srgbClr val="99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423" name="Oval 23"/>
          <p:cNvSpPr>
            <a:spLocks noChangeArrowheads="1"/>
          </p:cNvSpPr>
          <p:nvPr/>
        </p:nvSpPr>
        <p:spPr bwMode="auto">
          <a:xfrm>
            <a:off x="8001000" y="3276600"/>
            <a:ext cx="228600" cy="228600"/>
          </a:xfrm>
          <a:prstGeom prst="ellipse">
            <a:avLst/>
          </a:prstGeom>
          <a:solidFill>
            <a:srgbClr val="99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424" name="Text Box 24"/>
          <p:cNvSpPr txBox="1">
            <a:spLocks noChangeArrowheads="1"/>
          </p:cNvSpPr>
          <p:nvPr/>
        </p:nvSpPr>
        <p:spPr bwMode="auto">
          <a:xfrm>
            <a:off x="7008813" y="3354388"/>
            <a:ext cx="3127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altLang="en-US" b="1"/>
              <a:t>?</a:t>
            </a:r>
          </a:p>
        </p:txBody>
      </p:sp>
      <p:sp>
        <p:nvSpPr>
          <p:cNvPr id="102425" name="Line 25"/>
          <p:cNvSpPr>
            <a:spLocks noChangeShapeType="1"/>
          </p:cNvSpPr>
          <p:nvPr/>
        </p:nvSpPr>
        <p:spPr bwMode="auto">
          <a:xfrm flipV="1">
            <a:off x="7315200" y="3429000"/>
            <a:ext cx="609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26" name="Oval 26"/>
          <p:cNvSpPr>
            <a:spLocks noChangeArrowheads="1"/>
          </p:cNvSpPr>
          <p:nvPr/>
        </p:nvSpPr>
        <p:spPr bwMode="auto">
          <a:xfrm>
            <a:off x="8001000" y="4191000"/>
            <a:ext cx="2286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427" name="Line 27"/>
          <p:cNvSpPr>
            <a:spLocks noChangeShapeType="1"/>
          </p:cNvSpPr>
          <p:nvPr/>
        </p:nvSpPr>
        <p:spPr bwMode="auto">
          <a:xfrm>
            <a:off x="7239000" y="3810000"/>
            <a:ext cx="685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28" name="Oval 28"/>
          <p:cNvSpPr>
            <a:spLocks noChangeArrowheads="1"/>
          </p:cNvSpPr>
          <p:nvPr/>
        </p:nvSpPr>
        <p:spPr bwMode="auto">
          <a:xfrm>
            <a:off x="7086600" y="36576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429" name="Text Box 29"/>
          <p:cNvSpPr txBox="1">
            <a:spLocks noChangeArrowheads="1"/>
          </p:cNvSpPr>
          <p:nvPr/>
        </p:nvSpPr>
        <p:spPr bwMode="auto">
          <a:xfrm>
            <a:off x="4419600" y="5500688"/>
            <a:ext cx="1754188" cy="519112"/>
          </a:xfrm>
          <a:prstGeom prst="rect">
            <a:avLst/>
          </a:prstGeom>
          <a:solidFill>
            <a:srgbClr val="9900FF"/>
          </a:solidFill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chemeClr val="bg1"/>
                </a:solidFill>
              </a:rPr>
              <a:t>Resistant</a:t>
            </a:r>
          </a:p>
        </p:txBody>
      </p:sp>
      <p:sp>
        <p:nvSpPr>
          <p:cNvPr id="102430" name="Text Box 30"/>
          <p:cNvSpPr txBox="1">
            <a:spLocks noChangeArrowheads="1"/>
          </p:cNvSpPr>
          <p:nvPr/>
        </p:nvSpPr>
        <p:spPr bwMode="auto">
          <a:xfrm>
            <a:off x="2551113" y="1708150"/>
            <a:ext cx="1720850" cy="51911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5F5F5F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altLang="en-US" sz="2800" dirty="0"/>
              <a:t>Sensitive</a:t>
            </a:r>
          </a:p>
        </p:txBody>
      </p:sp>
      <p:sp>
        <p:nvSpPr>
          <p:cNvPr id="102431" name="Rectangle 31"/>
          <p:cNvSpPr>
            <a:spLocks noChangeArrowheads="1"/>
          </p:cNvSpPr>
          <p:nvPr/>
        </p:nvSpPr>
        <p:spPr bwMode="auto">
          <a:xfrm>
            <a:off x="4191000" y="2667000"/>
            <a:ext cx="10668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432" name="Rectangle 32"/>
          <p:cNvSpPr>
            <a:spLocks noChangeArrowheads="1"/>
          </p:cNvSpPr>
          <p:nvPr/>
        </p:nvSpPr>
        <p:spPr bwMode="auto">
          <a:xfrm>
            <a:off x="3657600" y="4887913"/>
            <a:ext cx="10668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06947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25499"/>
          <a:stretch>
            <a:fillRect/>
          </a:stretch>
        </p:blipFill>
        <p:spPr bwMode="auto">
          <a:xfrm>
            <a:off x="4800600" y="2286000"/>
            <a:ext cx="3276600" cy="365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514600"/>
            <a:ext cx="268605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428" name="AutoShape 4"/>
          <p:cNvSpPr>
            <a:spLocks noChangeArrowheads="1"/>
          </p:cNvSpPr>
          <p:nvPr/>
        </p:nvSpPr>
        <p:spPr bwMode="auto">
          <a:xfrm>
            <a:off x="1524000" y="1905000"/>
            <a:ext cx="1295400" cy="381000"/>
          </a:xfrm>
          <a:prstGeom prst="leftArrow">
            <a:avLst>
              <a:gd name="adj1" fmla="val 50000"/>
              <a:gd name="adj2" fmla="val 8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429" name="AutoShape 5"/>
          <p:cNvSpPr>
            <a:spLocks noChangeArrowheads="1"/>
          </p:cNvSpPr>
          <p:nvPr/>
        </p:nvSpPr>
        <p:spPr bwMode="auto">
          <a:xfrm>
            <a:off x="2971800" y="1905000"/>
            <a:ext cx="1371600" cy="381000"/>
          </a:xfrm>
          <a:prstGeom prst="rightArrow">
            <a:avLst>
              <a:gd name="adj1" fmla="val 50000"/>
              <a:gd name="adj2" fmla="val 9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430" name="Text Box 6"/>
          <p:cNvSpPr txBox="1">
            <a:spLocks noChangeArrowheads="1"/>
          </p:cNvSpPr>
          <p:nvPr/>
        </p:nvSpPr>
        <p:spPr bwMode="auto">
          <a:xfrm>
            <a:off x="2984500" y="1447800"/>
            <a:ext cx="1206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</a:rPr>
              <a:t>Resistant</a:t>
            </a:r>
          </a:p>
        </p:txBody>
      </p:sp>
      <p:sp>
        <p:nvSpPr>
          <p:cNvPr id="103431" name="Text Box 7"/>
          <p:cNvSpPr txBox="1">
            <a:spLocks noChangeArrowheads="1"/>
          </p:cNvSpPr>
          <p:nvPr/>
        </p:nvSpPr>
        <p:spPr bwMode="auto">
          <a:xfrm>
            <a:off x="1697038" y="1447800"/>
            <a:ext cx="12747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</a:rPr>
              <a:t>Sensitive </a:t>
            </a:r>
          </a:p>
        </p:txBody>
      </p:sp>
      <p:sp>
        <p:nvSpPr>
          <p:cNvPr id="103432" name="Rectangle 8"/>
          <p:cNvSpPr>
            <a:spLocks noChangeArrowheads="1"/>
          </p:cNvSpPr>
          <p:nvPr/>
        </p:nvSpPr>
        <p:spPr bwMode="auto">
          <a:xfrm>
            <a:off x="0" y="228600"/>
            <a:ext cx="91440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altLang="en-US" sz="3300" dirty="0">
                <a:solidFill>
                  <a:srgbClr val="000099"/>
                </a:solidFill>
                <a:latin typeface="+mn-lt"/>
              </a:rPr>
              <a:t>48 genes tested for prediction of alkylation sensitivity for the remaining test population</a:t>
            </a:r>
          </a:p>
        </p:txBody>
      </p:sp>
      <p:sp>
        <p:nvSpPr>
          <p:cNvPr id="103433" name="AutoShape 9"/>
          <p:cNvSpPr>
            <a:spLocks noChangeArrowheads="1"/>
          </p:cNvSpPr>
          <p:nvPr/>
        </p:nvSpPr>
        <p:spPr bwMode="auto">
          <a:xfrm>
            <a:off x="4267200" y="3810000"/>
            <a:ext cx="533400" cy="687388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0099"/>
                </a:solidFill>
                <a:latin typeface="Arial" charset="0"/>
              </a:rPr>
              <a:t>48</a:t>
            </a:r>
          </a:p>
        </p:txBody>
      </p:sp>
    </p:spTree>
    <p:extLst>
      <p:ext uri="{BB962C8B-B14F-4D97-AF65-F5344CB8AC3E}">
        <p14:creationId xmlns:p14="http://schemas.microsoft.com/office/powerpoint/2010/main" val="227327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25499"/>
          <a:stretch>
            <a:fillRect/>
          </a:stretch>
        </p:blipFill>
        <p:spPr bwMode="auto">
          <a:xfrm>
            <a:off x="4800600" y="2286000"/>
            <a:ext cx="3276600" cy="365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514600"/>
            <a:ext cx="268605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452" name="AutoShape 4"/>
          <p:cNvSpPr>
            <a:spLocks noChangeArrowheads="1"/>
          </p:cNvSpPr>
          <p:nvPr/>
        </p:nvSpPr>
        <p:spPr bwMode="auto">
          <a:xfrm>
            <a:off x="1524000" y="1905000"/>
            <a:ext cx="1295400" cy="381000"/>
          </a:xfrm>
          <a:prstGeom prst="leftArrow">
            <a:avLst>
              <a:gd name="adj1" fmla="val 50000"/>
              <a:gd name="adj2" fmla="val 8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4453" name="AutoShape 5"/>
          <p:cNvSpPr>
            <a:spLocks noChangeArrowheads="1"/>
          </p:cNvSpPr>
          <p:nvPr/>
        </p:nvSpPr>
        <p:spPr bwMode="auto">
          <a:xfrm>
            <a:off x="2971800" y="1905000"/>
            <a:ext cx="1371600" cy="381000"/>
          </a:xfrm>
          <a:prstGeom prst="rightArrow">
            <a:avLst>
              <a:gd name="adj1" fmla="val 50000"/>
              <a:gd name="adj2" fmla="val 9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4454" name="Text Box 6"/>
          <p:cNvSpPr txBox="1">
            <a:spLocks noChangeArrowheads="1"/>
          </p:cNvSpPr>
          <p:nvPr/>
        </p:nvSpPr>
        <p:spPr bwMode="auto">
          <a:xfrm>
            <a:off x="2984500" y="1447800"/>
            <a:ext cx="1206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</a:rPr>
              <a:t>Resistant</a:t>
            </a:r>
          </a:p>
        </p:txBody>
      </p:sp>
      <p:sp>
        <p:nvSpPr>
          <p:cNvPr id="104455" name="Text Box 7"/>
          <p:cNvSpPr txBox="1">
            <a:spLocks noChangeArrowheads="1"/>
          </p:cNvSpPr>
          <p:nvPr/>
        </p:nvSpPr>
        <p:spPr bwMode="auto">
          <a:xfrm>
            <a:off x="1697038" y="1447800"/>
            <a:ext cx="12747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</a:rPr>
              <a:t>Sensitive </a:t>
            </a:r>
          </a:p>
        </p:txBody>
      </p:sp>
      <p:sp>
        <p:nvSpPr>
          <p:cNvPr id="104456" name="Rectangle 8"/>
          <p:cNvSpPr>
            <a:spLocks noChangeArrowheads="1"/>
          </p:cNvSpPr>
          <p:nvPr/>
        </p:nvSpPr>
        <p:spPr bwMode="auto">
          <a:xfrm>
            <a:off x="685800" y="304800"/>
            <a:ext cx="80772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altLang="en-US" sz="3300" dirty="0">
                <a:solidFill>
                  <a:srgbClr val="000099"/>
                </a:solidFill>
                <a:latin typeface="+mn-lt"/>
              </a:rPr>
              <a:t>48 genes predict response to alkylation</a:t>
            </a:r>
            <a:br>
              <a:rPr lang="en-US" altLang="en-US" sz="3300" dirty="0">
                <a:solidFill>
                  <a:srgbClr val="000099"/>
                </a:solidFill>
                <a:latin typeface="+mn-lt"/>
              </a:rPr>
            </a:br>
            <a:r>
              <a:rPr lang="en-US" altLang="en-US" sz="3300" dirty="0">
                <a:solidFill>
                  <a:srgbClr val="000099"/>
                </a:solidFill>
                <a:latin typeface="+mn-lt"/>
              </a:rPr>
              <a:t>with </a:t>
            </a:r>
            <a:r>
              <a:rPr lang="en-US" altLang="en-US" sz="3300" dirty="0">
                <a:solidFill>
                  <a:srgbClr val="FF0000"/>
                </a:solidFill>
                <a:latin typeface="+mn-lt"/>
              </a:rPr>
              <a:t>94% accuracy</a:t>
            </a:r>
          </a:p>
        </p:txBody>
      </p:sp>
      <p:sp>
        <p:nvSpPr>
          <p:cNvPr id="104457" name="Text Box 9"/>
          <p:cNvSpPr txBox="1">
            <a:spLocks noChangeArrowheads="1"/>
          </p:cNvSpPr>
          <p:nvPr/>
        </p:nvSpPr>
        <p:spPr bwMode="auto">
          <a:xfrm>
            <a:off x="6172200" y="3733800"/>
            <a:ext cx="796925" cy="6508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altLang="en-US"/>
              <a:t>15/16</a:t>
            </a:r>
          </a:p>
          <a:p>
            <a:pPr algn="ctr" eaLnBrk="1" hangingPunct="1"/>
            <a:r>
              <a:rPr lang="en-US" altLang="en-US" b="1">
                <a:solidFill>
                  <a:srgbClr val="FF0066"/>
                </a:solidFill>
              </a:rPr>
              <a:t>94%</a:t>
            </a:r>
          </a:p>
        </p:txBody>
      </p:sp>
      <p:sp>
        <p:nvSpPr>
          <p:cNvPr id="589834" name="AutoShape 10"/>
          <p:cNvSpPr>
            <a:spLocks noChangeArrowheads="1"/>
          </p:cNvSpPr>
          <p:nvPr/>
        </p:nvSpPr>
        <p:spPr bwMode="auto">
          <a:xfrm>
            <a:off x="7391400" y="2819400"/>
            <a:ext cx="228600" cy="228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altLang="en-US">
              <a:latin typeface="Arial Unicode MS" pitchFamily="34" charset="-128"/>
            </a:endParaRPr>
          </a:p>
        </p:txBody>
      </p:sp>
      <p:sp>
        <p:nvSpPr>
          <p:cNvPr id="589835" name="AutoShape 11"/>
          <p:cNvSpPr>
            <a:spLocks noChangeArrowheads="1"/>
          </p:cNvSpPr>
          <p:nvPr/>
        </p:nvSpPr>
        <p:spPr bwMode="auto">
          <a:xfrm>
            <a:off x="6019800" y="2514600"/>
            <a:ext cx="228600" cy="228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altLang="en-US">
              <a:latin typeface="Arial Unicode MS" pitchFamily="34" charset="-128"/>
            </a:endParaRPr>
          </a:p>
        </p:txBody>
      </p:sp>
      <p:sp>
        <p:nvSpPr>
          <p:cNvPr id="589836" name="AutoShape 12"/>
          <p:cNvSpPr>
            <a:spLocks noChangeArrowheads="1"/>
          </p:cNvSpPr>
          <p:nvPr/>
        </p:nvSpPr>
        <p:spPr bwMode="auto">
          <a:xfrm>
            <a:off x="5105400" y="3352800"/>
            <a:ext cx="228600" cy="228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altLang="en-US">
              <a:latin typeface="Arial Unicode MS" pitchFamily="34" charset="-128"/>
            </a:endParaRPr>
          </a:p>
        </p:txBody>
      </p:sp>
      <p:sp>
        <p:nvSpPr>
          <p:cNvPr id="589837" name="AutoShape 13"/>
          <p:cNvSpPr>
            <a:spLocks noChangeArrowheads="1"/>
          </p:cNvSpPr>
          <p:nvPr/>
        </p:nvSpPr>
        <p:spPr bwMode="auto">
          <a:xfrm>
            <a:off x="4876800" y="3962400"/>
            <a:ext cx="228600" cy="228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altLang="en-US">
              <a:latin typeface="Arial Unicode MS" pitchFamily="34" charset="-128"/>
            </a:endParaRPr>
          </a:p>
        </p:txBody>
      </p:sp>
      <p:sp>
        <p:nvSpPr>
          <p:cNvPr id="589838" name="AutoShape 14"/>
          <p:cNvSpPr>
            <a:spLocks noChangeArrowheads="1"/>
          </p:cNvSpPr>
          <p:nvPr/>
        </p:nvSpPr>
        <p:spPr bwMode="auto">
          <a:xfrm>
            <a:off x="5105400" y="4648200"/>
            <a:ext cx="228600" cy="228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altLang="en-US">
              <a:latin typeface="Arial Unicode MS" pitchFamily="34" charset="-128"/>
            </a:endParaRPr>
          </a:p>
        </p:txBody>
      </p:sp>
      <p:sp>
        <p:nvSpPr>
          <p:cNvPr id="589839" name="AutoShape 15"/>
          <p:cNvSpPr>
            <a:spLocks noChangeArrowheads="1"/>
          </p:cNvSpPr>
          <p:nvPr/>
        </p:nvSpPr>
        <p:spPr bwMode="auto">
          <a:xfrm>
            <a:off x="5562600" y="5257800"/>
            <a:ext cx="228600" cy="228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altLang="en-US">
              <a:latin typeface="Arial Unicode MS" pitchFamily="34" charset="-128"/>
            </a:endParaRPr>
          </a:p>
        </p:txBody>
      </p:sp>
      <p:sp>
        <p:nvSpPr>
          <p:cNvPr id="589840" name="AutoShape 16"/>
          <p:cNvSpPr>
            <a:spLocks noChangeArrowheads="1"/>
          </p:cNvSpPr>
          <p:nvPr/>
        </p:nvSpPr>
        <p:spPr bwMode="auto">
          <a:xfrm>
            <a:off x="6096000" y="5486400"/>
            <a:ext cx="228600" cy="228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altLang="en-US">
              <a:latin typeface="Arial Unicode MS" pitchFamily="34" charset="-128"/>
            </a:endParaRPr>
          </a:p>
        </p:txBody>
      </p:sp>
      <p:sp>
        <p:nvSpPr>
          <p:cNvPr id="589841" name="AutoShape 17"/>
          <p:cNvSpPr>
            <a:spLocks noChangeArrowheads="1"/>
          </p:cNvSpPr>
          <p:nvPr/>
        </p:nvSpPr>
        <p:spPr bwMode="auto">
          <a:xfrm>
            <a:off x="6781800" y="5410200"/>
            <a:ext cx="228600" cy="228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altLang="en-US">
              <a:latin typeface="Arial Unicode MS" pitchFamily="34" charset="-128"/>
            </a:endParaRPr>
          </a:p>
        </p:txBody>
      </p:sp>
      <p:sp>
        <p:nvSpPr>
          <p:cNvPr id="589842" name="AutoShape 18"/>
          <p:cNvSpPr>
            <a:spLocks noChangeArrowheads="1"/>
          </p:cNvSpPr>
          <p:nvPr/>
        </p:nvSpPr>
        <p:spPr bwMode="auto">
          <a:xfrm>
            <a:off x="6781800" y="2514600"/>
            <a:ext cx="228600" cy="228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altLang="en-US">
              <a:latin typeface="Arial Unicode MS" pitchFamily="34" charset="-128"/>
            </a:endParaRPr>
          </a:p>
        </p:txBody>
      </p:sp>
      <p:sp>
        <p:nvSpPr>
          <p:cNvPr id="589843" name="AutoShape 19"/>
          <p:cNvSpPr>
            <a:spLocks noChangeArrowheads="1"/>
          </p:cNvSpPr>
          <p:nvPr/>
        </p:nvSpPr>
        <p:spPr bwMode="auto">
          <a:xfrm>
            <a:off x="5410200" y="2819400"/>
            <a:ext cx="228600" cy="228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altLang="en-US">
              <a:latin typeface="Arial Unicode MS" pitchFamily="34" charset="-128"/>
            </a:endParaRPr>
          </a:p>
        </p:txBody>
      </p:sp>
      <p:sp>
        <p:nvSpPr>
          <p:cNvPr id="589844" name="AutoShape 20"/>
          <p:cNvSpPr>
            <a:spLocks noChangeArrowheads="1"/>
          </p:cNvSpPr>
          <p:nvPr/>
        </p:nvSpPr>
        <p:spPr bwMode="auto">
          <a:xfrm>
            <a:off x="7772400" y="3352800"/>
            <a:ext cx="228600" cy="228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altLang="en-US">
              <a:latin typeface="Arial Unicode MS" pitchFamily="34" charset="-128"/>
            </a:endParaRPr>
          </a:p>
        </p:txBody>
      </p:sp>
      <p:sp>
        <p:nvSpPr>
          <p:cNvPr id="589845" name="AutoShape 21"/>
          <p:cNvSpPr>
            <a:spLocks noChangeArrowheads="1"/>
          </p:cNvSpPr>
          <p:nvPr/>
        </p:nvSpPr>
        <p:spPr bwMode="auto">
          <a:xfrm>
            <a:off x="7848600" y="3962400"/>
            <a:ext cx="228600" cy="228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altLang="en-US">
              <a:latin typeface="Arial Unicode MS" pitchFamily="34" charset="-128"/>
            </a:endParaRPr>
          </a:p>
        </p:txBody>
      </p:sp>
      <p:sp>
        <p:nvSpPr>
          <p:cNvPr id="589846" name="AutoShape 22"/>
          <p:cNvSpPr>
            <a:spLocks noChangeArrowheads="1"/>
          </p:cNvSpPr>
          <p:nvPr/>
        </p:nvSpPr>
        <p:spPr bwMode="auto">
          <a:xfrm>
            <a:off x="7772400" y="4648200"/>
            <a:ext cx="228600" cy="228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altLang="en-US">
              <a:latin typeface="Arial Unicode MS" pitchFamily="34" charset="-128"/>
            </a:endParaRPr>
          </a:p>
        </p:txBody>
      </p:sp>
      <p:sp>
        <p:nvSpPr>
          <p:cNvPr id="104471" name="AutoShape 23"/>
          <p:cNvSpPr>
            <a:spLocks noChangeArrowheads="1"/>
          </p:cNvSpPr>
          <p:nvPr/>
        </p:nvSpPr>
        <p:spPr bwMode="auto">
          <a:xfrm>
            <a:off x="4267200" y="3810000"/>
            <a:ext cx="533400" cy="687388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0099"/>
                </a:solidFill>
                <a:latin typeface="Arial" charset="0"/>
              </a:rPr>
              <a:t>48</a:t>
            </a:r>
          </a:p>
        </p:txBody>
      </p:sp>
    </p:spTree>
    <p:extLst>
      <p:ext uri="{BB962C8B-B14F-4D97-AF65-F5344CB8AC3E}">
        <p14:creationId xmlns:p14="http://schemas.microsoft.com/office/powerpoint/2010/main" val="419644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USAR---Crowds-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0" y="1752600"/>
            <a:ext cx="2514600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2" b="6122"/>
          <a:stretch>
            <a:fillRect/>
          </a:stretch>
        </p:blipFill>
        <p:spPr bwMode="auto">
          <a:xfrm>
            <a:off x="1492250" y="1752600"/>
            <a:ext cx="268605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476" name="Rectangle 4"/>
          <p:cNvSpPr>
            <a:spLocks noGrp="1" noChangeArrowheads="1"/>
          </p:cNvSpPr>
          <p:nvPr>
            <p:ph type="title"/>
          </p:nvPr>
        </p:nvSpPr>
        <p:spPr>
          <a:xfrm>
            <a:off x="990600" y="5257800"/>
            <a:ext cx="7239000" cy="1447800"/>
          </a:xfrm>
          <a:solidFill>
            <a:schemeClr val="bg1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r>
              <a:rPr lang="en-US" altLang="en-US" sz="2800" smtClean="0">
                <a:solidFill>
                  <a:srgbClr val="000099"/>
                </a:solidFill>
                <a:latin typeface="+mn-lt"/>
              </a:rPr>
              <a:t>Basal gene expression can predict with </a:t>
            </a:r>
            <a:r>
              <a:rPr lang="en-US" altLang="en-US" sz="2800" u="sng" smtClean="0">
                <a:solidFill>
                  <a:srgbClr val="000099"/>
                </a:solidFill>
                <a:latin typeface="+mn-lt"/>
              </a:rPr>
              <a:t>high accuracy</a:t>
            </a:r>
            <a:r>
              <a:rPr lang="en-US" altLang="en-US" sz="2800" smtClean="0">
                <a:solidFill>
                  <a:srgbClr val="000099"/>
                </a:solidFill>
                <a:latin typeface="+mn-lt"/>
              </a:rPr>
              <a:t> response to alkylation damage</a:t>
            </a:r>
          </a:p>
        </p:txBody>
      </p:sp>
      <p:sp>
        <p:nvSpPr>
          <p:cNvPr id="105477" name="Text Box 5"/>
          <p:cNvSpPr txBox="1">
            <a:spLocks noChangeArrowheads="1"/>
          </p:cNvSpPr>
          <p:nvPr/>
        </p:nvSpPr>
        <p:spPr bwMode="auto">
          <a:xfrm>
            <a:off x="1814513" y="4259263"/>
            <a:ext cx="2039937" cy="388937"/>
          </a:xfrm>
          <a:prstGeom prst="rect">
            <a:avLst/>
          </a:prstGeom>
          <a:solidFill>
            <a:srgbClr val="FFFF00"/>
          </a:solidFill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</a:rPr>
              <a:t>Basal Expression</a:t>
            </a:r>
          </a:p>
        </p:txBody>
      </p:sp>
      <p:sp>
        <p:nvSpPr>
          <p:cNvPr id="105478" name="AutoShape 6"/>
          <p:cNvSpPr>
            <a:spLocks noChangeArrowheads="1"/>
          </p:cNvSpPr>
          <p:nvPr/>
        </p:nvSpPr>
        <p:spPr bwMode="auto">
          <a:xfrm>
            <a:off x="3244850" y="3124200"/>
            <a:ext cx="2667000" cy="685800"/>
          </a:xfrm>
          <a:prstGeom prst="leftRightArrow">
            <a:avLst>
              <a:gd name="adj1" fmla="val 50000"/>
              <a:gd name="adj2" fmla="val 77778"/>
            </a:avLst>
          </a:prstGeom>
          <a:solidFill>
            <a:srgbClr val="FFFF00"/>
          </a:solidFill>
          <a:ln w="222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5479" name="Text Box 7"/>
          <p:cNvSpPr txBox="1">
            <a:spLocks noChangeArrowheads="1"/>
          </p:cNvSpPr>
          <p:nvPr/>
        </p:nvSpPr>
        <p:spPr bwMode="auto">
          <a:xfrm>
            <a:off x="3930650" y="32766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/>
              <a:t>predicts</a:t>
            </a:r>
          </a:p>
        </p:txBody>
      </p:sp>
      <p:sp>
        <p:nvSpPr>
          <p:cNvPr id="105480" name="Text Box 8"/>
          <p:cNvSpPr txBox="1">
            <a:spLocks noChangeArrowheads="1"/>
          </p:cNvSpPr>
          <p:nvPr/>
        </p:nvSpPr>
        <p:spPr bwMode="auto">
          <a:xfrm>
            <a:off x="4921250" y="4267200"/>
            <a:ext cx="2546350" cy="388938"/>
          </a:xfrm>
          <a:prstGeom prst="rect">
            <a:avLst/>
          </a:prstGeom>
          <a:solidFill>
            <a:srgbClr val="FFFF00"/>
          </a:solidFill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</a:rPr>
              <a:t>Alkylation Sensitivity</a:t>
            </a: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8" y="379520"/>
            <a:ext cx="9057762" cy="1049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316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3"/>
          <p:cNvGrpSpPr>
            <a:grpSpLocks/>
          </p:cNvGrpSpPr>
          <p:nvPr/>
        </p:nvGrpSpPr>
        <p:grpSpPr bwMode="auto">
          <a:xfrm>
            <a:off x="0" y="2667000"/>
            <a:ext cx="8983663" cy="3048000"/>
            <a:chOff x="0" y="2160"/>
            <a:chExt cx="5659" cy="1920"/>
          </a:xfrm>
        </p:grpSpPr>
        <p:sp>
          <p:nvSpPr>
            <p:cNvPr id="6147" name="Line 4"/>
            <p:cNvSpPr>
              <a:spLocks noChangeShapeType="1"/>
            </p:cNvSpPr>
            <p:nvPr/>
          </p:nvSpPr>
          <p:spPr bwMode="auto">
            <a:xfrm>
              <a:off x="3772" y="2468"/>
              <a:ext cx="595" cy="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8" name="Text Box 5"/>
            <p:cNvSpPr txBox="1">
              <a:spLocks noChangeArrowheads="1"/>
            </p:cNvSpPr>
            <p:nvPr/>
          </p:nvSpPr>
          <p:spPr bwMode="auto">
            <a:xfrm>
              <a:off x="4416" y="2267"/>
              <a:ext cx="1243" cy="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en-US" sz="3200" b="1">
                  <a:latin typeface="Times" charset="0"/>
                </a:rPr>
                <a:t>DISEASE</a:t>
              </a:r>
              <a:endParaRPr lang="en-US" altLang="en-US" sz="2800" b="1">
                <a:latin typeface="Times" charset="0"/>
              </a:endParaRPr>
            </a:p>
          </p:txBody>
        </p:sp>
        <p:sp>
          <p:nvSpPr>
            <p:cNvPr id="6149" name="Text Box 6"/>
            <p:cNvSpPr txBox="1">
              <a:spLocks noChangeArrowheads="1"/>
            </p:cNvSpPr>
            <p:nvPr/>
          </p:nvSpPr>
          <p:spPr bwMode="auto">
            <a:xfrm>
              <a:off x="2208" y="2160"/>
              <a:ext cx="1584" cy="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en-US" sz="3200" b="1">
                  <a:latin typeface="Times" charset="0"/>
                </a:rPr>
                <a:t>Cell Death  Mutation</a:t>
              </a:r>
              <a:endParaRPr lang="en-US" altLang="en-US" b="1">
                <a:latin typeface="Times" charset="0"/>
              </a:endParaRPr>
            </a:p>
          </p:txBody>
        </p:sp>
        <p:sp>
          <p:nvSpPr>
            <p:cNvPr id="6150" name="Text Box 7"/>
            <p:cNvSpPr txBox="1">
              <a:spLocks noChangeArrowheads="1"/>
            </p:cNvSpPr>
            <p:nvPr/>
          </p:nvSpPr>
          <p:spPr bwMode="auto">
            <a:xfrm>
              <a:off x="1440" y="3290"/>
              <a:ext cx="1045" cy="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" charset="0"/>
                </a:rPr>
                <a:t>DNA repair</a:t>
              </a:r>
            </a:p>
            <a:p>
              <a:pPr algn="ctr"/>
              <a:endParaRPr lang="en-US" altLang="en-US" b="1">
                <a:solidFill>
                  <a:srgbClr val="0000CC"/>
                </a:solidFill>
                <a:latin typeface="Times" charset="0"/>
              </a:endParaRPr>
            </a:p>
          </p:txBody>
        </p:sp>
        <p:sp>
          <p:nvSpPr>
            <p:cNvPr id="6151" name="Text Box 8"/>
            <p:cNvSpPr txBox="1">
              <a:spLocks noChangeArrowheads="1"/>
            </p:cNvSpPr>
            <p:nvPr/>
          </p:nvSpPr>
          <p:spPr bwMode="auto">
            <a:xfrm>
              <a:off x="0" y="2267"/>
              <a:ext cx="1728" cy="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en-US" sz="3200" b="1">
                  <a:latin typeface="Times" charset="0"/>
                </a:rPr>
                <a:t>DNA damage</a:t>
              </a:r>
            </a:p>
          </p:txBody>
        </p:sp>
        <p:sp>
          <p:nvSpPr>
            <p:cNvPr id="6152" name="Text Box 9"/>
            <p:cNvSpPr txBox="1">
              <a:spLocks noChangeArrowheads="1"/>
            </p:cNvSpPr>
            <p:nvPr/>
          </p:nvSpPr>
          <p:spPr bwMode="auto">
            <a:xfrm>
              <a:off x="336" y="3150"/>
              <a:ext cx="798" cy="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" charset="0"/>
                </a:rPr>
                <a:t>Cell cycle arrest</a:t>
              </a:r>
            </a:p>
            <a:p>
              <a:endParaRPr lang="en-US" altLang="en-US" b="1">
                <a:solidFill>
                  <a:srgbClr val="0000CC"/>
                </a:solidFill>
                <a:latin typeface="Times" charset="0"/>
              </a:endParaRPr>
            </a:p>
          </p:txBody>
        </p:sp>
        <p:sp>
          <p:nvSpPr>
            <p:cNvPr id="6153" name="Line 10"/>
            <p:cNvSpPr>
              <a:spLocks noChangeShapeType="1"/>
            </p:cNvSpPr>
            <p:nvPr/>
          </p:nvSpPr>
          <p:spPr bwMode="auto">
            <a:xfrm>
              <a:off x="873" y="2686"/>
              <a:ext cx="0" cy="28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4" name="Line 11"/>
            <p:cNvSpPr>
              <a:spLocks noChangeShapeType="1"/>
            </p:cNvSpPr>
            <p:nvPr/>
          </p:nvSpPr>
          <p:spPr bwMode="auto">
            <a:xfrm>
              <a:off x="1279" y="3626"/>
              <a:ext cx="21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5" name="Line 12"/>
            <p:cNvSpPr>
              <a:spLocks noChangeShapeType="1"/>
            </p:cNvSpPr>
            <p:nvPr/>
          </p:nvSpPr>
          <p:spPr bwMode="auto">
            <a:xfrm>
              <a:off x="1208" y="2763"/>
              <a:ext cx="379" cy="4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6" name="Line 13"/>
            <p:cNvSpPr>
              <a:spLocks noChangeShapeType="1"/>
            </p:cNvSpPr>
            <p:nvPr/>
          </p:nvSpPr>
          <p:spPr bwMode="auto">
            <a:xfrm>
              <a:off x="1680" y="2448"/>
              <a:ext cx="595" cy="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157" name="Group 14"/>
            <p:cNvGrpSpPr>
              <a:grpSpLocks/>
            </p:cNvGrpSpPr>
            <p:nvPr/>
          </p:nvGrpSpPr>
          <p:grpSpPr bwMode="auto">
            <a:xfrm>
              <a:off x="1776" y="2688"/>
              <a:ext cx="240" cy="387"/>
              <a:chOff x="1776" y="2688"/>
              <a:chExt cx="240" cy="387"/>
            </a:xfrm>
          </p:grpSpPr>
          <p:sp>
            <p:nvSpPr>
              <p:cNvPr id="6158" name="Line 15"/>
              <p:cNvSpPr>
                <a:spLocks noChangeShapeType="1"/>
              </p:cNvSpPr>
              <p:nvPr/>
            </p:nvSpPr>
            <p:spPr bwMode="auto">
              <a:xfrm>
                <a:off x="1895" y="2688"/>
                <a:ext cx="0" cy="38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9" name="Line 16"/>
              <p:cNvSpPr>
                <a:spLocks noChangeShapeType="1"/>
              </p:cNvSpPr>
              <p:nvPr/>
            </p:nvSpPr>
            <p:spPr bwMode="auto">
              <a:xfrm>
                <a:off x="1776" y="2688"/>
                <a:ext cx="240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0148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57200" y="357963"/>
            <a:ext cx="4977809" cy="6042837"/>
            <a:chOff x="457200" y="357963"/>
            <a:chExt cx="4977809" cy="6042837"/>
          </a:xfrm>
        </p:grpSpPr>
        <p:grpSp>
          <p:nvGrpSpPr>
            <p:cNvPr id="5" name="Group 4"/>
            <p:cNvGrpSpPr/>
            <p:nvPr/>
          </p:nvGrpSpPr>
          <p:grpSpPr>
            <a:xfrm>
              <a:off x="457200" y="357963"/>
              <a:ext cx="4977809" cy="4475163"/>
              <a:chOff x="2642190" y="1190625"/>
              <a:chExt cx="4977809" cy="4475163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343"/>
              <a:stretch/>
            </p:blipFill>
            <p:spPr bwMode="auto">
              <a:xfrm>
                <a:off x="2642190" y="1190625"/>
                <a:ext cx="4977809" cy="44751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" name="Rectangle 3"/>
              <p:cNvSpPr/>
              <p:nvPr/>
            </p:nvSpPr>
            <p:spPr>
              <a:xfrm>
                <a:off x="2642190" y="4419600"/>
                <a:ext cx="1472610" cy="1066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Down Arrow 5"/>
            <p:cNvSpPr/>
            <p:nvPr/>
          </p:nvSpPr>
          <p:spPr>
            <a:xfrm>
              <a:off x="2819400" y="4953000"/>
              <a:ext cx="304800" cy="609600"/>
            </a:xfrm>
            <a:prstGeom prst="downArrow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52600" y="5754469"/>
              <a:ext cx="2438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</a:rPr>
                <a:t>FUNCTION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181600" y="772180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Genome Sequencing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81601" y="2057400"/>
            <a:ext cx="3886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mRNA Profiling</a:t>
            </a:r>
          </a:p>
          <a:p>
            <a:pPr algn="ctr"/>
            <a:r>
              <a:rPr lang="en-US" sz="2800" dirty="0" err="1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Exome</a:t>
            </a:r>
            <a:r>
              <a:rPr lang="en-US" sz="2800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Sequencing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81601" y="3943290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Proteomic Analyses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05400" y="5181600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sz="3600" i="1" dirty="0" smtClean="0">
                <a:solidFill>
                  <a:srgbClr val="FF0000"/>
                </a:solidFill>
              </a:rPr>
              <a:t>In vitro </a:t>
            </a:r>
            <a:r>
              <a:rPr lang="en-US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en-US" sz="3600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vivo</a:t>
            </a:r>
            <a:r>
              <a:rPr lang="en-US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</a:p>
          <a:p>
            <a:pPr algn="ctr"/>
            <a:r>
              <a:rPr lang="en-US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 Assays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21851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7"/>
          <p:cNvSpPr txBox="1">
            <a:spLocks noChangeArrowheads="1"/>
          </p:cNvSpPr>
          <p:nvPr/>
        </p:nvSpPr>
        <p:spPr bwMode="auto">
          <a:xfrm>
            <a:off x="2895600" y="76200"/>
            <a:ext cx="6019800" cy="658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0070C0"/>
                </a:solidFill>
                <a:latin typeface="Comic Sans MS" pitchFamily="66" charset="0"/>
              </a:rPr>
              <a:t>Developing Novel Methods to Measure DNA Repair Capacity in Human Populations</a:t>
            </a:r>
          </a:p>
          <a:p>
            <a:pPr algn="ctr" eaLnBrk="1" hangingPunct="1">
              <a:spcBef>
                <a:spcPct val="50000"/>
              </a:spcBef>
            </a:pPr>
            <a:endParaRPr lang="en-US" sz="800" dirty="0">
              <a:solidFill>
                <a:schemeClr val="accent2"/>
              </a:solidFill>
              <a:latin typeface="Comic Sans MS" pitchFamily="66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2800" i="1" dirty="0">
                <a:latin typeface="Comic Sans MS" pitchFamily="66" charset="0"/>
              </a:rPr>
              <a:t>Leona D. Samson</a:t>
            </a:r>
          </a:p>
          <a:p>
            <a:pPr algn="ctr" eaLnBrk="1" hangingPunct="1">
              <a:spcBef>
                <a:spcPct val="50000"/>
              </a:spcBef>
            </a:pPr>
            <a:endParaRPr lang="en-US" sz="400" i="1" dirty="0">
              <a:latin typeface="Comic Sans MS" pitchFamily="66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2800" dirty="0">
                <a:latin typeface="Comic Sans MS" pitchFamily="66" charset="0"/>
              </a:rPr>
              <a:t>MIT</a:t>
            </a:r>
            <a:endParaRPr lang="en-US" sz="1200" dirty="0">
              <a:latin typeface="Comic Sans MS" pitchFamily="66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2000" dirty="0">
                <a:latin typeface="Comic Sans MS" pitchFamily="66" charset="0"/>
              </a:rPr>
              <a:t>Biological Engineering Department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000" dirty="0">
                <a:latin typeface="Comic Sans MS" pitchFamily="66" charset="0"/>
              </a:rPr>
              <a:t>Biology Department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000" dirty="0">
                <a:latin typeface="Comic Sans MS" pitchFamily="66" charset="0"/>
              </a:rPr>
              <a:t>Center for Environmental Health Sciences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000" dirty="0">
                <a:latin typeface="Comic Sans MS" pitchFamily="66" charset="0"/>
              </a:rPr>
              <a:t>Koch Institute for Integrative Cancer Research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000" dirty="0">
                <a:latin typeface="Comic Sans MS" pitchFamily="66" charset="0"/>
              </a:rPr>
              <a:t> Computational and Systems Biology </a:t>
            </a:r>
            <a:r>
              <a:rPr lang="en-US" sz="2000" dirty="0" smtClean="0">
                <a:latin typeface="Comic Sans MS" pitchFamily="66" charset="0"/>
              </a:rPr>
              <a:t>Initiative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000" dirty="0" smtClean="0">
                <a:latin typeface="Comic Sans MS" pitchFamily="66" charset="0"/>
              </a:rPr>
              <a:t>Broad Institute (Harvard and MIT)</a:t>
            </a:r>
            <a:endParaRPr lang="en-US" sz="2000" dirty="0">
              <a:latin typeface="Comic Sans MS" pitchFamily="66" charset="0"/>
            </a:endParaRPr>
          </a:p>
        </p:txBody>
      </p:sp>
      <p:pic>
        <p:nvPicPr>
          <p:cNvPr id="2052" name="Picture 5" descr="NIH Director's Pioneer Aw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73100"/>
            <a:ext cx="2471738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795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23727" y="-6569"/>
            <a:ext cx="91440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dirty="0">
                <a:solidFill>
                  <a:srgbClr val="002060"/>
                </a:solidFill>
                <a:latin typeface="+mn-lt"/>
              </a:rPr>
              <a:t>Reactivation of UV damaged </a:t>
            </a:r>
            <a:r>
              <a:rPr lang="en-US" sz="4000" dirty="0" smtClean="0">
                <a:solidFill>
                  <a:srgbClr val="002060"/>
                </a:solidFill>
                <a:latin typeface="+mn-lt"/>
              </a:rPr>
              <a:t>DNA by </a:t>
            </a:r>
            <a:r>
              <a:rPr lang="en-US" sz="4000" dirty="0">
                <a:solidFill>
                  <a:srgbClr val="002060"/>
                </a:solidFill>
                <a:latin typeface="+mn-lt"/>
              </a:rPr>
              <a:t>Host cell Reactivation (HCR)</a:t>
            </a:r>
          </a:p>
        </p:txBody>
      </p:sp>
      <p:pic>
        <p:nvPicPr>
          <p:cNvPr id="11267" name="Picture 4" descr="AMG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59"/>
          <a:stretch>
            <a:fillRect/>
          </a:stretch>
        </p:blipFill>
        <p:spPr bwMode="auto">
          <a:xfrm>
            <a:off x="152400" y="1331820"/>
            <a:ext cx="23622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Line 5"/>
          <p:cNvSpPr>
            <a:spLocks noChangeShapeType="1"/>
          </p:cNvSpPr>
          <p:nvPr/>
        </p:nvSpPr>
        <p:spPr bwMode="auto">
          <a:xfrm>
            <a:off x="2514600" y="2347913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2590800" y="1509713"/>
            <a:ext cx="1066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>
                <a:solidFill>
                  <a:srgbClr val="FF0066"/>
                </a:solidFill>
              </a:rPr>
              <a:t>+ UV light</a:t>
            </a:r>
          </a:p>
        </p:txBody>
      </p:sp>
      <p:pic>
        <p:nvPicPr>
          <p:cNvPr id="11270" name="Picture 7" descr="AMG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59"/>
          <a:stretch>
            <a:fillRect/>
          </a:stretch>
        </p:blipFill>
        <p:spPr bwMode="auto">
          <a:xfrm>
            <a:off x="4267200" y="1319213"/>
            <a:ext cx="23622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AutoShape 8"/>
          <p:cNvSpPr>
            <a:spLocks noChangeArrowheads="1"/>
          </p:cNvSpPr>
          <p:nvPr/>
        </p:nvSpPr>
        <p:spPr bwMode="auto">
          <a:xfrm>
            <a:off x="5562600" y="2957513"/>
            <a:ext cx="228600" cy="228600"/>
          </a:xfrm>
          <a:prstGeom prst="irregularSeal2">
            <a:avLst/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2" name="AutoShape 9"/>
          <p:cNvSpPr>
            <a:spLocks noChangeArrowheads="1"/>
          </p:cNvSpPr>
          <p:nvPr/>
        </p:nvSpPr>
        <p:spPr bwMode="auto">
          <a:xfrm>
            <a:off x="4572000" y="2652713"/>
            <a:ext cx="228600" cy="228600"/>
          </a:xfrm>
          <a:prstGeom prst="irregularSeal2">
            <a:avLst/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3" name="AutoShape 10"/>
          <p:cNvSpPr>
            <a:spLocks noChangeArrowheads="1"/>
          </p:cNvSpPr>
          <p:nvPr/>
        </p:nvSpPr>
        <p:spPr bwMode="auto">
          <a:xfrm>
            <a:off x="4724400" y="1509713"/>
            <a:ext cx="228600" cy="228600"/>
          </a:xfrm>
          <a:prstGeom prst="irregularSeal2">
            <a:avLst/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274" name="Picture 12" descr="417659_5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100513"/>
            <a:ext cx="1981199" cy="2638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5" name="Line 22"/>
          <p:cNvSpPr>
            <a:spLocks noChangeShapeType="1"/>
          </p:cNvSpPr>
          <p:nvPr/>
        </p:nvSpPr>
        <p:spPr bwMode="auto">
          <a:xfrm>
            <a:off x="6400800" y="2576513"/>
            <a:ext cx="762000" cy="7762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6" name="Text Box 25"/>
          <p:cNvSpPr txBox="1">
            <a:spLocks noChangeArrowheads="1"/>
          </p:cNvSpPr>
          <p:nvPr/>
        </p:nvSpPr>
        <p:spPr bwMode="auto">
          <a:xfrm>
            <a:off x="6934200" y="2057400"/>
            <a:ext cx="20574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>
                <a:solidFill>
                  <a:srgbClr val="FF0066"/>
                </a:solidFill>
              </a:rPr>
              <a:t>Transient transfection peripheral blood lymphocytes</a:t>
            </a:r>
          </a:p>
        </p:txBody>
      </p:sp>
      <p:sp>
        <p:nvSpPr>
          <p:cNvPr id="11277" name="Line 26"/>
          <p:cNvSpPr>
            <a:spLocks noChangeShapeType="1"/>
          </p:cNvSpPr>
          <p:nvPr/>
        </p:nvSpPr>
        <p:spPr bwMode="auto">
          <a:xfrm flipH="1">
            <a:off x="5715000" y="5472113"/>
            <a:ext cx="990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8" name="Text Box 27"/>
          <p:cNvSpPr txBox="1">
            <a:spLocks noChangeArrowheads="1"/>
          </p:cNvSpPr>
          <p:nvPr/>
        </p:nvSpPr>
        <p:spPr bwMode="auto">
          <a:xfrm>
            <a:off x="3200400" y="63246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>
                <a:solidFill>
                  <a:srgbClr val="FF0066"/>
                </a:solidFill>
              </a:rPr>
              <a:t>Time to repair</a:t>
            </a:r>
          </a:p>
        </p:txBody>
      </p:sp>
      <p:pic>
        <p:nvPicPr>
          <p:cNvPr id="11279" name="Picture 29" descr="cl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3" y="4154488"/>
            <a:ext cx="2090737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0" name="Picture 31" descr="CA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01"/>
          <a:stretch>
            <a:fillRect/>
          </a:stretch>
        </p:blipFill>
        <p:spPr bwMode="auto">
          <a:xfrm>
            <a:off x="304800" y="4481513"/>
            <a:ext cx="1981200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1" name="Line 32"/>
          <p:cNvSpPr>
            <a:spLocks noChangeShapeType="1"/>
          </p:cNvSpPr>
          <p:nvPr/>
        </p:nvSpPr>
        <p:spPr bwMode="auto">
          <a:xfrm flipH="1">
            <a:off x="2514600" y="5472113"/>
            <a:ext cx="990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2" name="Text Box 33"/>
          <p:cNvSpPr txBox="1">
            <a:spLocks noChangeArrowheads="1"/>
          </p:cNvSpPr>
          <p:nvPr/>
        </p:nvSpPr>
        <p:spPr bwMode="auto">
          <a:xfrm>
            <a:off x="381000" y="6310313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>
                <a:solidFill>
                  <a:srgbClr val="FF0066"/>
                </a:solidFill>
              </a:rPr>
              <a:t>CAT Assay</a:t>
            </a: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6248400" y="649069"/>
            <a:ext cx="2590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dirty="0" err="1" smtClean="0">
                <a:solidFill>
                  <a:srgbClr val="FF0000"/>
                </a:solidFill>
              </a:rPr>
              <a:t>Athas</a:t>
            </a:r>
            <a:r>
              <a:rPr lang="en-US" dirty="0" smtClean="0">
                <a:solidFill>
                  <a:srgbClr val="FF0000"/>
                </a:solidFill>
              </a:rPr>
              <a:t> &amp; GROSSMAN Cancer Res. 1991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38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1"/>
          <a:stretch/>
        </p:blipFill>
        <p:spPr bwMode="auto">
          <a:xfrm>
            <a:off x="304800" y="990600"/>
            <a:ext cx="8686800" cy="57721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3505200"/>
            <a:ext cx="8610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     BER                    NER</a:t>
            </a:r>
            <a:r>
              <a:rPr lang="en-US" sz="2400" b="1" dirty="0">
                <a:solidFill>
                  <a:srgbClr val="FF0000"/>
                </a:solidFill>
              </a:rPr>
              <a:t>	</a:t>
            </a:r>
            <a:r>
              <a:rPr lang="en-US" sz="2400" b="1" dirty="0" smtClean="0">
                <a:solidFill>
                  <a:srgbClr val="FF0000"/>
                </a:solidFill>
              </a:rPr>
              <a:t> DR	     MMR	  HR         NHEJ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990600"/>
            <a:ext cx="219075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175" y="990600"/>
            <a:ext cx="14192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76200"/>
            <a:ext cx="868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2060"/>
                </a:solidFill>
              </a:rPr>
              <a:t>Six Major DNA Repair Pathways</a:t>
            </a:r>
            <a:endParaRPr lang="en-US" sz="4400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3600" y="3505200"/>
            <a:ext cx="1676400" cy="461665"/>
          </a:xfrm>
          <a:prstGeom prst="rect">
            <a:avLst/>
          </a:prstGeom>
          <a:noFill/>
          <a:ln w="5715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4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16"/>
          <p:cNvSpPr>
            <a:spLocks noChangeShapeType="1"/>
          </p:cNvSpPr>
          <p:nvPr/>
        </p:nvSpPr>
        <p:spPr bwMode="auto">
          <a:xfrm>
            <a:off x="4953000" y="4343400"/>
            <a:ext cx="3657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7" name="Line 17"/>
          <p:cNvSpPr>
            <a:spLocks noChangeShapeType="1"/>
          </p:cNvSpPr>
          <p:nvPr/>
        </p:nvSpPr>
        <p:spPr bwMode="auto">
          <a:xfrm>
            <a:off x="4953000" y="5334000"/>
            <a:ext cx="3657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8" name="Line 18"/>
          <p:cNvSpPr>
            <a:spLocks noChangeShapeType="1"/>
          </p:cNvSpPr>
          <p:nvPr/>
        </p:nvSpPr>
        <p:spPr bwMode="auto">
          <a:xfrm>
            <a:off x="4953000" y="6324600"/>
            <a:ext cx="3657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9" name="Line 15"/>
          <p:cNvSpPr>
            <a:spLocks noChangeShapeType="1"/>
          </p:cNvSpPr>
          <p:nvPr/>
        </p:nvSpPr>
        <p:spPr bwMode="auto">
          <a:xfrm>
            <a:off x="4953000" y="3429000"/>
            <a:ext cx="3657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0" name="Line 14"/>
          <p:cNvSpPr>
            <a:spLocks noChangeShapeType="1"/>
          </p:cNvSpPr>
          <p:nvPr/>
        </p:nvSpPr>
        <p:spPr bwMode="auto">
          <a:xfrm>
            <a:off x="4953000" y="2514600"/>
            <a:ext cx="3657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391" name="Picture 5" descr="gWiz_vect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990600"/>
            <a:ext cx="2995612" cy="5419725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2" name="Text Box 6"/>
          <p:cNvSpPr txBox="1">
            <a:spLocks noChangeArrowheads="1"/>
          </p:cNvSpPr>
          <p:nvPr/>
        </p:nvSpPr>
        <p:spPr bwMode="auto">
          <a:xfrm>
            <a:off x="228600" y="6583363"/>
            <a:ext cx="4267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/>
              <a:t>http://www.genlantis.com/corp/images/gWiz_vectmap.gif</a:t>
            </a:r>
          </a:p>
        </p:txBody>
      </p:sp>
      <p:sp>
        <p:nvSpPr>
          <p:cNvPr id="16393" name="Rectangle 8"/>
          <p:cNvSpPr>
            <a:spLocks noChangeArrowheads="1"/>
          </p:cNvSpPr>
          <p:nvPr/>
        </p:nvSpPr>
        <p:spPr bwMode="auto">
          <a:xfrm>
            <a:off x="5410200" y="2286000"/>
            <a:ext cx="2743200" cy="533400"/>
          </a:xfrm>
          <a:prstGeom prst="rect">
            <a:avLst/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DsRed2FP</a:t>
            </a:r>
          </a:p>
        </p:txBody>
      </p:sp>
      <p:sp>
        <p:nvSpPr>
          <p:cNvPr id="16394" name="Rectangle 9"/>
          <p:cNvSpPr>
            <a:spLocks noChangeArrowheads="1"/>
          </p:cNvSpPr>
          <p:nvPr/>
        </p:nvSpPr>
        <p:spPr bwMode="auto">
          <a:xfrm>
            <a:off x="5410200" y="3200400"/>
            <a:ext cx="2743200" cy="5334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/>
              <a:t>EGFP</a:t>
            </a:r>
          </a:p>
        </p:txBody>
      </p:sp>
      <p:sp>
        <p:nvSpPr>
          <p:cNvPr id="16395" name="Rectangle 10"/>
          <p:cNvSpPr>
            <a:spLocks noChangeArrowheads="1"/>
          </p:cNvSpPr>
          <p:nvPr/>
        </p:nvSpPr>
        <p:spPr bwMode="auto">
          <a:xfrm>
            <a:off x="5410200" y="4114800"/>
            <a:ext cx="2743200" cy="5334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/>
              <a:t>EYFP</a:t>
            </a:r>
          </a:p>
        </p:txBody>
      </p:sp>
      <p:sp>
        <p:nvSpPr>
          <p:cNvPr id="16396" name="Rectangle 11"/>
          <p:cNvSpPr>
            <a:spLocks noChangeArrowheads="1"/>
          </p:cNvSpPr>
          <p:nvPr/>
        </p:nvSpPr>
        <p:spPr bwMode="auto">
          <a:xfrm>
            <a:off x="5410200" y="5105400"/>
            <a:ext cx="2743200" cy="5334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ECFP</a:t>
            </a:r>
          </a:p>
        </p:txBody>
      </p:sp>
      <p:sp>
        <p:nvSpPr>
          <p:cNvPr id="16397" name="Rectangle 12"/>
          <p:cNvSpPr>
            <a:spLocks noChangeArrowheads="1"/>
          </p:cNvSpPr>
          <p:nvPr/>
        </p:nvSpPr>
        <p:spPr bwMode="auto">
          <a:xfrm>
            <a:off x="5410200" y="6096000"/>
            <a:ext cx="2743200" cy="533400"/>
          </a:xfrm>
          <a:prstGeom prst="rect">
            <a:avLst/>
          </a:prstGeom>
          <a:solidFill>
            <a:srgbClr val="66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EBFP</a:t>
            </a:r>
          </a:p>
        </p:txBody>
      </p:sp>
      <p:sp>
        <p:nvSpPr>
          <p:cNvPr id="16398" name="Text Box 13"/>
          <p:cNvSpPr txBox="1">
            <a:spLocks noChangeArrowheads="1"/>
          </p:cNvSpPr>
          <p:nvPr/>
        </p:nvSpPr>
        <p:spPr bwMode="auto">
          <a:xfrm>
            <a:off x="4191000" y="869950"/>
            <a:ext cx="4876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>
                <a:solidFill>
                  <a:schemeClr val="accent2"/>
                </a:solidFill>
                <a:latin typeface="Comic Sans MS" pitchFamily="66" charset="0"/>
              </a:rPr>
              <a:t>Each Fluorescent Protein gene will harbor a different type of DNA damage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0" y="0"/>
            <a:ext cx="9067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</a:rPr>
              <a:t>Reactivation of damaged DNA – multiplexed</a:t>
            </a:r>
          </a:p>
        </p:txBody>
      </p:sp>
    </p:spTree>
    <p:extLst>
      <p:ext uri="{BB962C8B-B14F-4D97-AF65-F5344CB8AC3E}">
        <p14:creationId xmlns:p14="http://schemas.microsoft.com/office/powerpoint/2010/main" val="121421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0" y="0"/>
            <a:ext cx="9067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</a:rPr>
              <a:t>Reactivation of damaged DNA – multiplexed</a:t>
            </a:r>
          </a:p>
        </p:txBody>
      </p:sp>
      <p:sp>
        <p:nvSpPr>
          <p:cNvPr id="17411" name="Line 4"/>
          <p:cNvSpPr>
            <a:spLocks noChangeShapeType="1"/>
          </p:cNvSpPr>
          <p:nvPr/>
        </p:nvSpPr>
        <p:spPr bwMode="auto">
          <a:xfrm>
            <a:off x="2514600" y="2209800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2209800" y="1371600"/>
            <a:ext cx="1905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>
                <a:solidFill>
                  <a:srgbClr val="FF0066"/>
                </a:solidFill>
              </a:rPr>
              <a:t>+ different DNA lesions</a:t>
            </a:r>
          </a:p>
        </p:txBody>
      </p:sp>
      <p:pic>
        <p:nvPicPr>
          <p:cNvPr id="17413" name="Picture 10" descr="417659_5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962400"/>
            <a:ext cx="200977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Line 11"/>
          <p:cNvSpPr>
            <a:spLocks noChangeShapeType="1"/>
          </p:cNvSpPr>
          <p:nvPr/>
        </p:nvSpPr>
        <p:spPr bwMode="auto">
          <a:xfrm>
            <a:off x="6400800" y="2438400"/>
            <a:ext cx="1295400" cy="121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5" name="Text Box 12"/>
          <p:cNvSpPr txBox="1">
            <a:spLocks noChangeArrowheads="1"/>
          </p:cNvSpPr>
          <p:nvPr/>
        </p:nvSpPr>
        <p:spPr bwMode="auto">
          <a:xfrm>
            <a:off x="6934200" y="2057400"/>
            <a:ext cx="20574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>
                <a:solidFill>
                  <a:srgbClr val="FF0066"/>
                </a:solidFill>
              </a:rPr>
              <a:t>Transient transfection of mixture</a:t>
            </a:r>
          </a:p>
        </p:txBody>
      </p:sp>
      <p:sp>
        <p:nvSpPr>
          <p:cNvPr id="17416" name="Line 13"/>
          <p:cNvSpPr>
            <a:spLocks noChangeShapeType="1"/>
          </p:cNvSpPr>
          <p:nvPr/>
        </p:nvSpPr>
        <p:spPr bwMode="auto">
          <a:xfrm flipH="1">
            <a:off x="5715000" y="5334000"/>
            <a:ext cx="990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7" name="Text Box 14"/>
          <p:cNvSpPr txBox="1">
            <a:spLocks noChangeArrowheads="1"/>
          </p:cNvSpPr>
          <p:nvPr/>
        </p:nvSpPr>
        <p:spPr bwMode="auto">
          <a:xfrm>
            <a:off x="3200400" y="6186488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>
                <a:solidFill>
                  <a:srgbClr val="FF0066"/>
                </a:solidFill>
              </a:rPr>
              <a:t>Time to repair</a:t>
            </a:r>
          </a:p>
        </p:txBody>
      </p:sp>
      <p:pic>
        <p:nvPicPr>
          <p:cNvPr id="17418" name="Picture 15" descr="cl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3" y="4016375"/>
            <a:ext cx="2090737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9" name="Line 17"/>
          <p:cNvSpPr>
            <a:spLocks noChangeShapeType="1"/>
          </p:cNvSpPr>
          <p:nvPr/>
        </p:nvSpPr>
        <p:spPr bwMode="auto">
          <a:xfrm flipH="1">
            <a:off x="2895600" y="5334000"/>
            <a:ext cx="990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420" name="Picture 2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219200"/>
            <a:ext cx="21209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21" name="Picture 30" descr="gWiz_vectma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1644650" cy="297180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2" name="Picture 32" descr="fluorointrofigure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67200"/>
            <a:ext cx="19812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3" name="Text Box 33"/>
          <p:cNvSpPr txBox="1">
            <a:spLocks noChangeArrowheads="1"/>
          </p:cNvSpPr>
          <p:nvPr/>
        </p:nvSpPr>
        <p:spPr bwMode="auto">
          <a:xfrm>
            <a:off x="76200" y="6019800"/>
            <a:ext cx="2286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>
                <a:solidFill>
                  <a:srgbClr val="FF0066"/>
                </a:solidFill>
              </a:rPr>
              <a:t>Fluorescence quantitation</a:t>
            </a:r>
          </a:p>
        </p:txBody>
      </p:sp>
      <p:sp>
        <p:nvSpPr>
          <p:cNvPr id="17424" name="AutoShape 35"/>
          <p:cNvSpPr>
            <a:spLocks noChangeArrowheads="1"/>
          </p:cNvSpPr>
          <p:nvPr/>
        </p:nvSpPr>
        <p:spPr bwMode="auto">
          <a:xfrm>
            <a:off x="4419600" y="1676400"/>
            <a:ext cx="228600" cy="228600"/>
          </a:xfrm>
          <a:prstGeom prst="irregularSeal2">
            <a:avLst/>
          </a:prstGeom>
          <a:solidFill>
            <a:srgbClr val="99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5" name="AutoShape 36"/>
          <p:cNvSpPr>
            <a:spLocks noChangeArrowheads="1"/>
          </p:cNvSpPr>
          <p:nvPr/>
        </p:nvSpPr>
        <p:spPr bwMode="auto">
          <a:xfrm>
            <a:off x="4419600" y="2133600"/>
            <a:ext cx="228600" cy="228600"/>
          </a:xfrm>
          <a:prstGeom prst="irregularSeal2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6" name="AutoShape 37"/>
          <p:cNvSpPr>
            <a:spLocks noChangeArrowheads="1"/>
          </p:cNvSpPr>
          <p:nvPr/>
        </p:nvSpPr>
        <p:spPr bwMode="auto">
          <a:xfrm>
            <a:off x="4419600" y="2743200"/>
            <a:ext cx="228600" cy="228600"/>
          </a:xfrm>
          <a:prstGeom prst="irregularSeal2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7" name="AutoShape 38"/>
          <p:cNvSpPr>
            <a:spLocks noChangeArrowheads="1"/>
          </p:cNvSpPr>
          <p:nvPr/>
        </p:nvSpPr>
        <p:spPr bwMode="auto">
          <a:xfrm>
            <a:off x="4419600" y="3352800"/>
            <a:ext cx="228600" cy="228600"/>
          </a:xfrm>
          <a:prstGeom prst="irregularSeal2">
            <a:avLst/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10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1"/>
          <a:stretch/>
        </p:blipFill>
        <p:spPr bwMode="auto">
          <a:xfrm>
            <a:off x="304800" y="990600"/>
            <a:ext cx="8686800" cy="57721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3505200"/>
            <a:ext cx="8610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     BER                    NER</a:t>
            </a:r>
            <a:r>
              <a:rPr lang="en-US" sz="2400" b="1" dirty="0">
                <a:solidFill>
                  <a:srgbClr val="FF0000"/>
                </a:solidFill>
              </a:rPr>
              <a:t>	</a:t>
            </a:r>
            <a:r>
              <a:rPr lang="en-US" sz="2400" b="1" dirty="0" smtClean="0">
                <a:solidFill>
                  <a:srgbClr val="FF0000"/>
                </a:solidFill>
              </a:rPr>
              <a:t> DR	     MMR	  HR         NHEJ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990600"/>
            <a:ext cx="219075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175" y="990600"/>
            <a:ext cx="14192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76200"/>
            <a:ext cx="868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2060"/>
                </a:solidFill>
              </a:rPr>
              <a:t>Six Major DNA Repair Pathways</a:t>
            </a:r>
            <a:endParaRPr lang="en-US" sz="4400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" y="3505200"/>
            <a:ext cx="8534400" cy="461665"/>
          </a:xfrm>
          <a:prstGeom prst="rect">
            <a:avLst/>
          </a:prstGeom>
          <a:noFill/>
          <a:ln w="5715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21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1494" r="5234" b="3895"/>
          <a:stretch/>
        </p:blipFill>
        <p:spPr>
          <a:xfrm>
            <a:off x="627168" y="533400"/>
            <a:ext cx="8245479" cy="637417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82860"/>
            <a:ext cx="5486400" cy="6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45340"/>
            <a:ext cx="8229600" cy="84526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>
                <a:solidFill>
                  <a:srgbClr val="002060"/>
                </a:solidFill>
              </a:rPr>
              <a:t>DNA Repair </a:t>
            </a:r>
            <a:r>
              <a:rPr lang="en-US" dirty="0">
                <a:solidFill>
                  <a:srgbClr val="002060"/>
                </a:solidFill>
              </a:rPr>
              <a:t>C</a:t>
            </a:r>
            <a:r>
              <a:rPr lang="en-US" dirty="0" smtClean="0">
                <a:solidFill>
                  <a:srgbClr val="002060"/>
                </a:solidFill>
              </a:rPr>
              <a:t>apacity in 5 pathways for the 24 </a:t>
            </a:r>
            <a:r>
              <a:rPr lang="en-US" dirty="0" err="1" smtClean="0">
                <a:solidFill>
                  <a:srgbClr val="002060"/>
                </a:solidFill>
              </a:rPr>
              <a:t>Coriell</a:t>
            </a:r>
            <a:r>
              <a:rPr lang="en-US" dirty="0" smtClean="0">
                <a:solidFill>
                  <a:srgbClr val="002060"/>
                </a:solidFill>
              </a:rPr>
              <a:t> cell lines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957973" y="2971467"/>
            <a:ext cx="3051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Relative Repair Activity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1927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8610600" cy="1068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8610600" cy="845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200400"/>
            <a:ext cx="6305550" cy="106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95400" y="4419600"/>
            <a:ext cx="63055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“In the January 1, 2017, issue of </a:t>
            </a:r>
            <a:r>
              <a:rPr lang="en-US" i="1" dirty="0" smtClean="0"/>
              <a:t>Cancer Research</a:t>
            </a:r>
            <a:r>
              <a:rPr lang="en-US" dirty="0" smtClean="0"/>
              <a:t>, Nagel and colleagues demonstrate the value of assays that determine the DNA repair capacity of cancers in predicting response to </a:t>
            </a:r>
            <a:r>
              <a:rPr lang="en-US" dirty="0" err="1" smtClean="0"/>
              <a:t>temozolomide</a:t>
            </a:r>
            <a:r>
              <a:rPr lang="en-US" dirty="0" smtClean="0"/>
              <a:t>.  Although technical limitations preclude immediate clinical translation, the study reported by Nagel and colleagues (</a:t>
            </a:r>
            <a:r>
              <a:rPr lang="en-US" dirty="0" smtClean="0">
                <a:hlinkClick r:id="rId5"/>
              </a:rPr>
              <a:t>1</a:t>
            </a:r>
            <a:r>
              <a:rPr lang="en-US" dirty="0" smtClean="0"/>
              <a:t>) to identify </a:t>
            </a:r>
            <a:r>
              <a:rPr lang="en-US" dirty="0" smtClean="0">
                <a:solidFill>
                  <a:srgbClr val="FF0000"/>
                </a:solidFill>
              </a:rPr>
              <a:t>functional assays to measure DNA repair capacity is an important step toward personalized medicine</a:t>
            </a:r>
            <a:r>
              <a:rPr lang="en-US" dirty="0" smtClean="0"/>
              <a:t>”</a:t>
            </a:r>
          </a:p>
          <a:p>
            <a:pPr algn="ctr"/>
            <a:r>
              <a:rPr lang="en-US" dirty="0" smtClean="0"/>
              <a:t>(slightly paraphrased)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93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1219200"/>
            <a:ext cx="7315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Enough about me….</a:t>
            </a:r>
          </a:p>
          <a:p>
            <a:pPr algn="ctr"/>
            <a:endParaRPr lang="en-US" sz="4800" dirty="0"/>
          </a:p>
          <a:p>
            <a:pPr algn="ctr"/>
            <a:r>
              <a:rPr lang="en-US" sz="4800" dirty="0" smtClean="0"/>
              <a:t>Let’s talk about you!!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41141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52400" y="152400"/>
            <a:ext cx="8763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dirty="0">
                <a:solidFill>
                  <a:srgbClr val="002060"/>
                </a:solidFill>
                <a:latin typeface="+mn-lt"/>
              </a:rPr>
              <a:t>How can we identify </a:t>
            </a:r>
            <a:r>
              <a:rPr lang="en-US" altLang="en-US" sz="3600" dirty="0">
                <a:solidFill>
                  <a:srgbClr val="FF0000"/>
                </a:solidFill>
                <a:latin typeface="+mn-lt"/>
              </a:rPr>
              <a:t>ALL</a:t>
            </a:r>
            <a:r>
              <a:rPr lang="en-US" altLang="en-US" sz="3600" dirty="0">
                <a:solidFill>
                  <a:srgbClr val="002060"/>
                </a:solidFill>
                <a:latin typeface="+mn-lt"/>
              </a:rPr>
              <a:t> pathways that  influence cell death and mutation?</a:t>
            </a:r>
          </a:p>
        </p:txBody>
      </p:sp>
      <p:grpSp>
        <p:nvGrpSpPr>
          <p:cNvPr id="7171" name="Group 3"/>
          <p:cNvGrpSpPr>
            <a:grpSpLocks/>
          </p:cNvGrpSpPr>
          <p:nvPr/>
        </p:nvGrpSpPr>
        <p:grpSpPr bwMode="auto">
          <a:xfrm>
            <a:off x="0" y="2667000"/>
            <a:ext cx="8983663" cy="3048000"/>
            <a:chOff x="0" y="2160"/>
            <a:chExt cx="5659" cy="1920"/>
          </a:xfrm>
        </p:grpSpPr>
        <p:sp>
          <p:nvSpPr>
            <p:cNvPr id="7172" name="Line 4"/>
            <p:cNvSpPr>
              <a:spLocks noChangeShapeType="1"/>
            </p:cNvSpPr>
            <p:nvPr/>
          </p:nvSpPr>
          <p:spPr bwMode="auto">
            <a:xfrm>
              <a:off x="3772" y="2468"/>
              <a:ext cx="595" cy="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" name="Text Box 5"/>
            <p:cNvSpPr txBox="1">
              <a:spLocks noChangeArrowheads="1"/>
            </p:cNvSpPr>
            <p:nvPr/>
          </p:nvSpPr>
          <p:spPr bwMode="auto">
            <a:xfrm>
              <a:off x="4416" y="2267"/>
              <a:ext cx="1243" cy="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en-US" sz="3200" b="1">
                  <a:latin typeface="Times" charset="0"/>
                </a:rPr>
                <a:t>DISEASE</a:t>
              </a:r>
              <a:endParaRPr lang="en-US" altLang="en-US" sz="2800" b="1">
                <a:latin typeface="Times" charset="0"/>
              </a:endParaRPr>
            </a:p>
          </p:txBody>
        </p:sp>
        <p:sp>
          <p:nvSpPr>
            <p:cNvPr id="7174" name="Text Box 6"/>
            <p:cNvSpPr txBox="1">
              <a:spLocks noChangeArrowheads="1"/>
            </p:cNvSpPr>
            <p:nvPr/>
          </p:nvSpPr>
          <p:spPr bwMode="auto">
            <a:xfrm>
              <a:off x="2208" y="2160"/>
              <a:ext cx="1584" cy="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en-US" sz="3200" b="1">
                  <a:latin typeface="Times" charset="0"/>
                </a:rPr>
                <a:t>Cell Death  Mutation</a:t>
              </a:r>
              <a:endParaRPr lang="en-US" altLang="en-US" b="1">
                <a:latin typeface="Times" charset="0"/>
              </a:endParaRPr>
            </a:p>
          </p:txBody>
        </p:sp>
        <p:sp>
          <p:nvSpPr>
            <p:cNvPr id="7175" name="Text Box 7"/>
            <p:cNvSpPr txBox="1">
              <a:spLocks noChangeArrowheads="1"/>
            </p:cNvSpPr>
            <p:nvPr/>
          </p:nvSpPr>
          <p:spPr bwMode="auto">
            <a:xfrm>
              <a:off x="1440" y="3290"/>
              <a:ext cx="1045" cy="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" charset="0"/>
                </a:rPr>
                <a:t>DNA repair</a:t>
              </a:r>
            </a:p>
            <a:p>
              <a:pPr algn="ctr"/>
              <a:endParaRPr lang="en-US" altLang="en-US" b="1">
                <a:solidFill>
                  <a:srgbClr val="0000CC"/>
                </a:solidFill>
                <a:latin typeface="Times" charset="0"/>
              </a:endParaRPr>
            </a:p>
          </p:txBody>
        </p:sp>
        <p:sp>
          <p:nvSpPr>
            <p:cNvPr id="7176" name="Text Box 8"/>
            <p:cNvSpPr txBox="1">
              <a:spLocks noChangeArrowheads="1"/>
            </p:cNvSpPr>
            <p:nvPr/>
          </p:nvSpPr>
          <p:spPr bwMode="auto">
            <a:xfrm>
              <a:off x="0" y="2267"/>
              <a:ext cx="1728" cy="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en-US" sz="3200" b="1">
                  <a:latin typeface="Times" charset="0"/>
                </a:rPr>
                <a:t>DNA damage</a:t>
              </a:r>
            </a:p>
          </p:txBody>
        </p:sp>
        <p:sp>
          <p:nvSpPr>
            <p:cNvPr id="7177" name="Text Box 9"/>
            <p:cNvSpPr txBox="1">
              <a:spLocks noChangeArrowheads="1"/>
            </p:cNvSpPr>
            <p:nvPr/>
          </p:nvSpPr>
          <p:spPr bwMode="auto">
            <a:xfrm>
              <a:off x="336" y="3150"/>
              <a:ext cx="798" cy="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" charset="0"/>
                </a:rPr>
                <a:t>Cell cycle arrest</a:t>
              </a:r>
            </a:p>
            <a:p>
              <a:endParaRPr lang="en-US" altLang="en-US" b="1">
                <a:solidFill>
                  <a:srgbClr val="0000CC"/>
                </a:solidFill>
                <a:latin typeface="Times" charset="0"/>
              </a:endParaRPr>
            </a:p>
          </p:txBody>
        </p:sp>
        <p:sp>
          <p:nvSpPr>
            <p:cNvPr id="7178" name="Line 10"/>
            <p:cNvSpPr>
              <a:spLocks noChangeShapeType="1"/>
            </p:cNvSpPr>
            <p:nvPr/>
          </p:nvSpPr>
          <p:spPr bwMode="auto">
            <a:xfrm>
              <a:off x="873" y="2686"/>
              <a:ext cx="0" cy="28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" name="Line 11"/>
            <p:cNvSpPr>
              <a:spLocks noChangeShapeType="1"/>
            </p:cNvSpPr>
            <p:nvPr/>
          </p:nvSpPr>
          <p:spPr bwMode="auto">
            <a:xfrm>
              <a:off x="1279" y="3626"/>
              <a:ext cx="21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" name="Line 12"/>
            <p:cNvSpPr>
              <a:spLocks noChangeShapeType="1"/>
            </p:cNvSpPr>
            <p:nvPr/>
          </p:nvSpPr>
          <p:spPr bwMode="auto">
            <a:xfrm>
              <a:off x="1208" y="2763"/>
              <a:ext cx="379" cy="4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" name="Line 13"/>
            <p:cNvSpPr>
              <a:spLocks noChangeShapeType="1"/>
            </p:cNvSpPr>
            <p:nvPr/>
          </p:nvSpPr>
          <p:spPr bwMode="auto">
            <a:xfrm>
              <a:off x="1680" y="2448"/>
              <a:ext cx="595" cy="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182" name="Group 14"/>
            <p:cNvGrpSpPr>
              <a:grpSpLocks/>
            </p:cNvGrpSpPr>
            <p:nvPr/>
          </p:nvGrpSpPr>
          <p:grpSpPr bwMode="auto">
            <a:xfrm>
              <a:off x="1776" y="2688"/>
              <a:ext cx="240" cy="387"/>
              <a:chOff x="1776" y="2688"/>
              <a:chExt cx="240" cy="387"/>
            </a:xfrm>
          </p:grpSpPr>
          <p:sp>
            <p:nvSpPr>
              <p:cNvPr id="7183" name="Line 15"/>
              <p:cNvSpPr>
                <a:spLocks noChangeShapeType="1"/>
              </p:cNvSpPr>
              <p:nvPr/>
            </p:nvSpPr>
            <p:spPr bwMode="auto">
              <a:xfrm>
                <a:off x="1895" y="2688"/>
                <a:ext cx="0" cy="38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4" name="Line 16"/>
              <p:cNvSpPr>
                <a:spLocks noChangeShapeType="1"/>
              </p:cNvSpPr>
              <p:nvPr/>
            </p:nvSpPr>
            <p:spPr bwMode="auto">
              <a:xfrm>
                <a:off x="1776" y="2688"/>
                <a:ext cx="240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9072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Inline imag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3962400" cy="491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967514"/>
            <a:ext cx="3745836" cy="471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918474"/>
            <a:ext cx="3652125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</a:rPr>
              <a:t>Figure from Lizzie Ngo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</a:rPr>
              <a:t>Graduate Student</a:t>
            </a:r>
          </a:p>
          <a:p>
            <a:pPr algn="r"/>
            <a:r>
              <a:rPr lang="en-US" b="1" dirty="0" err="1" smtClean="0">
                <a:solidFill>
                  <a:schemeClr val="bg1"/>
                </a:solidFill>
              </a:rPr>
              <a:t>Engelward</a:t>
            </a:r>
            <a:r>
              <a:rPr lang="en-US" b="1" dirty="0" smtClean="0">
                <a:solidFill>
                  <a:schemeClr val="bg1"/>
                </a:solidFill>
              </a:rPr>
              <a:t> Lab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</a:rPr>
              <a:t>&amp; Samson </a:t>
            </a:r>
            <a:r>
              <a:rPr lang="en-US" b="1" dirty="0">
                <a:solidFill>
                  <a:schemeClr val="bg1"/>
                </a:solidFill>
              </a:rPr>
              <a:t>Lab</a:t>
            </a:r>
          </a:p>
          <a:p>
            <a:pPr algn="r"/>
            <a:r>
              <a:rPr lang="en-US" sz="4400" b="1" dirty="0" smtClean="0">
                <a:solidFill>
                  <a:schemeClr val="bg1"/>
                </a:solidFill>
              </a:rPr>
              <a:t>DLD-1 cells</a:t>
            </a:r>
          </a:p>
          <a:p>
            <a:pPr algn="r"/>
            <a:r>
              <a:rPr lang="en-US" sz="4400" b="1" dirty="0" smtClean="0">
                <a:solidFill>
                  <a:schemeClr val="bg1"/>
                </a:solidFill>
              </a:rPr>
              <a:t>BRCA2 -/- cells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0" y="1219200"/>
            <a:ext cx="39624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Etoposide</a:t>
            </a:r>
            <a:r>
              <a:rPr lang="en-US" sz="2400" dirty="0" smtClean="0"/>
              <a:t> to inhibit </a:t>
            </a:r>
            <a:r>
              <a:rPr lang="en-US" sz="2400" dirty="0" err="1" smtClean="0"/>
              <a:t>TopoII</a:t>
            </a:r>
            <a:r>
              <a:rPr lang="en-US" sz="2400" dirty="0" smtClean="0"/>
              <a:t> leading to DNA DSBs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Compound 401 </a:t>
            </a:r>
            <a:r>
              <a:rPr lang="en-US" sz="2400" dirty="0" smtClean="0"/>
              <a:t>to inhibit Non Homologous End Joining (NHEJ)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Etoposide + Compound 401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FF0000"/>
                </a:solidFill>
              </a:rPr>
              <a:t>Olaparib</a:t>
            </a:r>
            <a:r>
              <a:rPr lang="en-US" sz="2400" dirty="0" smtClean="0"/>
              <a:t> to inhibit PARP1 to stabilize DNA SSBs leading to DNA DSBs at collapsed replication forks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2060"/>
                </a:solidFill>
              </a:rPr>
              <a:t>Here’s how you treated your cells 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75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transcription and supercoili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41254"/>
            <a:ext cx="6477000" cy="548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6629400"/>
            <a:ext cx="89154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https://www.google.com/search?q=transcription+and+supercoiling&amp;rlz=1T4GGHP_enUS635US636&amp;source=lnms&amp;tbm=isch&amp;sa=X&amp;ved=0ahUKEwiht7nTmcrSAhUC8IMKHR31CPoQ_AUICSgC&amp;biw=1451&amp;bih=689#imgrc=pBDGWOKz0axQVM: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-76200"/>
            <a:ext cx="876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2060"/>
                </a:solidFill>
              </a:rPr>
              <a:t>RNA Transcription and DNA Replication cause DNA SUPERCOILING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67000" y="5638800"/>
            <a:ext cx="9906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22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Image result for Compound 401 DNA-PK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8575" y="-1508125"/>
            <a:ext cx="3152775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Image result for Compound 401 DNA-PK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80975" y="-1355725"/>
            <a:ext cx="3152775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2" name="Picture 8" descr="Compound 4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00200"/>
            <a:ext cx="3152775" cy="31527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5304472"/>
            <a:ext cx="85344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Biological </a:t>
            </a:r>
            <a:r>
              <a:rPr lang="en-US" sz="2000" b="1" dirty="0" smtClean="0"/>
              <a:t>Activity of COMPOUND 104</a:t>
            </a:r>
            <a:endParaRPr lang="en-US" sz="2000" b="1" dirty="0"/>
          </a:p>
          <a:p>
            <a:r>
              <a:rPr lang="en-US" dirty="0"/>
              <a:t>Reversible and selective inhibitor of DNA-dependent protein kinase (DNA-PK) and mammalian target of rapamycin (</a:t>
            </a:r>
            <a:r>
              <a:rPr lang="en-US" dirty="0" err="1"/>
              <a:t>mTOR</a:t>
            </a:r>
            <a:r>
              <a:rPr lang="en-US" dirty="0"/>
              <a:t>) (IC</a:t>
            </a:r>
            <a:r>
              <a:rPr lang="en-US" baseline="-25000" dirty="0"/>
              <a:t>50</a:t>
            </a:r>
            <a:r>
              <a:rPr lang="en-US" dirty="0"/>
              <a:t> values are 0.28 and 5.3 </a:t>
            </a:r>
            <a:r>
              <a:rPr lang="el-GR" dirty="0"/>
              <a:t>μ</a:t>
            </a:r>
            <a:r>
              <a:rPr lang="en-US" dirty="0"/>
              <a:t>M respectively). Displays little affinity for other commonly studied kinases including PI 3-K, ATM and ATR (IC</a:t>
            </a:r>
            <a:r>
              <a:rPr lang="en-US" baseline="-25000" dirty="0"/>
              <a:t>50</a:t>
            </a:r>
            <a:r>
              <a:rPr lang="en-US" dirty="0"/>
              <a:t> values are all &gt; 100 </a:t>
            </a:r>
            <a:r>
              <a:rPr lang="el-GR" dirty="0"/>
              <a:t>μ</a:t>
            </a:r>
            <a:r>
              <a:rPr lang="en-US" dirty="0"/>
              <a:t>M). </a:t>
            </a:r>
          </a:p>
        </p:txBody>
      </p:sp>
      <p:pic>
        <p:nvPicPr>
          <p:cNvPr id="6153" name="Picture 9" descr="Inline imag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371600"/>
            <a:ext cx="2971800" cy="3838576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0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2060"/>
                </a:solidFill>
              </a:rPr>
              <a:t>COMPOUND 401 – “Selective” Inhibitor of DNA-PK and NHEJ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10200" y="1367135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Proc Natl </a:t>
            </a:r>
            <a:r>
              <a:rPr lang="en-US" sz="1200" dirty="0" err="1"/>
              <a:t>Acad</a:t>
            </a:r>
            <a:r>
              <a:rPr lang="en-US" sz="1200" dirty="0"/>
              <a:t> </a:t>
            </a:r>
            <a:r>
              <a:rPr lang="en-US" sz="1200" dirty="0" err="1"/>
              <a:t>Sci</a:t>
            </a:r>
            <a:r>
              <a:rPr lang="en-US" sz="1200" dirty="0"/>
              <a:t> U S A. 2014 </a:t>
            </a:r>
            <a:r>
              <a:rPr lang="en-US" sz="1200" dirty="0" smtClean="0"/>
              <a:t>111(18</a:t>
            </a:r>
            <a:r>
              <a:rPr lang="en-US" sz="1200" dirty="0"/>
              <a:t>):E1823-32.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4400" y="43550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COMPOUND </a:t>
            </a:r>
            <a:r>
              <a:rPr lang="en-US" b="1" dirty="0" smtClean="0"/>
              <a:t>401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3590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igure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2"/>
          <a:stretch/>
        </p:blipFill>
        <p:spPr bwMode="auto">
          <a:xfrm>
            <a:off x="369872" y="400736"/>
            <a:ext cx="8469327" cy="592386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38400" y="2590800"/>
            <a:ext cx="1295400" cy="461665"/>
          </a:xfrm>
          <a:prstGeom prst="rect">
            <a:avLst/>
          </a:prstGeom>
          <a:solidFill>
            <a:srgbClr val="ECF1F8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Olaparib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15000" y="6581001"/>
            <a:ext cx="3429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http://mcr.aacrjournals.org/content/12/8/1128</a:t>
            </a:r>
          </a:p>
        </p:txBody>
      </p:sp>
      <p:sp>
        <p:nvSpPr>
          <p:cNvPr id="4" name="Rectangle 3"/>
          <p:cNvSpPr/>
          <p:nvPr/>
        </p:nvSpPr>
        <p:spPr>
          <a:xfrm>
            <a:off x="533400" y="4994564"/>
            <a:ext cx="7239000" cy="609600"/>
          </a:xfrm>
          <a:prstGeom prst="rect">
            <a:avLst/>
          </a:prstGeom>
          <a:solidFill>
            <a:srgbClr val="F9FBFD"/>
          </a:solidFill>
          <a:ln>
            <a:solidFill>
              <a:srgbClr val="F6F8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25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26733"/>
            <a:ext cx="9067800" cy="3212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179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76350"/>
            <a:ext cx="4554537" cy="550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" y="152400"/>
            <a:ext cx="899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2060"/>
                </a:solidFill>
              </a:rPr>
              <a:t>BOTH </a:t>
            </a:r>
            <a:r>
              <a:rPr lang="en-US" sz="2800" i="1" dirty="0" smtClean="0">
                <a:solidFill>
                  <a:srgbClr val="002060"/>
                </a:solidFill>
              </a:rPr>
              <a:t>BRCA2 </a:t>
            </a:r>
            <a:r>
              <a:rPr lang="en-US" sz="2800" dirty="0" smtClean="0">
                <a:solidFill>
                  <a:srgbClr val="002060"/>
                </a:solidFill>
              </a:rPr>
              <a:t>alleles have part of exon 11 replaced with a selectable marker gene (for G418 resistance)</a:t>
            </a:r>
            <a:endParaRPr lang="en-US" sz="2800" i="1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11737" y="2743200"/>
            <a:ext cx="39036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It is </a:t>
            </a:r>
            <a:r>
              <a:rPr lang="en-US" sz="3200" b="1" dirty="0" smtClean="0">
                <a:solidFill>
                  <a:srgbClr val="FF0000"/>
                </a:solidFill>
              </a:rPr>
              <a:t>essential</a:t>
            </a:r>
            <a:r>
              <a:rPr lang="en-US" sz="3200" dirty="0" smtClean="0"/>
              <a:t> to confirm the identity of the cells you are working with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2382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rna seq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540" y="1371600"/>
            <a:ext cx="6282260" cy="442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6248400"/>
            <a:ext cx="838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https://www.google.com/search?q=illumina+rna+seq+video&amp;rlz=1T4GGHP_enUS635US636&amp;tbm=isch&amp;source=lnms&amp;sa=X&amp;ved=0ahUKEwjbnJPrg4nTAhUB_IMKHciMAAoQ_AUIBygC&amp;biw=1016&amp;bih=544#tbm=isch&amp;q=rna+seq&amp;*&amp;imgrc=1VtRXq_0PDgWyM:&amp;spf=828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71600" y="152400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2060"/>
                </a:solidFill>
              </a:rPr>
              <a:t>RNAseq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56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samson\AppData\Local\Microsoft\Windows\Temporary Internet Files\Content.Outlook\UZCTGH74\BRCA2 (005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6"/>
          <a:stretch/>
        </p:blipFill>
        <p:spPr bwMode="auto">
          <a:xfrm>
            <a:off x="1628490" y="1295400"/>
            <a:ext cx="713451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152400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2060"/>
                </a:solidFill>
              </a:rPr>
              <a:t>Spring 2017 20.109 </a:t>
            </a:r>
            <a:r>
              <a:rPr lang="en-US" sz="3600" dirty="0" err="1" smtClean="0">
                <a:solidFill>
                  <a:srgbClr val="002060"/>
                </a:solidFill>
              </a:rPr>
              <a:t>RNAseq</a:t>
            </a:r>
            <a:r>
              <a:rPr lang="en-US" sz="3600" dirty="0" smtClean="0">
                <a:solidFill>
                  <a:srgbClr val="002060"/>
                </a:solidFill>
              </a:rPr>
              <a:t> Results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838980"/>
            <a:ext cx="1219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DLD-1</a:t>
            </a:r>
          </a:p>
          <a:p>
            <a:pPr algn="ctr"/>
            <a:r>
              <a:rPr lang="en-US" sz="2000" dirty="0" smtClean="0"/>
              <a:t>Sequence counts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3429000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BRCA2-</a:t>
            </a:r>
            <a:r>
              <a:rPr lang="en-US" sz="2800" dirty="0"/>
              <a:t>/- </a:t>
            </a:r>
            <a:r>
              <a:rPr lang="en-US" sz="2000" dirty="0"/>
              <a:t>Sequence counts</a:t>
            </a:r>
            <a:endParaRPr lang="en-US" sz="2800" dirty="0"/>
          </a:p>
          <a:p>
            <a:pPr algn="ctr"/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1981200" y="5486400"/>
            <a:ext cx="4038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Amanda </a:t>
            </a:r>
            <a:r>
              <a:rPr lang="en-US" sz="2800" dirty="0" err="1" smtClean="0">
                <a:solidFill>
                  <a:srgbClr val="FF0000"/>
                </a:solidFill>
              </a:rPr>
              <a:t>Kedaigle</a:t>
            </a:r>
            <a:r>
              <a:rPr lang="en-US" sz="2800" dirty="0" smtClean="0">
                <a:solidFill>
                  <a:srgbClr val="FF0000"/>
                </a:solidFill>
              </a:rPr>
              <a:t> (Fraenkel Lab)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64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lsamson\AppData\Local\Microsoft\Windows\Temporary Internet Files\Content.Outlook\UZCTGH74\DLDA_vs_BRCA2_untreated_heatmap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4114800" cy="57912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62000" y="152400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2060"/>
                </a:solidFill>
              </a:rPr>
              <a:t>Spring 2017 20.109 </a:t>
            </a:r>
            <a:r>
              <a:rPr lang="en-US" sz="3600" dirty="0" err="1" smtClean="0">
                <a:solidFill>
                  <a:srgbClr val="002060"/>
                </a:solidFill>
              </a:rPr>
              <a:t>RNAseq</a:t>
            </a:r>
            <a:r>
              <a:rPr lang="en-US" sz="3600" dirty="0" smtClean="0">
                <a:solidFill>
                  <a:srgbClr val="002060"/>
                </a:solidFill>
              </a:rPr>
              <a:t> Results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81600" y="1295400"/>
            <a:ext cx="3352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~ 1400 genes differentially expressed between DLD1 and BRCA2 -/- cell line (!!)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 asked Amanda Kedaigle (Fraenkel Lab) to show me what happened with those 1400 genes upon the induction of DSB’s by etoposide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105400" y="5827693"/>
            <a:ext cx="4038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rgbClr val="FF0000"/>
                </a:solidFill>
              </a:rPr>
              <a:t>Amanda </a:t>
            </a:r>
            <a:r>
              <a:rPr lang="en-US" sz="2800" dirty="0" err="1" smtClean="0">
                <a:solidFill>
                  <a:srgbClr val="FF0000"/>
                </a:solidFill>
              </a:rPr>
              <a:t>Kedaigle</a:t>
            </a:r>
            <a:r>
              <a:rPr lang="en-US" sz="2800" dirty="0" smtClean="0">
                <a:solidFill>
                  <a:srgbClr val="FF0000"/>
                </a:solidFill>
              </a:rPr>
              <a:t> (Fraenkel Lab)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41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152400"/>
            <a:ext cx="807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2060"/>
                </a:solidFill>
              </a:rPr>
              <a:t>Activated p53 Target Genes</a:t>
            </a:r>
            <a:endParaRPr lang="en-US" sz="44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1200" y="6629400"/>
            <a:ext cx="3276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/>
              <a:t>http://www.nature.com/nrc/journal/v14/n5/fig_tab/nrc3711_F3.html</a:t>
            </a:r>
          </a:p>
        </p:txBody>
      </p:sp>
      <p:pic>
        <p:nvPicPr>
          <p:cNvPr id="9" name="Picture 2" descr="Image result for p53 target genes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58" b="-1"/>
          <a:stretch/>
        </p:blipFill>
        <p:spPr bwMode="auto">
          <a:xfrm>
            <a:off x="239187" y="1219200"/>
            <a:ext cx="8600013" cy="526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67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1143000"/>
            <a:ext cx="7327900" cy="549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4131" name="Rectangle 3"/>
          <p:cNvSpPr>
            <a:spLocks noChangeArrowheads="1"/>
          </p:cNvSpPr>
          <p:nvPr/>
        </p:nvSpPr>
        <p:spPr bwMode="auto">
          <a:xfrm>
            <a:off x="228600" y="0"/>
            <a:ext cx="8382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/>
            <a:r>
              <a:rPr lang="en-US" altLang="en-US" sz="3600" dirty="0">
                <a:solidFill>
                  <a:srgbClr val="002060"/>
                </a:solidFill>
                <a:latin typeface="Arial" charset="0"/>
              </a:rPr>
              <a:t>Screening for Genes that Provide Alkylation </a:t>
            </a:r>
            <a:r>
              <a:rPr lang="en-US" altLang="en-US" sz="3600" dirty="0" smtClean="0">
                <a:solidFill>
                  <a:srgbClr val="002060"/>
                </a:solidFill>
                <a:latin typeface="Arial" charset="0"/>
              </a:rPr>
              <a:t>Resistance to </a:t>
            </a:r>
            <a:r>
              <a:rPr lang="en-US" altLang="en-US" sz="3600" i="1" dirty="0" smtClean="0">
                <a:solidFill>
                  <a:srgbClr val="002060"/>
                </a:solidFill>
                <a:latin typeface="Arial" charset="0"/>
              </a:rPr>
              <a:t>E. coli</a:t>
            </a:r>
            <a:r>
              <a:rPr lang="en-US" altLang="en-US" sz="3600" dirty="0" smtClean="0">
                <a:solidFill>
                  <a:srgbClr val="002060"/>
                </a:solidFill>
                <a:latin typeface="Arial" charset="0"/>
              </a:rPr>
              <a:t> </a:t>
            </a:r>
            <a:endParaRPr lang="en-US" altLang="en-US" sz="3600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28800" y="6096000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Functional Complementation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1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95600"/>
            <a:ext cx="5029200" cy="183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6324600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http://p53famtag.ba.itb.cnr.it/</a:t>
            </a:r>
          </a:p>
        </p:txBody>
      </p:sp>
      <p:pic>
        <p:nvPicPr>
          <p:cNvPr id="6149" name="Picture 5" descr="http://journals.plos.org/plosgenetics/article/figure/image?size=large&amp;id=10.1371/journal.pgen.1000680.g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118" y="2286000"/>
            <a:ext cx="3500182" cy="346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91100" y="6059523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http://journals.plos.org/plosgenetics/article?id=10.1371/journal.pgen.1000680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8235950" cy="1594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175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80" y="990600"/>
            <a:ext cx="4667920" cy="553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152400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2060"/>
                </a:solidFill>
              </a:rPr>
              <a:t>Spring 2017 20.109 </a:t>
            </a:r>
            <a:r>
              <a:rPr lang="en-US" sz="3600" dirty="0" err="1" smtClean="0">
                <a:solidFill>
                  <a:srgbClr val="002060"/>
                </a:solidFill>
              </a:rPr>
              <a:t>RNAseq</a:t>
            </a:r>
            <a:r>
              <a:rPr lang="en-US" sz="3600" dirty="0" smtClean="0">
                <a:solidFill>
                  <a:srgbClr val="002060"/>
                </a:solidFill>
              </a:rPr>
              <a:t> Results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10200" y="2070080"/>
            <a:ext cx="3276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</a:t>
            </a:r>
            <a:r>
              <a:rPr lang="en-US" sz="2400" dirty="0" smtClean="0"/>
              <a:t>53 Target genes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CDKN1A = p21 gene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Compare the </a:t>
            </a:r>
            <a:r>
              <a:rPr lang="en-US" sz="2400" dirty="0" err="1" smtClean="0"/>
              <a:t>RNAseq</a:t>
            </a:r>
            <a:r>
              <a:rPr lang="en-US" sz="2400" dirty="0" smtClean="0"/>
              <a:t> results to qPCR for p21 mRNA expression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3886200" y="4267200"/>
            <a:ext cx="6096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105400" y="5827693"/>
            <a:ext cx="4038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rgbClr val="FF0000"/>
                </a:solidFill>
              </a:rPr>
              <a:t>Amanda </a:t>
            </a:r>
            <a:r>
              <a:rPr lang="en-US" sz="2800" dirty="0" err="1" smtClean="0">
                <a:solidFill>
                  <a:srgbClr val="FF0000"/>
                </a:solidFill>
              </a:rPr>
              <a:t>Kedaigle</a:t>
            </a:r>
            <a:r>
              <a:rPr lang="en-US" sz="2800" dirty="0" smtClean="0">
                <a:solidFill>
                  <a:srgbClr val="FF0000"/>
                </a:solidFill>
              </a:rPr>
              <a:t> (Fraenkel Lab)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4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8697389"/>
              </p:ext>
            </p:extLst>
          </p:nvPr>
        </p:nvGraphicFramePr>
        <p:xfrm>
          <a:off x="990600" y="1295400"/>
          <a:ext cx="5964381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2819400"/>
            <a:ext cx="1316401" cy="80572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076362" y="1222791"/>
            <a:ext cx="870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dirty="0"/>
              <a:t>(n = 7)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0" y="152400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2060"/>
                </a:solidFill>
              </a:rPr>
              <a:t>Spring 2017 20.109 Class Results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66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igure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2"/>
          <a:stretch/>
        </p:blipFill>
        <p:spPr bwMode="auto">
          <a:xfrm>
            <a:off x="369872" y="400736"/>
            <a:ext cx="8469327" cy="592386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38400" y="2590800"/>
            <a:ext cx="1295400" cy="461665"/>
          </a:xfrm>
          <a:prstGeom prst="rect">
            <a:avLst/>
          </a:prstGeom>
          <a:solidFill>
            <a:srgbClr val="ECF1F8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Olaparib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15000" y="6581001"/>
            <a:ext cx="3429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http://mcr.aacrjournals.org/content/12/8/1128</a:t>
            </a:r>
          </a:p>
        </p:txBody>
      </p:sp>
      <p:sp>
        <p:nvSpPr>
          <p:cNvPr id="4" name="Rectangle 3"/>
          <p:cNvSpPr/>
          <p:nvPr/>
        </p:nvSpPr>
        <p:spPr>
          <a:xfrm>
            <a:off x="533400" y="4994564"/>
            <a:ext cx="7239000" cy="609600"/>
          </a:xfrm>
          <a:prstGeom prst="rect">
            <a:avLst/>
          </a:prstGeom>
          <a:solidFill>
            <a:srgbClr val="F9FBFD"/>
          </a:solidFill>
          <a:ln>
            <a:solidFill>
              <a:srgbClr val="F6F8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25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"/>
            <a:ext cx="7118350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6553200"/>
            <a:ext cx="8534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https://www.thermofisher.com/content/dam/LifeTech/global/life-sciences/synthetic-biology/pdfs/Engineered-Cell-Models-AppNote-BRCA2-mutations-CANCER-Global-FHR.pdf</a:t>
            </a:r>
          </a:p>
        </p:txBody>
      </p:sp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7400"/>
            <a:ext cx="3835400" cy="409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161919"/>
            <a:ext cx="2797175" cy="333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0" y="564898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Same but using a proliferation assay similar to cell titer </a:t>
            </a:r>
            <a:r>
              <a:rPr lang="en-US" sz="1400" dirty="0" err="1" smtClean="0"/>
              <a:t>glo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0230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3857114"/>
              </p:ext>
            </p:extLst>
          </p:nvPr>
        </p:nvGraphicFramePr>
        <p:xfrm>
          <a:off x="990600" y="1295400"/>
          <a:ext cx="5964381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2819400"/>
            <a:ext cx="1316401" cy="80572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076362" y="1222791"/>
            <a:ext cx="870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dirty="0"/>
              <a:t>(n = 7)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0" y="152400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2060"/>
                </a:solidFill>
              </a:rPr>
              <a:t>Spring 2017 20.109 Class Results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2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09" y="2133600"/>
            <a:ext cx="3560491" cy="341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991600" cy="160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799" y="2743200"/>
            <a:ext cx="4736821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885395"/>
            <a:ext cx="16192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91199" y="1161871"/>
            <a:ext cx="2914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Supposedly the very same DLD1 and BRCA2 -/- cell lines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876800" y="1447800"/>
            <a:ext cx="8382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652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08175"/>
            <a:ext cx="7924800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3" y="76200"/>
            <a:ext cx="9067800" cy="1120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57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442081"/>
            <a:ext cx="3971099" cy="3951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1"/>
            <a:ext cx="6781800" cy="241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303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2678315"/>
              </p:ext>
            </p:extLst>
          </p:nvPr>
        </p:nvGraphicFramePr>
        <p:xfrm>
          <a:off x="990600" y="1295400"/>
          <a:ext cx="5964381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2819400"/>
            <a:ext cx="1316401" cy="80572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076362" y="1222791"/>
            <a:ext cx="870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dirty="0"/>
              <a:t>(n = 7)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0" y="152400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2060"/>
                </a:solidFill>
              </a:rPr>
              <a:t>Spring 2017 20.109 Class Results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4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02" name="Picture 2" descr="C:\Users\abulafia\Leona's Slides\PowerPoint Ready\AlkylRepairGenes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619125"/>
            <a:ext cx="9048750" cy="56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57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149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635858"/>
            <a:ext cx="3695700" cy="4595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743200"/>
            <a:ext cx="3008022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1600" y="6231792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VP-16 = </a:t>
            </a:r>
            <a:r>
              <a:rPr lang="en-US" sz="2400" dirty="0" smtClean="0">
                <a:solidFill>
                  <a:srgbClr val="FF0000"/>
                </a:solidFill>
              </a:rPr>
              <a:t>Etoposide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24600" y="3154918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HR -deficient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24600" y="363849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NHEJ -deficient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6096000" y="3581340"/>
            <a:ext cx="228600" cy="55251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648200" y="5105400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RAD54 interacts with RAD51 and is required for the homology search during HR mediated repair of DSBs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94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4693394"/>
              </p:ext>
            </p:extLst>
          </p:nvPr>
        </p:nvGraphicFramePr>
        <p:xfrm>
          <a:off x="990600" y="1295400"/>
          <a:ext cx="5964381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2819400"/>
            <a:ext cx="1316401" cy="80572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076362" y="1222791"/>
            <a:ext cx="870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dirty="0"/>
              <a:t>(n = 7)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0" y="152400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2060"/>
                </a:solidFill>
              </a:rPr>
              <a:t>Spring 2017 20.109 Class Results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58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7" name="Picture 9" descr="Chromosomes from a normal cell (above). In a cancer cell (below), parts of chromosomes may be lost, rearranged or duplicated."/>
          <p:cNvPicPr>
            <a:picLocks noChangeAspect="1" noChangeArrowheads="1"/>
          </p:cNvPicPr>
          <p:nvPr/>
        </p:nvPicPr>
        <p:blipFill>
          <a:blip r:embed="rId2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06" y="381000"/>
            <a:ext cx="60198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8" name="Text Box 10"/>
          <p:cNvSpPr txBox="1">
            <a:spLocks noChangeArrowheads="1"/>
          </p:cNvSpPr>
          <p:nvPr/>
        </p:nvSpPr>
        <p:spPr bwMode="auto">
          <a:xfrm>
            <a:off x="6629400" y="1143000"/>
            <a:ext cx="24384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>
                <a:solidFill>
                  <a:srgbClr val="0033CC"/>
                </a:solidFill>
              </a:rPr>
              <a:t>Chromosomes from a Normal cell</a:t>
            </a:r>
          </a:p>
        </p:txBody>
      </p:sp>
      <p:sp>
        <p:nvSpPr>
          <p:cNvPr id="58379" name="Text Box 11"/>
          <p:cNvSpPr txBox="1">
            <a:spLocks noChangeArrowheads="1"/>
          </p:cNvSpPr>
          <p:nvPr/>
        </p:nvSpPr>
        <p:spPr bwMode="auto">
          <a:xfrm>
            <a:off x="6629400" y="4222750"/>
            <a:ext cx="24384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>
                <a:solidFill>
                  <a:srgbClr val="FF5F1E"/>
                </a:solidFill>
              </a:rPr>
              <a:t>Chromosomes from a Tumor  cell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91200" y="61722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Spectral Karyotyping (SKY</a:t>
            </a:r>
            <a:r>
              <a:rPr lang="en-US" b="1" dirty="0" smtClean="0"/>
              <a:t>) </a:t>
            </a:r>
          </a:p>
          <a:p>
            <a:pPr algn="r"/>
            <a:r>
              <a:rPr lang="en-US" b="1" dirty="0" smtClean="0"/>
              <a:t>“SKY Painted Chromosomes”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01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76200"/>
            <a:ext cx="868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0000"/>
                </a:solidFill>
                <a:latin typeface="Avenir Book"/>
                <a:cs typeface="Avenir Book"/>
              </a:rPr>
              <a:t>Six Major DNA Repair Pathways</a:t>
            </a:r>
            <a:endParaRPr lang="en-US" sz="44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48545"/>
          <a:stretch/>
        </p:blipFill>
        <p:spPr>
          <a:xfrm>
            <a:off x="175389" y="919340"/>
            <a:ext cx="8737600" cy="29928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1396" y="4539559"/>
            <a:ext cx="1171143" cy="11458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1943" y="4456522"/>
            <a:ext cx="1171143" cy="12722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570" y="4462057"/>
            <a:ext cx="1179568" cy="12638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61998" y="6596390"/>
            <a:ext cx="77568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Nagel, Z. D., C. M. Margulies, </a:t>
            </a:r>
            <a:r>
              <a:rPr lang="en-US" sz="1000" b="1" u="sng" dirty="0"/>
              <a:t>I. A. Chaim</a:t>
            </a:r>
            <a:r>
              <a:rPr lang="en-US" sz="1000" dirty="0"/>
              <a:t>, S. K. </a:t>
            </a:r>
            <a:r>
              <a:rPr lang="en-US" sz="1000" dirty="0" err="1"/>
              <a:t>McRee</a:t>
            </a:r>
            <a:r>
              <a:rPr lang="en-US" sz="1000" dirty="0"/>
              <a:t>, P. </a:t>
            </a:r>
            <a:r>
              <a:rPr lang="en-US" sz="1000" dirty="0" err="1"/>
              <a:t>Mazzucato</a:t>
            </a:r>
            <a:r>
              <a:rPr lang="en-US" sz="1000" dirty="0"/>
              <a:t>, A. Ahmad, R. P. Abo, V. L. </a:t>
            </a:r>
            <a:r>
              <a:rPr lang="en-US" sz="1000" dirty="0" err="1"/>
              <a:t>Butty</a:t>
            </a:r>
            <a:r>
              <a:rPr lang="en-US" sz="1000" dirty="0"/>
              <a:t>, A. L. Forget and L. D. Samson </a:t>
            </a:r>
            <a:r>
              <a:rPr lang="en-US" sz="1000" dirty="0" smtClean="0">
                <a:latin typeface="Avenir Book"/>
                <a:cs typeface="Avenir Book"/>
              </a:rPr>
              <a:t>; </a:t>
            </a:r>
            <a:r>
              <a:rPr lang="en-US" sz="1000" b="1" dirty="0" smtClean="0">
                <a:latin typeface="Avenir Book"/>
                <a:cs typeface="Avenir Book"/>
              </a:rPr>
              <a:t>2014</a:t>
            </a:r>
            <a:r>
              <a:rPr lang="en-US" sz="1000" dirty="0" smtClean="0">
                <a:latin typeface="Avenir Book"/>
                <a:cs typeface="Avenir Book"/>
              </a:rPr>
              <a:t>; </a:t>
            </a:r>
            <a:r>
              <a:rPr lang="en-US" sz="1000" i="1" dirty="0" smtClean="0">
                <a:latin typeface="Avenir Book"/>
                <a:cs typeface="Avenir Book"/>
              </a:rPr>
              <a:t>PNAS</a:t>
            </a:r>
            <a:endParaRPr lang="en-US" sz="1000" b="1" dirty="0">
              <a:latin typeface="Avenir Book"/>
              <a:cs typeface="Avenir Book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0075" y="4069403"/>
            <a:ext cx="966724" cy="23590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9225" y="4456522"/>
            <a:ext cx="942393" cy="10299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8904" y="3958705"/>
            <a:ext cx="1471674" cy="2743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607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6"/>
          <p:cNvSpPr txBox="1">
            <a:spLocks noChangeArrowheads="1"/>
          </p:cNvSpPr>
          <p:nvPr/>
        </p:nvSpPr>
        <p:spPr bwMode="auto">
          <a:xfrm>
            <a:off x="89389" y="76200"/>
            <a:ext cx="9098581" cy="62170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3600" b="1" dirty="0" smtClean="0">
                <a:effectLst/>
                <a:latin typeface="Calibri" panose="020F0502020204030204" pitchFamily="34" charset="0"/>
              </a:rPr>
              <a:t>20.109 Spring 2017 Module 2 – Lecture 5 </a:t>
            </a:r>
          </a:p>
          <a:p>
            <a:pPr algn="ctr" eaLnBrk="1" hangingPunct="1"/>
            <a:r>
              <a:rPr lang="en-US" sz="3600" b="1" dirty="0" smtClean="0">
                <a:effectLst/>
                <a:latin typeface="Calibri" panose="020F0502020204030204" pitchFamily="34" charset="0"/>
              </a:rPr>
              <a:t>Gene Expression Engineering </a:t>
            </a:r>
            <a:r>
              <a:rPr lang="en-US" sz="3600" dirty="0" smtClean="0">
                <a:effectLst/>
                <a:latin typeface="Calibri" panose="020F0502020204030204" pitchFamily="34" charset="0"/>
              </a:rPr>
              <a:t>(April 11</a:t>
            </a:r>
            <a:r>
              <a:rPr lang="en-US" sz="3600" baseline="30000" dirty="0" smtClean="0">
                <a:effectLst/>
                <a:latin typeface="Calibri" panose="020F0502020204030204" pitchFamily="34" charset="0"/>
              </a:rPr>
              <a:t>th</a:t>
            </a:r>
            <a:r>
              <a:rPr lang="en-US" sz="3600" dirty="0" smtClean="0">
                <a:effectLst/>
                <a:latin typeface="Calibri" panose="020F0502020204030204" pitchFamily="34" charset="0"/>
              </a:rPr>
              <a:t> 2017)</a:t>
            </a:r>
            <a:endParaRPr lang="en-US" sz="3600" b="1" dirty="0" smtClean="0">
              <a:effectLst/>
              <a:latin typeface="Calibri" panose="020F0502020204030204" pitchFamily="34" charset="0"/>
            </a:endParaRPr>
          </a:p>
          <a:p>
            <a:pPr algn="ctr" eaLnBrk="1" hangingPunct="1"/>
            <a:endParaRPr lang="en-US" altLang="en-US" sz="5400" dirty="0">
              <a:solidFill>
                <a:srgbClr val="000090"/>
              </a:solidFill>
              <a:latin typeface="+mj-lt"/>
            </a:endParaRPr>
          </a:p>
          <a:p>
            <a:pPr algn="ctr" eaLnBrk="1" hangingPunct="1"/>
            <a:endParaRPr lang="en-US" altLang="en-US" sz="4400" dirty="0">
              <a:solidFill>
                <a:srgbClr val="800000"/>
              </a:solidFill>
              <a:latin typeface="Calibri" pitchFamily="34" charset="0"/>
            </a:endParaRPr>
          </a:p>
          <a:p>
            <a:pPr algn="ctr" eaLnBrk="1" hangingPunct="1"/>
            <a:endParaRPr lang="en-US" altLang="en-US" sz="2400" dirty="0" smtClean="0">
              <a:solidFill>
                <a:srgbClr val="800000"/>
              </a:solidFill>
              <a:latin typeface="Calibri" pitchFamily="34" charset="0"/>
            </a:endParaRPr>
          </a:p>
          <a:p>
            <a:pPr algn="ctr" eaLnBrk="1" hangingPunct="1"/>
            <a:endParaRPr lang="en-US" altLang="en-US" sz="2400" dirty="0" smtClean="0">
              <a:solidFill>
                <a:srgbClr val="800000"/>
              </a:solidFill>
              <a:latin typeface="Calibri" pitchFamily="34" charset="0"/>
            </a:endParaRPr>
          </a:p>
          <a:p>
            <a:pPr algn="ctr" eaLnBrk="1" hangingPunct="1"/>
            <a:r>
              <a:rPr lang="en-US" altLang="en-US" sz="3600" dirty="0" smtClean="0">
                <a:solidFill>
                  <a:srgbClr val="800000"/>
                </a:solidFill>
                <a:latin typeface="Calibri" pitchFamily="34" charset="0"/>
              </a:rPr>
              <a:t>Noreen Lyell</a:t>
            </a:r>
          </a:p>
          <a:p>
            <a:pPr algn="ctr" eaLnBrk="1" hangingPunct="1"/>
            <a:r>
              <a:rPr lang="en-US" altLang="en-US" sz="3600" dirty="0" smtClean="0">
                <a:solidFill>
                  <a:srgbClr val="800000"/>
                </a:solidFill>
                <a:latin typeface="Calibri" pitchFamily="34" charset="0"/>
              </a:rPr>
              <a:t>Leslie McLain</a:t>
            </a:r>
          </a:p>
          <a:p>
            <a:pPr algn="ctr" eaLnBrk="1" hangingPunct="1"/>
            <a:r>
              <a:rPr lang="en-US" altLang="en-US" sz="3600" dirty="0" smtClean="0">
                <a:solidFill>
                  <a:srgbClr val="800000"/>
                </a:solidFill>
                <a:latin typeface="Calibri" pitchFamily="34" charset="0"/>
              </a:rPr>
              <a:t>Maxine Jonas</a:t>
            </a:r>
          </a:p>
          <a:p>
            <a:pPr algn="ctr" eaLnBrk="1" hangingPunct="1"/>
            <a:r>
              <a:rPr lang="en-US" altLang="en-US" sz="3600" dirty="0" smtClean="0">
                <a:solidFill>
                  <a:srgbClr val="800000"/>
                </a:solidFill>
                <a:latin typeface="Calibri" pitchFamily="34" charset="0"/>
              </a:rPr>
              <a:t>Rob Wilson</a:t>
            </a:r>
          </a:p>
          <a:p>
            <a:pPr algn="ctr" eaLnBrk="1" hangingPunct="1"/>
            <a:r>
              <a:rPr lang="en-US" altLang="en-US" sz="3600" dirty="0" smtClean="0">
                <a:solidFill>
                  <a:srgbClr val="800000"/>
                </a:solidFill>
                <a:latin typeface="Calibri" pitchFamily="34" charset="0"/>
              </a:rPr>
              <a:t>Leona Samson (</a:t>
            </a:r>
            <a:r>
              <a:rPr lang="en-US" altLang="en-US" sz="3600" dirty="0" smtClean="0">
                <a:solidFill>
                  <a:srgbClr val="800000"/>
                </a:solidFill>
                <a:latin typeface="Calibri" pitchFamily="34" charset="0"/>
              </a:rPr>
              <a:t>Lecturer/Professor Emerita) </a:t>
            </a:r>
            <a:endParaRPr lang="en-US" altLang="en-US" sz="3600" dirty="0" smtClean="0">
              <a:solidFill>
                <a:srgbClr val="800000"/>
              </a:solidFill>
              <a:latin typeface="Calibri" pitchFamily="34" charset="0"/>
            </a:endParaRPr>
          </a:p>
        </p:txBody>
      </p:sp>
      <p:pic>
        <p:nvPicPr>
          <p:cNvPr id="2" name="Picture 2" descr="C:\Users\lsamson\AppData\Local\Microsoft\Windows\Temporary Internet Files\Content.Outlook\Q6PEJR3Q\noreen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845188" cy="184518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lsamson\AppData\Local\Microsoft\Windows\Temporary Internet Files\Content.Outlook\Q6PEJR3Q\mcclain (2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447800"/>
            <a:ext cx="1838325" cy="18383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1447800"/>
            <a:ext cx="1828800" cy="1828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16035" t="13384" r="17675" b="17167"/>
          <a:stretch/>
        </p:blipFill>
        <p:spPr>
          <a:xfrm>
            <a:off x="6823488" y="1447801"/>
            <a:ext cx="1761253" cy="1845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869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1"/>
          <a:stretch/>
        </p:blipFill>
        <p:spPr bwMode="auto">
          <a:xfrm>
            <a:off x="304800" y="990600"/>
            <a:ext cx="8686800" cy="57721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3505200"/>
            <a:ext cx="8610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     BER                    NER</a:t>
            </a:r>
            <a:r>
              <a:rPr lang="en-US" sz="2400" b="1" dirty="0">
                <a:solidFill>
                  <a:srgbClr val="FF0000"/>
                </a:solidFill>
              </a:rPr>
              <a:t>	</a:t>
            </a:r>
            <a:r>
              <a:rPr lang="en-US" sz="2400" b="1" dirty="0" smtClean="0">
                <a:solidFill>
                  <a:srgbClr val="FF0000"/>
                </a:solidFill>
              </a:rPr>
              <a:t> DR	     MMR	  HR         NHEJ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990600"/>
            <a:ext cx="219075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175" y="990600"/>
            <a:ext cx="14192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76200"/>
            <a:ext cx="868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2060"/>
                </a:solidFill>
              </a:rPr>
              <a:t>Six Major DNA Repair Pathways</a:t>
            </a:r>
            <a:endParaRPr lang="en-US" sz="4400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24300" y="4447401"/>
            <a:ext cx="1028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a</a:t>
            </a:r>
            <a:r>
              <a:rPr lang="en-US" sz="1200" b="1" dirty="0" smtClean="0"/>
              <a:t>ka MGMT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57672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886</TotalTime>
  <Words>2018</Words>
  <Application>Microsoft Office PowerPoint</Application>
  <PresentationFormat>On-screen Show (4:3)</PresentationFormat>
  <Paragraphs>509</Paragraphs>
  <Slides>84</Slides>
  <Notes>18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84</vt:i4>
      </vt:variant>
    </vt:vector>
  </HeadingPairs>
  <TitlesOfParts>
    <vt:vector size="87" baseType="lpstr">
      <vt:lpstr>Office Theme</vt:lpstr>
      <vt:lpstr>Paint Shop Pro Image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Previous Screening for Damage Inducible Genes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Of 4,733 strains tested</vt:lpstr>
      <vt:lpstr>PowerPoint Presentation</vt:lpstr>
      <vt:lpstr>Global Transcriptional Response to MMS</vt:lpstr>
      <vt:lpstr>Genomic Phenotyping for MMS sensitivity</vt:lpstr>
      <vt:lpstr>PowerPoint Presentation</vt:lpstr>
      <vt:lpstr>Environmental exposures to potentially  harmful agents – DNA damaging agents</vt:lpstr>
      <vt:lpstr>PowerPoint Presentation</vt:lpstr>
      <vt:lpstr>Model DNA damaging agent - MNNG</vt:lpstr>
      <vt:lpstr>PowerPoint Presentation</vt:lpstr>
      <vt:lpstr>PowerPoint Presentation</vt:lpstr>
      <vt:lpstr>PowerPoint Presentation</vt:lpstr>
      <vt:lpstr>48 Basally Expressed Genes </vt:lpstr>
      <vt:lpstr>48 Basally Expressed Genes </vt:lpstr>
      <vt:lpstr>Most significant positive association was expression of MGMT DNA repair protein</vt:lpstr>
      <vt:lpstr>Second most significant positive association: C21orf56 - orf of unknown function</vt:lpstr>
      <vt:lpstr>48 Basally Expressed Genes </vt:lpstr>
      <vt:lpstr>PowerPoint Presentation</vt:lpstr>
      <vt:lpstr>Two-class prediction algorithm: Support Vector Machine</vt:lpstr>
      <vt:lpstr>PowerPoint Presentation</vt:lpstr>
      <vt:lpstr>PowerPoint Presentation</vt:lpstr>
      <vt:lpstr>Basal gene expression can predict with high accuracy response to alkylation damage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DNA Repair Capacity in 5 pathways for the 24 Coriell cell lines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lsamson</dc:creator>
  <cp:lastModifiedBy>lsamson</cp:lastModifiedBy>
  <cp:revision>49</cp:revision>
  <dcterms:created xsi:type="dcterms:W3CDTF">2017-04-10T15:10:03Z</dcterms:created>
  <dcterms:modified xsi:type="dcterms:W3CDTF">2017-04-11T16:13:08Z</dcterms:modified>
</cp:coreProperties>
</file>