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57" r:id="rId6"/>
    <p:sldId id="258" r:id="rId7"/>
    <p:sldId id="270" r:id="rId8"/>
    <p:sldId id="259" r:id="rId9"/>
    <p:sldId id="267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71" r:id="rId19"/>
    <p:sldId id="272" r:id="rId20"/>
    <p:sldId id="269" r:id="rId21"/>
    <p:sldId id="274" r:id="rId22"/>
    <p:sldId id="276" r:id="rId23"/>
    <p:sldId id="277" r:id="rId24"/>
    <p:sldId id="278" r:id="rId25"/>
    <p:sldId id="275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</a:t>
            </a:r>
            <a:r>
              <a:rPr lang="en-US" dirty="0" smtClean="0"/>
              <a:t>Modeling </a:t>
            </a:r>
            <a:r>
              <a:rPr lang="en-US" dirty="0" smtClean="0"/>
              <a:t>and </a:t>
            </a:r>
            <a:r>
              <a:rPr lang="en-US" dirty="0" smtClean="0"/>
              <a:t>Analysis </a:t>
            </a:r>
            <a:r>
              <a:rPr lang="en-US" dirty="0" smtClean="0"/>
              <a:t>of </a:t>
            </a:r>
            <a:r>
              <a:rPr lang="en-US" dirty="0" smtClean="0"/>
              <a:t>Scientific Inquiry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Basics </a:t>
            </a:r>
            <a:r>
              <a:rPr lang="en-US" dirty="0" smtClean="0"/>
              <a:t>of </a:t>
            </a:r>
            <a:r>
              <a:rPr lang="en-US" dirty="0" smtClean="0"/>
              <a:t>Hypothesis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8366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of Statistics,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The sample is a collection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Ideally the histogram of these would look like the probability density (if we knew     )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7818857"/>
              </p:ext>
            </p:extLst>
          </p:nvPr>
        </p:nvGraphicFramePr>
        <p:xfrm>
          <a:off x="1447800" y="1675355"/>
          <a:ext cx="2476505" cy="610645"/>
        </p:xfrm>
        <a:graphic>
          <a:graphicData uri="http://schemas.openxmlformats.org/presentationml/2006/ole">
            <p:oleObj spid="_x0000_s2074" name="Equation" r:id="rId3" imgW="9270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3218112"/>
              </p:ext>
            </p:extLst>
          </p:nvPr>
        </p:nvGraphicFramePr>
        <p:xfrm>
          <a:off x="6629400" y="2805542"/>
          <a:ext cx="354316" cy="623458"/>
        </p:xfrm>
        <a:graphic>
          <a:graphicData uri="http://schemas.openxmlformats.org/presentationml/2006/ole">
            <p:oleObj spid="_x0000_s2075" name="Equation" r:id="rId4" imgW="164880" imgH="203040" progId="Equation.3">
              <p:embed/>
            </p:oleObj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200400"/>
            <a:ext cx="9971088" cy="376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236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vs. Sample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191000" cy="4525963"/>
          </a:xfrm>
        </p:spPr>
        <p:txBody>
          <a:bodyPr/>
          <a:lstStyle/>
          <a:p>
            <a:r>
              <a:rPr lang="en-US" dirty="0" smtClean="0"/>
              <a:t>Population is fixed</a:t>
            </a:r>
          </a:p>
          <a:p>
            <a:pPr lvl="1"/>
            <a:r>
              <a:rPr lang="en-US" dirty="0" smtClean="0"/>
              <a:t>Very large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mpractical to investigate all members</a:t>
            </a:r>
          </a:p>
          <a:p>
            <a:r>
              <a:rPr lang="en-US" dirty="0" smtClean="0"/>
              <a:t>Population has one distribution</a:t>
            </a:r>
          </a:p>
          <a:p>
            <a:r>
              <a:rPr lang="en-US" dirty="0" smtClean="0"/>
              <a:t>Population has parameters</a:t>
            </a:r>
          </a:p>
          <a:p>
            <a:pPr lvl="1"/>
            <a:r>
              <a:rPr lang="en-US" dirty="0" smtClean="0"/>
              <a:t>Fixed, but usually not known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r>
              <a:rPr lang="en-US" dirty="0" smtClean="0"/>
              <a:t>Samples are random</a:t>
            </a:r>
          </a:p>
          <a:p>
            <a:pPr lvl="1"/>
            <a:r>
              <a:rPr lang="en-US" dirty="0" smtClean="0"/>
              <a:t>Large enough to be representative</a:t>
            </a:r>
          </a:p>
          <a:p>
            <a:pPr lvl="1"/>
            <a:r>
              <a:rPr lang="en-US" dirty="0" smtClean="0"/>
              <a:t>Small enough to be studied</a:t>
            </a:r>
            <a:endParaRPr lang="en-US" dirty="0"/>
          </a:p>
          <a:p>
            <a:r>
              <a:rPr lang="en-US" dirty="0" smtClean="0"/>
              <a:t>Each sample has a histogram</a:t>
            </a:r>
          </a:p>
          <a:p>
            <a:r>
              <a:rPr lang="en-US" dirty="0" smtClean="0"/>
              <a:t>Sample has statistics</a:t>
            </a:r>
          </a:p>
          <a:p>
            <a:pPr lvl="1"/>
            <a:r>
              <a:rPr lang="en-US" dirty="0" smtClean="0"/>
              <a:t>Known, but repeated samples will have different values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867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Meta: we can think of a population of possible statistic values!!!!!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4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biggest idea in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i="1" dirty="0" smtClean="0"/>
              <a:t>In most circumstances</a:t>
            </a:r>
            <a:r>
              <a:rPr lang="en-US" dirty="0" smtClean="0"/>
              <a:t>,  a larger sample produces an average that more accurately represents a population mean.</a:t>
            </a:r>
          </a:p>
          <a:p>
            <a:r>
              <a:rPr lang="en-US" dirty="0" smtClean="0"/>
              <a:t>If                             has average </a:t>
            </a:r>
          </a:p>
          <a:p>
            <a:r>
              <a:rPr lang="en-US" dirty="0" smtClean="0"/>
              <a:t>If the population has mean 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dirty="0" smtClean="0"/>
              <a:t> and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i="1" dirty="0" smtClean="0">
                <a:latin typeface="Symbol" pitchFamily="18" charset="2"/>
              </a:rPr>
              <a:t>s</a:t>
            </a:r>
          </a:p>
          <a:p>
            <a:r>
              <a:rPr lang="en-US" b="1" i="1" dirty="0" smtClean="0"/>
              <a:t>Then the population of averages has </a:t>
            </a:r>
            <a:r>
              <a:rPr lang="en-US" b="1" dirty="0"/>
              <a:t>mean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</a:t>
            </a:r>
            <a:r>
              <a:rPr lang="en-US" b="1" i="1" dirty="0"/>
              <a:t>and</a:t>
            </a:r>
            <a:r>
              <a:rPr lang="en-US" b="1" dirty="0"/>
              <a:t> </a:t>
            </a:r>
            <a:r>
              <a:rPr lang="en-US" b="1" dirty="0" err="1"/>
              <a:t>std</a:t>
            </a:r>
            <a:r>
              <a:rPr lang="en-US" b="1" dirty="0"/>
              <a:t> </a:t>
            </a:r>
            <a:r>
              <a:rPr lang="en-US" b="1" dirty="0" err="1"/>
              <a:t>dev</a:t>
            </a:r>
            <a:r>
              <a:rPr lang="en-US" b="1" dirty="0"/>
              <a:t> </a:t>
            </a:r>
            <a:endParaRPr lang="en-US" b="1" i="1" dirty="0">
              <a:latin typeface="Symbol" pitchFamily="18" charset="2"/>
            </a:endParaRPr>
          </a:p>
          <a:p>
            <a:r>
              <a:rPr lang="en-US" b="1" i="1" dirty="0" smtClean="0"/>
              <a:t>And the sample average tends to be normally distributed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i="1" dirty="0" smtClean="0"/>
              <a:t> grows</a:t>
            </a:r>
            <a:endParaRPr lang="en-US" b="1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0369303"/>
              </p:ext>
            </p:extLst>
          </p:nvPr>
        </p:nvGraphicFramePr>
        <p:xfrm>
          <a:off x="1295400" y="3124200"/>
          <a:ext cx="2476500" cy="611187"/>
        </p:xfrm>
        <a:graphic>
          <a:graphicData uri="http://schemas.openxmlformats.org/presentationml/2006/ole">
            <p:oleObj spid="_x0000_s3096" name="Equation" r:id="rId3" imgW="9270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5015390"/>
              </p:ext>
            </p:extLst>
          </p:nvPr>
        </p:nvGraphicFramePr>
        <p:xfrm>
          <a:off x="5943600" y="3200400"/>
          <a:ext cx="457200" cy="587829"/>
        </p:xfrm>
        <a:graphic>
          <a:graphicData uri="http://schemas.openxmlformats.org/presentationml/2006/ole">
            <p:oleObj spid="_x0000_s3097" name="Equation" r:id="rId4" imgW="1774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5396832"/>
              </p:ext>
            </p:extLst>
          </p:nvPr>
        </p:nvGraphicFramePr>
        <p:xfrm>
          <a:off x="3048000" y="4724400"/>
          <a:ext cx="930275" cy="749300"/>
        </p:xfrm>
        <a:graphic>
          <a:graphicData uri="http://schemas.openxmlformats.org/presentationml/2006/ole">
            <p:oleObj spid="_x0000_s3098" name="Equation" r:id="rId5" imgW="43164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99049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 For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 is characterized by a central value 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dirty="0" smtClean="0"/>
              <a:t> and a spread </a:t>
            </a:r>
            <a:r>
              <a:rPr lang="en-US" i="1" dirty="0" smtClean="0">
                <a:latin typeface="Symbol" pitchFamily="18" charset="2"/>
              </a:rPr>
              <a:t>s</a:t>
            </a:r>
            <a:r>
              <a:rPr lang="en-US" dirty="0" smtClean="0"/>
              <a:t> of values around that.</a:t>
            </a:r>
          </a:p>
          <a:p>
            <a:pPr lvl="1"/>
            <a:r>
              <a:rPr lang="en-US" dirty="0" smtClean="0"/>
              <a:t>Should be symmetric</a:t>
            </a:r>
          </a:p>
          <a:p>
            <a:pPr lvl="1"/>
            <a:r>
              <a:rPr lang="en-US" dirty="0" smtClean="0"/>
              <a:t>Tails should taper relatively quickly</a:t>
            </a:r>
          </a:p>
          <a:p>
            <a:pPr lvl="1"/>
            <a:r>
              <a:rPr lang="en-US" dirty="0" smtClean="0"/>
              <a:t>The actual values of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and </a:t>
            </a:r>
            <a:r>
              <a:rPr lang="en-US" i="1" dirty="0" smtClean="0">
                <a:latin typeface="Symbol" pitchFamily="18" charset="2"/>
              </a:rPr>
              <a:t>s</a:t>
            </a:r>
            <a:r>
              <a:rPr lang="en-US" dirty="0" smtClean="0"/>
              <a:t> are not known</a:t>
            </a:r>
          </a:p>
          <a:p>
            <a:r>
              <a:rPr lang="en-US" dirty="0" smtClean="0"/>
              <a:t>The question is the following:  Is the unknown</a:t>
            </a:r>
            <a:r>
              <a:rPr lang="en-US" i="1" dirty="0">
                <a:latin typeface="Symbol" pitchFamily="18" charset="2"/>
              </a:rPr>
              <a:t> m</a:t>
            </a:r>
            <a:r>
              <a:rPr lang="en-US" dirty="0"/>
              <a:t> </a:t>
            </a:r>
            <a:r>
              <a:rPr lang="en-US" dirty="0" smtClean="0"/>
              <a:t>equal to a specified value 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: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</a:t>
            </a:r>
            <a:r>
              <a:rPr lang="en-US" dirty="0" smtClean="0"/>
              <a:t>≠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0</a:t>
            </a:r>
            <a:endParaRPr lang="en-US" baseline="-25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7677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That Can Be Made,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Choosing H</a:t>
            </a:r>
            <a:r>
              <a:rPr lang="en-US" baseline="-25000" dirty="0" smtClean="0"/>
              <a:t>A</a:t>
            </a:r>
            <a:r>
              <a:rPr lang="en-US" dirty="0" smtClean="0"/>
              <a:t> when H</a:t>
            </a:r>
            <a:r>
              <a:rPr lang="en-US" baseline="-25000" dirty="0" smtClean="0"/>
              <a:t>0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Type I error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greek</a:t>
            </a:r>
            <a:r>
              <a:rPr lang="en-US" dirty="0" smtClean="0"/>
              <a:t> letter 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dirty="0" smtClean="0"/>
              <a:t> is used denote the likelihood</a:t>
            </a:r>
          </a:p>
          <a:p>
            <a:pPr lvl="1"/>
            <a:r>
              <a:rPr lang="en-US" dirty="0" smtClean="0"/>
              <a:t>In applications, this is usually </a:t>
            </a:r>
            <a:r>
              <a:rPr lang="en-US" b="1" dirty="0" smtClean="0"/>
              <a:t>a false positive </a:t>
            </a:r>
            <a:r>
              <a:rPr lang="en-US" dirty="0" smtClean="0"/>
              <a:t>or </a:t>
            </a:r>
            <a:r>
              <a:rPr lang="en-US" b="1" dirty="0" smtClean="0"/>
              <a:t>false detection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Common approach is to select a value of </a:t>
            </a:r>
            <a:r>
              <a:rPr lang="en-US" i="1" dirty="0">
                <a:latin typeface="Symbol" pitchFamily="18" charset="2"/>
              </a:rPr>
              <a:t>a</a:t>
            </a:r>
            <a:r>
              <a:rPr lang="en-US" dirty="0"/>
              <a:t> </a:t>
            </a:r>
            <a:r>
              <a:rPr lang="en-US" dirty="0" smtClean="0"/>
              <a:t>we’re willing to tolerate</a:t>
            </a:r>
          </a:p>
          <a:p>
            <a:pPr lvl="2"/>
            <a:r>
              <a:rPr lang="en-US" i="1" dirty="0">
                <a:latin typeface="Symbol" pitchFamily="18" charset="2"/>
              </a:rPr>
              <a:t>a</a:t>
            </a:r>
            <a:r>
              <a:rPr lang="en-US" dirty="0"/>
              <a:t> </a:t>
            </a:r>
            <a:r>
              <a:rPr lang="en-US" dirty="0" smtClean="0"/>
              <a:t>=0.05 is the most common choice</a:t>
            </a:r>
          </a:p>
          <a:p>
            <a:pPr lvl="1"/>
            <a:r>
              <a:rPr lang="en-US" dirty="0" smtClean="0"/>
              <a:t>Concept: Over many </a:t>
            </a:r>
            <a:r>
              <a:rPr lang="en-US" dirty="0" err="1" smtClean="0"/>
              <a:t>many</a:t>
            </a:r>
            <a:r>
              <a:rPr lang="en-US" dirty="0" smtClean="0"/>
              <a:t> repetitions when</a:t>
            </a:r>
            <a:r>
              <a:rPr lang="en-US" dirty="0"/>
              <a:t> H</a:t>
            </a:r>
            <a:r>
              <a:rPr lang="en-US" baseline="-25000" dirty="0"/>
              <a:t>0</a:t>
            </a:r>
            <a:r>
              <a:rPr lang="en-US" dirty="0"/>
              <a:t> is </a:t>
            </a:r>
            <a:r>
              <a:rPr lang="en-US" dirty="0" smtClean="0"/>
              <a:t>true, 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dirty="0" smtClean="0"/>
              <a:t> percent of the time, we’d declare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to be false</a:t>
            </a:r>
          </a:p>
        </p:txBody>
      </p:sp>
    </p:spTree>
    <p:extLst>
      <p:ext uri="{BB962C8B-B14F-4D97-AF65-F5344CB8AC3E}">
        <p14:creationId xmlns:p14="http://schemas.microsoft.com/office/powerpoint/2010/main" xmlns="" val="1938230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That Can Be Made,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Choosing H</a:t>
            </a:r>
            <a:r>
              <a:rPr lang="en-US" baseline="-25000" dirty="0"/>
              <a:t>0</a:t>
            </a:r>
            <a:r>
              <a:rPr lang="en-US" dirty="0" smtClean="0"/>
              <a:t> when H</a:t>
            </a:r>
            <a:r>
              <a:rPr lang="en-US" baseline="-25000" dirty="0" smtClean="0"/>
              <a:t>0</a:t>
            </a:r>
            <a:r>
              <a:rPr lang="en-US" dirty="0" smtClean="0"/>
              <a:t> is false</a:t>
            </a:r>
          </a:p>
          <a:p>
            <a:pPr lvl="1"/>
            <a:r>
              <a:rPr lang="en-US" dirty="0" smtClean="0"/>
              <a:t>Type II error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greek</a:t>
            </a:r>
            <a:r>
              <a:rPr lang="en-US" dirty="0" smtClean="0"/>
              <a:t> letter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dirty="0" smtClean="0"/>
              <a:t> is used denote the likelihood</a:t>
            </a:r>
          </a:p>
          <a:p>
            <a:pPr lvl="1"/>
            <a:r>
              <a:rPr lang="en-US" dirty="0" smtClean="0"/>
              <a:t>In applications, this is usually </a:t>
            </a:r>
            <a:r>
              <a:rPr lang="en-US" b="1" dirty="0" smtClean="0"/>
              <a:t>a false negative </a:t>
            </a:r>
            <a:r>
              <a:rPr lang="en-US" dirty="0" smtClean="0"/>
              <a:t>or </a:t>
            </a:r>
            <a:r>
              <a:rPr lang="en-US" b="1" dirty="0" smtClean="0"/>
              <a:t>missed detection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Common approach is to hope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dirty="0" smtClean="0"/>
              <a:t> is small</a:t>
            </a:r>
          </a:p>
          <a:p>
            <a:pPr lvl="1"/>
            <a:r>
              <a:rPr lang="en-US" dirty="0" smtClean="0"/>
              <a:t>1 -</a:t>
            </a:r>
            <a:r>
              <a:rPr lang="en-US" i="1" dirty="0" smtClean="0">
                <a:latin typeface="Symbol" pitchFamily="18" charset="2"/>
              </a:rPr>
              <a:t>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dirty="0"/>
              <a:t> is </a:t>
            </a:r>
            <a:r>
              <a:rPr lang="en-US" dirty="0" smtClean="0"/>
              <a:t>called the </a:t>
            </a:r>
            <a:r>
              <a:rPr lang="en-US" b="1" dirty="0" smtClean="0"/>
              <a:t>power </a:t>
            </a:r>
            <a:r>
              <a:rPr lang="en-US" dirty="0" smtClean="0"/>
              <a:t>of the test</a:t>
            </a:r>
          </a:p>
          <a:p>
            <a:pPr lvl="2"/>
            <a:r>
              <a:rPr lang="en-US" dirty="0" smtClean="0"/>
              <a:t>Represents the likelihood of detecting a real effect!!!</a:t>
            </a:r>
          </a:p>
          <a:p>
            <a:pPr lvl="2"/>
            <a:r>
              <a:rPr lang="en-US" dirty="0" smtClean="0"/>
              <a:t>This is the probability of selecting H</a:t>
            </a:r>
            <a:r>
              <a:rPr lang="en-US" baseline="-25000" dirty="0" smtClean="0"/>
              <a:t>A</a:t>
            </a:r>
            <a:r>
              <a:rPr lang="en-US" dirty="0" smtClean="0"/>
              <a:t> when H</a:t>
            </a:r>
            <a:r>
              <a:rPr lang="en-US" baseline="-25000" dirty="0" smtClean="0"/>
              <a:t>A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Note that H</a:t>
            </a:r>
            <a:r>
              <a:rPr lang="en-US" baseline="-25000" dirty="0" smtClean="0"/>
              <a:t>A </a:t>
            </a:r>
            <a:r>
              <a:rPr lang="en-US" dirty="0" smtClean="0"/>
              <a:t>being true is complicated: as long as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dirty="0"/>
              <a:t> ≠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0  </a:t>
            </a:r>
            <a:r>
              <a:rPr lang="en-US" dirty="0" smtClean="0"/>
              <a:t>the alternative H</a:t>
            </a:r>
            <a:r>
              <a:rPr lang="en-US" baseline="-25000" dirty="0" smtClean="0"/>
              <a:t>A </a:t>
            </a:r>
            <a:r>
              <a:rPr lang="en-US" dirty="0" smtClean="0"/>
              <a:t>is true! Even if by 10</a:t>
            </a:r>
            <a:r>
              <a:rPr lang="en-US" baseline="30000" dirty="0" smtClean="0"/>
              <a:t>-15 </a:t>
            </a:r>
            <a:r>
              <a:rPr lang="en-US" dirty="0" smtClean="0"/>
              <a:t>!!!!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787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Concepts and Lingo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Generally H</a:t>
            </a:r>
            <a:r>
              <a:rPr lang="en-US" baseline="-25000" dirty="0" smtClean="0"/>
              <a:t>0</a:t>
            </a:r>
            <a:r>
              <a:rPr lang="en-US" dirty="0" smtClean="0"/>
              <a:t> is something you expect </a:t>
            </a:r>
            <a:r>
              <a:rPr lang="en-US" b="1" i="1" dirty="0" smtClean="0"/>
              <a:t>not to be true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example, you expect a non-zero mean</a:t>
            </a:r>
          </a:p>
          <a:p>
            <a:r>
              <a:rPr lang="en-US" dirty="0" smtClean="0"/>
              <a:t>In science, models can only be demonstrated to be false.</a:t>
            </a:r>
          </a:p>
          <a:p>
            <a:r>
              <a:rPr lang="en-US" dirty="0" smtClean="0"/>
              <a:t>We reject an actually true H</a:t>
            </a:r>
            <a:r>
              <a:rPr lang="en-US" baseline="-25000" dirty="0" smtClean="0"/>
              <a:t>0</a:t>
            </a:r>
            <a:r>
              <a:rPr lang="en-US" dirty="0" smtClean="0"/>
              <a:t> fairly infrequently (depends on the 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dirty="0" smtClean="0"/>
              <a:t> we choose)</a:t>
            </a:r>
          </a:p>
          <a:p>
            <a:r>
              <a:rPr lang="en-US" dirty="0" smtClean="0"/>
              <a:t>When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is not rejected by the test, we say that we “fail to reject</a:t>
            </a:r>
            <a:r>
              <a:rPr lang="en-US" dirty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,” not that we accept </a:t>
            </a:r>
            <a:r>
              <a:rPr lang="en-US" dirty="0"/>
              <a:t> 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Type II error probability is difficult to assess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20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 a sample</a:t>
            </a:r>
          </a:p>
          <a:p>
            <a:endParaRPr lang="en-US" dirty="0" smtClean="0"/>
          </a:p>
          <a:p>
            <a:r>
              <a:rPr lang="en-US" dirty="0" smtClean="0"/>
              <a:t>Form the t-statistic</a:t>
            </a:r>
          </a:p>
          <a:p>
            <a:endParaRPr lang="en-US" dirty="0"/>
          </a:p>
          <a:p>
            <a:r>
              <a:rPr lang="en-US" dirty="0" smtClean="0"/>
              <a:t>If H</a:t>
            </a:r>
            <a:r>
              <a:rPr lang="en-US" baseline="-25000" dirty="0" smtClean="0"/>
              <a:t>0</a:t>
            </a:r>
            <a:r>
              <a:rPr lang="en-US" dirty="0" smtClean="0"/>
              <a:t> is true, T has a known probability density</a:t>
            </a:r>
          </a:p>
          <a:p>
            <a:pPr lvl="1"/>
            <a:r>
              <a:rPr lang="en-US" dirty="0" smtClean="0"/>
              <a:t>Student’s T distribution with n-1 degrees of freedom</a:t>
            </a:r>
          </a:p>
          <a:p>
            <a:r>
              <a:rPr lang="en-US" dirty="0" smtClean="0"/>
              <a:t>Choose critical value,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Symbol" pitchFamily="18" charset="2"/>
              </a:rPr>
              <a:t>a</a:t>
            </a:r>
            <a:r>
              <a:rPr lang="en-US" dirty="0" smtClean="0"/>
              <a:t>, of T distribution</a:t>
            </a:r>
          </a:p>
          <a:p>
            <a:pPr lvl="1"/>
            <a:r>
              <a:rPr lang="en-US" dirty="0" smtClean="0"/>
              <a:t>Such  that              would occur with probability 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7436910"/>
              </p:ext>
            </p:extLst>
          </p:nvPr>
        </p:nvGraphicFramePr>
        <p:xfrm>
          <a:off x="1371600" y="2133600"/>
          <a:ext cx="2476500" cy="611187"/>
        </p:xfrm>
        <a:graphic>
          <a:graphicData uri="http://schemas.openxmlformats.org/presentationml/2006/ole">
            <p:oleObj spid="_x0000_s6166" name="Equation" r:id="rId3" imgW="9271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8953966"/>
              </p:ext>
            </p:extLst>
          </p:nvPr>
        </p:nvGraphicFramePr>
        <p:xfrm>
          <a:off x="1447800" y="3124200"/>
          <a:ext cx="2389909" cy="685800"/>
        </p:xfrm>
        <a:graphic>
          <a:graphicData uri="http://schemas.openxmlformats.org/presentationml/2006/ole">
            <p:oleObj spid="_x0000_s6167" name="Equation" r:id="rId4" imgW="146016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1600200"/>
            <a:ext cx="2057401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/>
              <a:t>: </a:t>
            </a:r>
            <a:r>
              <a:rPr lang="en-US" sz="2800" i="1" dirty="0">
                <a:latin typeface="Symbol" pitchFamily="18" charset="2"/>
              </a:rPr>
              <a:t>m</a:t>
            </a:r>
            <a:r>
              <a:rPr lang="en-US" sz="2800" dirty="0"/>
              <a:t> =</a:t>
            </a:r>
            <a:r>
              <a:rPr lang="en-US" sz="2800" i="1" dirty="0" smtClean="0">
                <a:latin typeface="Symbol" pitchFamily="18" charset="2"/>
              </a:rPr>
              <a:t>m</a:t>
            </a:r>
            <a:r>
              <a:rPr lang="en-US" sz="2800" baseline="-25000" dirty="0" smtClean="0"/>
              <a:t>0</a:t>
            </a:r>
          </a:p>
          <a:p>
            <a:pPr algn="ctr"/>
            <a:r>
              <a:rPr lang="en-US" sz="2800" dirty="0" smtClean="0"/>
              <a:t>H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: </a:t>
            </a:r>
            <a:r>
              <a:rPr lang="en-US" sz="2800" i="1" dirty="0" smtClean="0">
                <a:latin typeface="Symbol" pitchFamily="18" charset="2"/>
              </a:rPr>
              <a:t>m</a:t>
            </a:r>
            <a:r>
              <a:rPr lang="en-US" sz="2800" dirty="0" smtClean="0"/>
              <a:t> ≠</a:t>
            </a:r>
            <a:r>
              <a:rPr lang="en-US" sz="2800" i="1" dirty="0" smtClean="0">
                <a:latin typeface="Symbol" pitchFamily="18" charset="2"/>
              </a:rPr>
              <a:t>m</a:t>
            </a:r>
            <a:r>
              <a:rPr lang="en-US" sz="2800" baseline="-25000" dirty="0" smtClean="0"/>
              <a:t>0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61620826"/>
              </p:ext>
            </p:extLst>
          </p:nvPr>
        </p:nvGraphicFramePr>
        <p:xfrm>
          <a:off x="2819400" y="5257800"/>
          <a:ext cx="1018117" cy="495300"/>
        </p:xfrm>
        <a:graphic>
          <a:graphicData uri="http://schemas.openxmlformats.org/presentationml/2006/ole">
            <p:oleObj spid="_x0000_s6168" name="Equation" r:id="rId5" imgW="4698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75205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the critical value and the T statistic, we often use</a:t>
            </a:r>
            <a:r>
              <a:rPr lang="en-US" i="1" dirty="0" smtClean="0">
                <a:latin typeface="Symbol" pitchFamily="18" charset="2"/>
              </a:rPr>
              <a:t> a </a:t>
            </a:r>
            <a:r>
              <a:rPr lang="en-US" dirty="0" smtClean="0"/>
              <a:t>directly with the </a:t>
            </a:r>
            <a:r>
              <a:rPr lang="en-US" i="1" dirty="0" smtClean="0"/>
              <a:t>p</a:t>
            </a:r>
            <a:r>
              <a:rPr lang="en-US" dirty="0" smtClean="0"/>
              <a:t> value statistic</a:t>
            </a:r>
          </a:p>
          <a:p>
            <a:pPr lvl="1"/>
            <a:r>
              <a:rPr lang="en-US" dirty="0" smtClean="0"/>
              <a:t>Plug the T statistic into its (null) distribution and find the associated probability.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4038600"/>
            <a:ext cx="3321050" cy="24942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78643" y="6532871"/>
            <a:ext cx="2154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value and its minus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362200" y="6248400"/>
            <a:ext cx="0" cy="284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57600" y="6270171"/>
            <a:ext cx="0" cy="284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5800" y="4916403"/>
            <a:ext cx="414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 is the shaded area added together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5285735"/>
            <a:ext cx="1295400" cy="81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362200" y="5285735"/>
            <a:ext cx="2438400" cy="81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3997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this in </a:t>
            </a:r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19600" y="1600200"/>
            <a:ext cx="45720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Data in a column or row</a:t>
            </a:r>
          </a:p>
          <a:p>
            <a:r>
              <a:rPr lang="en-US" sz="2000" dirty="0" smtClean="0"/>
              <a:t>Compute the sample mean with the average function</a:t>
            </a:r>
          </a:p>
          <a:p>
            <a:r>
              <a:rPr lang="en-US" sz="2000" dirty="0" smtClean="0"/>
              <a:t>Compute the sample standard deviation with the </a:t>
            </a:r>
            <a:r>
              <a:rPr lang="en-US" sz="2000" dirty="0" err="1" smtClean="0"/>
              <a:t>stdev</a:t>
            </a:r>
            <a:r>
              <a:rPr lang="en-US" sz="2000" dirty="0" smtClean="0"/>
              <a:t> function</a:t>
            </a:r>
          </a:p>
          <a:p>
            <a:r>
              <a:rPr lang="en-US" sz="2000" dirty="0" smtClean="0"/>
              <a:t>Compute the t statistic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Compute the p-value by plugging the t statistic into the integral with </a:t>
            </a:r>
            <a:r>
              <a:rPr lang="en-US" sz="2000" dirty="0" err="1" smtClean="0"/>
              <a:t>tdist</a:t>
            </a:r>
            <a:r>
              <a:rPr lang="en-US" sz="2000" dirty="0" smtClean="0"/>
              <a:t>(T,n-1,2)</a:t>
            </a:r>
          </a:p>
          <a:p>
            <a:pPr lvl="1"/>
            <a:r>
              <a:rPr lang="en-US" sz="1600" dirty="0" smtClean="0"/>
              <a:t>That last 2 is for two-tailed integral</a:t>
            </a:r>
          </a:p>
          <a:p>
            <a:r>
              <a:rPr lang="en-US" sz="2000" dirty="0" smtClean="0"/>
              <a:t>Alternatively, use </a:t>
            </a:r>
            <a:r>
              <a:rPr lang="en-US" sz="2000" dirty="0" err="1" smtClean="0"/>
              <a:t>ttest</a:t>
            </a:r>
            <a:r>
              <a:rPr lang="en-US" sz="2000" dirty="0" smtClean="0"/>
              <a:t> to compute.</a:t>
            </a:r>
          </a:p>
          <a:p>
            <a:pPr lvl="1"/>
            <a:r>
              <a:rPr lang="en-US" sz="1600" dirty="0" err="1" smtClean="0"/>
              <a:t>Ttest</a:t>
            </a:r>
            <a:r>
              <a:rPr lang="en-US" sz="1600" dirty="0" smtClean="0"/>
              <a:t> is designed for two-sample comparison, so you have to trick it by creating a sample with all </a:t>
            </a:r>
            <a:r>
              <a:rPr lang="en-US" sz="1600" i="1" dirty="0" smtClean="0">
                <a:latin typeface="Symbol" pitchFamily="18" charset="2"/>
              </a:rPr>
              <a:t>m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’s</a:t>
            </a:r>
            <a:endParaRPr lang="en-US" sz="16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64" y="1119188"/>
            <a:ext cx="4138636" cy="573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105400" y="3429000"/>
          <a:ext cx="2387600" cy="685800"/>
        </p:xfrm>
        <a:graphic>
          <a:graphicData uri="http://schemas.openxmlformats.org/presentationml/2006/ole">
            <p:oleObj spid="_x0000_s27652" name="Equation" r:id="rId4" imgW="146016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3780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Statistics: The Science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comprises quantitative measurements of individuals</a:t>
            </a:r>
            <a:endParaRPr lang="en-US" dirty="0" smtClean="0"/>
          </a:p>
          <a:p>
            <a:r>
              <a:rPr lang="en-US" dirty="0" smtClean="0"/>
              <a:t>Individuals are representative sample from a population</a:t>
            </a:r>
          </a:p>
          <a:p>
            <a:r>
              <a:rPr lang="en-US" dirty="0" smtClean="0"/>
              <a:t>Population is modeled by a probability density function representing the likelihood of measurement values</a:t>
            </a:r>
            <a:endParaRPr lang="en-US" dirty="0" smtClean="0"/>
          </a:p>
          <a:p>
            <a:r>
              <a:rPr lang="en-US" dirty="0" smtClean="0"/>
              <a:t>Statistics is a collection of tools and techniques for organizing, analyzing, illustrating, and interpreting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90989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Student’s T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49530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48200" y="2421485"/>
            <a:ext cx="1455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Null true:</a:t>
            </a:r>
          </a:p>
          <a:p>
            <a:r>
              <a:rPr lang="en-US" b="1" dirty="0" smtClean="0"/>
              <a:t>Centered at 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29412" y="1759803"/>
            <a:ext cx="1857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Slightly false null: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Centered near 0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2406134"/>
            <a:ext cx="212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Extremely false null: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Centered far from 0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94907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44720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 and Type II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406183"/>
            <a:ext cx="4418110" cy="3318217"/>
          </a:xfrm>
        </p:spPr>
      </p:pic>
      <p:sp>
        <p:nvSpPr>
          <p:cNvPr id="7" name="TextBox 6"/>
          <p:cNvSpPr txBox="1"/>
          <p:nvPr/>
        </p:nvSpPr>
        <p:spPr>
          <a:xfrm>
            <a:off x="4800600" y="1828800"/>
            <a:ext cx="33602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Symbol" pitchFamily="18" charset="2"/>
              </a:rPr>
              <a:t>a</a:t>
            </a:r>
            <a:r>
              <a:rPr lang="en-US" sz="2800" dirty="0" smtClean="0"/>
              <a:t> is the black shaded:</a:t>
            </a:r>
            <a:br>
              <a:rPr lang="en-US" sz="2800" dirty="0" smtClean="0"/>
            </a:br>
            <a:r>
              <a:rPr lang="en-US" sz="2800" dirty="0" smtClean="0"/>
              <a:t>Depends Only on Null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80402" y="32004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 is the red shaded: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Depends on how far the red curve is shifted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Some alternatives are easier to detect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217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Alternative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H</a:t>
            </a:r>
            <a:r>
              <a:rPr lang="en-US" baseline="-25000" dirty="0" smtClean="0"/>
              <a:t>0</a:t>
            </a:r>
            <a:r>
              <a:rPr lang="en-US" dirty="0" smtClean="0"/>
              <a:t> is true, T has</a:t>
            </a:r>
            <a:r>
              <a:rPr lang="en-US" dirty="0"/>
              <a:t> </a:t>
            </a:r>
            <a:r>
              <a:rPr lang="en-US" dirty="0" smtClean="0"/>
              <a:t>Student’s T distribution with n-1 degrees of freedom</a:t>
            </a:r>
          </a:p>
          <a:p>
            <a:r>
              <a:rPr lang="en-US" dirty="0" smtClean="0"/>
              <a:t>If H</a:t>
            </a:r>
            <a:r>
              <a:rPr lang="en-US" baseline="-25000" dirty="0" smtClean="0"/>
              <a:t>A</a:t>
            </a:r>
            <a:r>
              <a:rPr lang="en-US" dirty="0" smtClean="0"/>
              <a:t> is true, then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has the T distribution!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70114975"/>
              </p:ext>
            </p:extLst>
          </p:nvPr>
        </p:nvGraphicFramePr>
        <p:xfrm>
          <a:off x="838200" y="1469260"/>
          <a:ext cx="3781224" cy="1085047"/>
        </p:xfrm>
        <a:graphic>
          <a:graphicData uri="http://schemas.openxmlformats.org/presentationml/2006/ole">
            <p:oleObj spid="_x0000_s33794" name="Equation" r:id="rId3" imgW="146016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1600200"/>
            <a:ext cx="2057401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/>
              <a:t>: </a:t>
            </a:r>
            <a:r>
              <a:rPr lang="en-US" sz="2800" i="1" dirty="0">
                <a:latin typeface="Symbol" pitchFamily="18" charset="2"/>
              </a:rPr>
              <a:t>m</a:t>
            </a:r>
            <a:r>
              <a:rPr lang="en-US" sz="2800" dirty="0"/>
              <a:t> =</a:t>
            </a:r>
            <a:r>
              <a:rPr lang="en-US" sz="2800" i="1" dirty="0" smtClean="0">
                <a:latin typeface="Symbol" pitchFamily="18" charset="2"/>
              </a:rPr>
              <a:t>m</a:t>
            </a:r>
            <a:r>
              <a:rPr lang="en-US" sz="2800" baseline="-25000" dirty="0" smtClean="0"/>
              <a:t>0</a:t>
            </a:r>
          </a:p>
          <a:p>
            <a:pPr algn="ctr"/>
            <a:r>
              <a:rPr lang="en-US" sz="2800" dirty="0" smtClean="0"/>
              <a:t>H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: </a:t>
            </a:r>
            <a:r>
              <a:rPr lang="en-US" sz="2800" i="1" dirty="0" smtClean="0">
                <a:latin typeface="Symbol" pitchFamily="18" charset="2"/>
              </a:rPr>
              <a:t>m</a:t>
            </a:r>
            <a:r>
              <a:rPr lang="en-US" sz="2800" dirty="0" smtClean="0"/>
              <a:t> ≠</a:t>
            </a:r>
            <a:r>
              <a:rPr lang="en-US" sz="2800" i="1" dirty="0" smtClean="0">
                <a:latin typeface="Symbol" pitchFamily="18" charset="2"/>
              </a:rPr>
              <a:t>m</a:t>
            </a:r>
            <a:r>
              <a:rPr lang="en-US" sz="2800" baseline="-25000" dirty="0" smtClean="0"/>
              <a:t>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2914518"/>
              </p:ext>
            </p:extLst>
          </p:nvPr>
        </p:nvGraphicFramePr>
        <p:xfrm>
          <a:off x="1982788" y="4419600"/>
          <a:ext cx="3683000" cy="1084263"/>
        </p:xfrm>
        <a:graphic>
          <a:graphicData uri="http://schemas.openxmlformats.org/presentationml/2006/ole">
            <p:oleObj spid="_x0000_s33795" name="Equation" r:id="rId4" imgW="142236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41954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Alternative Hypothesis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2186268"/>
              </p:ext>
            </p:extLst>
          </p:nvPr>
        </p:nvGraphicFramePr>
        <p:xfrm>
          <a:off x="1600200" y="1524000"/>
          <a:ext cx="5791200" cy="4145071"/>
        </p:xfrm>
        <a:graphic>
          <a:graphicData uri="http://schemas.openxmlformats.org/presentationml/2006/ole">
            <p:oleObj spid="_x0000_s34818" name="Equation" r:id="rId3" imgW="1790640" imgH="12826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49895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Alternative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 fail to reject the null when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this tell us:</a:t>
            </a:r>
          </a:p>
          <a:p>
            <a:pPr lvl="1"/>
            <a:r>
              <a:rPr lang="en-US" dirty="0" smtClean="0"/>
              <a:t>If we have s and n fixed, an effect of size </a:t>
            </a:r>
            <a:r>
              <a:rPr lang="en-US" i="1" dirty="0" smtClean="0"/>
              <a:t>d</a:t>
            </a:r>
            <a:r>
              <a:rPr lang="en-US" dirty="0" smtClean="0"/>
              <a:t> leads to a power of 1 – </a:t>
            </a:r>
            <a:r>
              <a:rPr lang="en-US" dirty="0" smtClean="0">
                <a:latin typeface="Symbol" pitchFamily="18" charset="2"/>
              </a:rPr>
              <a:t>b.</a:t>
            </a:r>
          </a:p>
          <a:p>
            <a:pPr lvl="1"/>
            <a:r>
              <a:rPr lang="en-US" dirty="0" smtClean="0"/>
              <a:t>If we have s and n fixed,  a power of </a:t>
            </a:r>
            <a:r>
              <a:rPr lang="en-US" dirty="0"/>
              <a:t>1 </a:t>
            </a:r>
            <a:r>
              <a:rPr lang="en-US" dirty="0" smtClean="0"/>
              <a:t>–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requires an effect size no smaller than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we want a power </a:t>
            </a:r>
            <a:r>
              <a:rPr lang="en-US" dirty="0"/>
              <a:t>of 1 –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 </a:t>
            </a:r>
            <a:r>
              <a:rPr lang="en-US" dirty="0" smtClean="0"/>
              <a:t>and an effect size of d, then we need n samples to achieve our goal.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5356811"/>
              </p:ext>
            </p:extLst>
          </p:nvPr>
        </p:nvGraphicFramePr>
        <p:xfrm>
          <a:off x="1387475" y="1828800"/>
          <a:ext cx="6075363" cy="1355725"/>
        </p:xfrm>
        <a:graphic>
          <a:graphicData uri="http://schemas.openxmlformats.org/presentationml/2006/ole">
            <p:oleObj spid="_x0000_s35842" name="Equation" r:id="rId3" imgW="1879560" imgH="419040" progId="Equation.3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848600" y="533400"/>
            <a:ext cx="609600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2227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Size, Sample Size,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detect an alternative of                 with power 1-</a:t>
            </a:r>
            <a:r>
              <a:rPr lang="en-US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en-US" dirty="0" smtClean="0"/>
              <a:t>, we need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With n samples, an effect size of d can be detected with power from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6448091"/>
              </p:ext>
            </p:extLst>
          </p:nvPr>
        </p:nvGraphicFramePr>
        <p:xfrm>
          <a:off x="5283200" y="1676400"/>
          <a:ext cx="1498600" cy="457200"/>
        </p:xfrm>
        <a:graphic>
          <a:graphicData uri="http://schemas.openxmlformats.org/presentationml/2006/ole">
            <p:oleObj spid="_x0000_s11270" name="Equation" r:id="rId3" imgW="7491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0905389"/>
              </p:ext>
            </p:extLst>
          </p:nvPr>
        </p:nvGraphicFramePr>
        <p:xfrm>
          <a:off x="2286000" y="2895600"/>
          <a:ext cx="2686050" cy="895350"/>
        </p:xfrm>
        <a:graphic>
          <a:graphicData uri="http://schemas.openxmlformats.org/presentationml/2006/ole">
            <p:oleObj spid="_x0000_s11271" name="Equation" r:id="rId4" imgW="125712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3978536"/>
              </p:ext>
            </p:extLst>
          </p:nvPr>
        </p:nvGraphicFramePr>
        <p:xfrm>
          <a:off x="2133600" y="5334000"/>
          <a:ext cx="2171700" cy="723900"/>
        </p:xfrm>
        <a:graphic>
          <a:graphicData uri="http://schemas.openxmlformats.org/presentationml/2006/ole">
            <p:oleObj spid="_x0000_s11272" name="Equation" r:id="rId5" imgW="125712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09010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Multi-Group Similarity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Population comprises a fixed set of groups: 1,2, …, p</a:t>
            </a:r>
          </a:p>
          <a:p>
            <a:pPr lvl="1"/>
            <a:r>
              <a:rPr lang="en-US" dirty="0" smtClean="0"/>
              <a:t>Usually thought of as “statistically identical” individuals </a:t>
            </a:r>
            <a:r>
              <a:rPr lang="en-US" dirty="0" smtClean="0"/>
              <a:t>within the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group receives a different “treatment”</a:t>
            </a:r>
          </a:p>
          <a:p>
            <a:pPr lvl="1"/>
            <a:r>
              <a:rPr lang="en-US" dirty="0" smtClean="0"/>
              <a:t>Process leads to groups </a:t>
            </a:r>
            <a:r>
              <a:rPr lang="en-US" dirty="0" smtClean="0"/>
              <a:t>that may have different </a:t>
            </a:r>
            <a:r>
              <a:rPr lang="en-US" dirty="0" smtClean="0"/>
              <a:t>means 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Symbol" pitchFamily="18" charset="2"/>
              </a:rPr>
              <a:t>,...</a:t>
            </a:r>
            <a:r>
              <a:rPr lang="en-US" i="1" dirty="0">
                <a:latin typeface="Symbol" pitchFamily="18" charset="2"/>
              </a:rPr>
              <a:t> </a:t>
            </a:r>
            <a:r>
              <a:rPr lang="en-US" i="1" dirty="0" err="1" smtClean="0">
                <a:latin typeface="Symbol" pitchFamily="18" charset="2"/>
              </a:rPr>
              <a:t>m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/>
              <a:t>Groups have the same variance </a:t>
            </a:r>
            <a:r>
              <a:rPr lang="en-US" i="1" dirty="0" smtClean="0">
                <a:latin typeface="Symbol" pitchFamily="18" charset="2"/>
              </a:rPr>
              <a:t>s</a:t>
            </a:r>
            <a:r>
              <a:rPr lang="en-US" baseline="30000" dirty="0" smtClean="0">
                <a:latin typeface="Symbol" pitchFamily="18" charset="2"/>
              </a:rPr>
              <a:t>2</a:t>
            </a:r>
            <a:endParaRPr lang="en-US" baseline="30000" dirty="0" smtClean="0"/>
          </a:p>
          <a:p>
            <a:pPr lvl="1"/>
            <a:r>
              <a:rPr lang="en-US" dirty="0" smtClean="0"/>
              <a:t>We sample from each group, size n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n</a:t>
            </a:r>
            <a:r>
              <a:rPr lang="en-US" i="1" baseline="-25000" dirty="0" err="1" smtClean="0"/>
              <a:t>p</a:t>
            </a:r>
            <a:endParaRPr lang="en-US" i="1" baseline="-25000" dirty="0" smtClean="0"/>
          </a:p>
          <a:p>
            <a:r>
              <a:rPr lang="en-US" dirty="0" smtClean="0"/>
              <a:t>The question is the following:  Is </a:t>
            </a:r>
            <a:r>
              <a:rPr lang="en-US" dirty="0" smtClean="0"/>
              <a:t>at least one </a:t>
            </a:r>
            <a:r>
              <a:rPr lang="en-US" dirty="0" smtClean="0"/>
              <a:t>treatment </a:t>
            </a:r>
            <a:r>
              <a:rPr lang="en-US" dirty="0" smtClean="0"/>
              <a:t>different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i="1" baseline="-25000" dirty="0" smtClean="0">
                <a:latin typeface="Symbol" pitchFamily="18" charset="2"/>
              </a:rPr>
              <a:t>1</a:t>
            </a:r>
            <a:r>
              <a:rPr lang="en-US" dirty="0" smtClean="0"/>
              <a:t> =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=…</a:t>
            </a:r>
            <a:r>
              <a:rPr lang="en-US" i="1" dirty="0">
                <a:latin typeface="Symbol" pitchFamily="18" charset="2"/>
              </a:rPr>
              <a:t> </a:t>
            </a:r>
            <a:r>
              <a:rPr lang="en-US" i="1" dirty="0" err="1" smtClean="0">
                <a:latin typeface="Symbol" pitchFamily="18" charset="2"/>
              </a:rPr>
              <a:t>m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A</a:t>
            </a:r>
            <a:r>
              <a:rPr lang="en-US" dirty="0" smtClean="0"/>
              <a:t>: At least one of the </a:t>
            </a:r>
            <a:r>
              <a:rPr lang="en-US" i="1" dirty="0" err="1" smtClean="0">
                <a:latin typeface="Symbol" pitchFamily="18" charset="2"/>
              </a:rPr>
              <a:t>m</a:t>
            </a:r>
            <a:r>
              <a:rPr lang="en-US" baseline="-25000" dirty="0" err="1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is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7677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Given two numbers, how do we compare them?</a:t>
            </a:r>
          </a:p>
          <a:p>
            <a:pPr lvl="1"/>
            <a:r>
              <a:rPr lang="en-US" dirty="0" smtClean="0"/>
              <a:t>Subtract to compute the difference</a:t>
            </a:r>
          </a:p>
          <a:p>
            <a:pPr lvl="1"/>
            <a:r>
              <a:rPr lang="en-US" dirty="0" smtClean="0"/>
              <a:t>Divide to compute the ratio</a:t>
            </a:r>
          </a:p>
          <a:p>
            <a:r>
              <a:rPr lang="en-US" dirty="0" smtClean="0"/>
              <a:t>Statistical use of subtraction relies on T-statistics</a:t>
            </a:r>
          </a:p>
          <a:p>
            <a:pPr marL="742950" lvl="2" indent="-342900"/>
            <a:r>
              <a:rPr lang="en-US" sz="2800" dirty="0"/>
              <a:t>Two numbers are equal if difference is </a:t>
            </a:r>
            <a:r>
              <a:rPr lang="en-US" sz="2800" dirty="0" smtClean="0"/>
              <a:t>0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Statistical use of division relies on F-statistics</a:t>
            </a:r>
          </a:p>
          <a:p>
            <a:pPr marL="742950" lvl="2" indent="-342900"/>
            <a:r>
              <a:rPr lang="en-US" sz="2800" dirty="0" smtClean="0"/>
              <a:t>Two </a:t>
            </a:r>
            <a:r>
              <a:rPr lang="en-US" sz="2800" dirty="0"/>
              <a:t>numbers are equal if ratio is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829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Density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normal distribution(</a:t>
            </a:r>
            <a:r>
              <a:rPr lang="en-US" dirty="0" err="1" smtClean="0"/>
              <a:t>mu,sigma</a:t>
            </a:r>
            <a:r>
              <a:rPr lang="en-US" dirty="0" smtClean="0"/>
              <a:t>): bell shaped, with </a:t>
            </a:r>
          </a:p>
          <a:p>
            <a:pPr lvl="1"/>
            <a:r>
              <a:rPr lang="en-US" dirty="0" smtClean="0"/>
              <a:t>mu+/-  sigma containing  68%</a:t>
            </a:r>
          </a:p>
          <a:p>
            <a:pPr lvl="1"/>
            <a:r>
              <a:rPr lang="en-US" dirty="0" smtClean="0"/>
              <a:t>mu</a:t>
            </a:r>
            <a:r>
              <a:rPr lang="en-US" dirty="0"/>
              <a:t>+/- 2sigma containing </a:t>
            </a:r>
            <a:r>
              <a:rPr lang="en-US" dirty="0" smtClean="0"/>
              <a:t>95.4%</a:t>
            </a:r>
          </a:p>
          <a:p>
            <a:pPr lvl="1"/>
            <a:r>
              <a:rPr lang="en-US" dirty="0" smtClean="0"/>
              <a:t>mu</a:t>
            </a:r>
            <a:r>
              <a:rPr lang="en-US" dirty="0"/>
              <a:t>+/- </a:t>
            </a:r>
            <a:r>
              <a:rPr lang="en-US" dirty="0" smtClean="0"/>
              <a:t>3sigma </a:t>
            </a:r>
            <a:r>
              <a:rPr lang="en-US" dirty="0"/>
              <a:t>containing </a:t>
            </a:r>
            <a:r>
              <a:rPr lang="en-US" dirty="0" smtClean="0"/>
              <a:t>99.7%</a:t>
            </a:r>
          </a:p>
          <a:p>
            <a:r>
              <a:rPr lang="en-US" dirty="0" smtClean="0"/>
              <a:t>Chi squared (m)</a:t>
            </a:r>
          </a:p>
          <a:p>
            <a:pPr lvl="1"/>
            <a:r>
              <a:rPr lang="en-US" dirty="0" smtClean="0"/>
              <a:t>This distribution is what you get when you square m normal(0,1)’s and add them up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The quantity below is chi squared (n-1)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4162843"/>
              </p:ext>
            </p:extLst>
          </p:nvPr>
        </p:nvGraphicFramePr>
        <p:xfrm>
          <a:off x="1371600" y="4495800"/>
          <a:ext cx="3152274" cy="457200"/>
        </p:xfrm>
        <a:graphic>
          <a:graphicData uri="http://schemas.openxmlformats.org/presentationml/2006/ole">
            <p:oleObj spid="_x0000_s38914" name="Equation" r:id="rId3" imgW="166356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381615"/>
              </p:ext>
            </p:extLst>
          </p:nvPr>
        </p:nvGraphicFramePr>
        <p:xfrm>
          <a:off x="1600200" y="5486400"/>
          <a:ext cx="4324865" cy="914400"/>
        </p:xfrm>
        <a:graphic>
          <a:graphicData uri="http://schemas.openxmlformats.org/presentationml/2006/ole">
            <p:oleObj spid="_x0000_s38915" name="Equation" r:id="rId4" imgW="2222280" imgH="469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61144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Density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T-distribution comes from dividing a normal(0,1) by the square root of a chi-squared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F-distribution comes from a ratio of chi-</a:t>
            </a:r>
            <a:r>
              <a:rPr lang="en-US" dirty="0" err="1" smtClean="0"/>
              <a:t>squareds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4780515"/>
              </p:ext>
            </p:extLst>
          </p:nvPr>
        </p:nvGraphicFramePr>
        <p:xfrm>
          <a:off x="2438400" y="2667000"/>
          <a:ext cx="3185584" cy="914400"/>
        </p:xfrm>
        <a:graphic>
          <a:graphicData uri="http://schemas.openxmlformats.org/presentationml/2006/ole">
            <p:oleObj spid="_x0000_s39938" name="Equation" r:id="rId3" imgW="14605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0038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Analysis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Data: </a:t>
            </a:r>
          </a:p>
          <a:p>
            <a:r>
              <a:rPr lang="en-US" dirty="0" smtClean="0"/>
              <a:t>Mean and median: what’s the middle</a:t>
            </a:r>
          </a:p>
          <a:p>
            <a:pPr lvl="1"/>
            <a:r>
              <a:rPr lang="en-US" dirty="0" smtClean="0"/>
              <a:t>Sample mean,     ,is the average</a:t>
            </a:r>
          </a:p>
          <a:p>
            <a:pPr lvl="1"/>
            <a:r>
              <a:rPr lang="en-US" dirty="0" smtClean="0"/>
              <a:t>Median is the middle data point (of the sorted list)</a:t>
            </a:r>
            <a:endParaRPr lang="en-US" dirty="0" smtClean="0"/>
          </a:p>
          <a:p>
            <a:r>
              <a:rPr lang="en-US" dirty="0" smtClean="0"/>
              <a:t>Standard deviation, IQR, median absolute deviation: how much variability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Histograms and box plots: what does the distribution look like?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209800"/>
          <a:ext cx="304800" cy="360219"/>
        </p:xfrm>
        <a:graphic>
          <a:graphicData uri="http://schemas.openxmlformats.org/presentationml/2006/ole">
            <p:oleObj spid="_x0000_s36866" name="Equation" r:id="rId3" imgW="139680" imgH="16488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285981" y="3581400"/>
          <a:ext cx="3159537" cy="1801813"/>
        </p:xfrm>
        <a:graphic>
          <a:graphicData uri="http://schemas.openxmlformats.org/presentationml/2006/ole">
            <p:oleObj spid="_x0000_s36867" name="Equation" r:id="rId4" imgW="1625400" imgH="9270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905000" y="1143000"/>
          <a:ext cx="1608138" cy="500063"/>
        </p:xfrm>
        <a:graphic>
          <a:graphicData uri="http://schemas.openxmlformats.org/presentationml/2006/ole">
            <p:oleObj spid="_x0000_s36868" name="Equation" r:id="rId5" imgW="73656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90989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&lt;/digression&gt;: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Collect a sample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 the hypothesis: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Assumption: common variance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5111369"/>
              </p:ext>
            </p:extLst>
          </p:nvPr>
        </p:nvGraphicFramePr>
        <p:xfrm>
          <a:off x="838200" y="1752600"/>
          <a:ext cx="5292726" cy="2647950"/>
        </p:xfrm>
        <a:graphic>
          <a:graphicData uri="http://schemas.openxmlformats.org/presentationml/2006/ole">
            <p:oleObj spid="_x0000_s40962" name="Equation" r:id="rId3" imgW="1981080" imgH="9903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4953000"/>
            <a:ext cx="60960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400" dirty="0"/>
              <a:t>H</a:t>
            </a:r>
            <a:r>
              <a:rPr lang="en-US" sz="2400" baseline="-25000" dirty="0"/>
              <a:t>0</a:t>
            </a:r>
            <a:r>
              <a:rPr lang="en-US" sz="2400" dirty="0"/>
              <a:t>: </a:t>
            </a:r>
            <a:r>
              <a:rPr lang="en-US" sz="2400" i="1" dirty="0">
                <a:latin typeface="Symbol" pitchFamily="18" charset="2"/>
              </a:rPr>
              <a:t>m</a:t>
            </a:r>
            <a:r>
              <a:rPr lang="en-US" sz="2400" i="1" baseline="-25000" dirty="0">
                <a:latin typeface="Symbol" pitchFamily="18" charset="2"/>
              </a:rPr>
              <a:t>1</a:t>
            </a:r>
            <a:r>
              <a:rPr lang="en-US" sz="2400" dirty="0"/>
              <a:t> =</a:t>
            </a:r>
            <a:r>
              <a:rPr lang="en-US" sz="2400" i="1" dirty="0">
                <a:latin typeface="Symbol" pitchFamily="18" charset="2"/>
              </a:rPr>
              <a:t>m</a:t>
            </a:r>
            <a:r>
              <a:rPr lang="en-US" sz="2400" baseline="-25000" dirty="0"/>
              <a:t>2</a:t>
            </a:r>
            <a:r>
              <a:rPr lang="en-US" sz="2400" dirty="0"/>
              <a:t>=…</a:t>
            </a:r>
            <a:r>
              <a:rPr lang="en-US" sz="2400" i="1" dirty="0">
                <a:latin typeface="Symbol" pitchFamily="18" charset="2"/>
              </a:rPr>
              <a:t> </a:t>
            </a:r>
            <a:r>
              <a:rPr lang="en-US" sz="2400" i="1" dirty="0" err="1">
                <a:latin typeface="Symbol" pitchFamily="18" charset="2"/>
              </a:rPr>
              <a:t>m</a:t>
            </a:r>
            <a:r>
              <a:rPr lang="en-US" sz="2400" baseline="-25000" dirty="0" err="1"/>
              <a:t>p</a:t>
            </a:r>
            <a:endParaRPr lang="en-US" sz="2400" baseline="-25000" dirty="0"/>
          </a:p>
          <a:p>
            <a:pPr lvl="1"/>
            <a:r>
              <a:rPr lang="en-US" sz="2400" dirty="0"/>
              <a:t>H</a:t>
            </a:r>
            <a:r>
              <a:rPr lang="en-US" sz="2400" baseline="-25000" dirty="0"/>
              <a:t>A</a:t>
            </a:r>
            <a:r>
              <a:rPr lang="en-US" sz="2400" dirty="0"/>
              <a:t>: At least one of the </a:t>
            </a:r>
            <a:r>
              <a:rPr lang="en-US" sz="2400" i="1" dirty="0" err="1">
                <a:latin typeface="Symbol" pitchFamily="18" charset="2"/>
              </a:rPr>
              <a:t>m</a:t>
            </a:r>
            <a:r>
              <a:rPr lang="en-US" sz="2400" baseline="-25000" dirty="0" err="1"/>
              <a:t>i</a:t>
            </a:r>
            <a:r>
              <a:rPr lang="en-US" sz="2400" dirty="0" err="1"/>
              <a:t>’s</a:t>
            </a:r>
            <a:r>
              <a:rPr lang="en-US" sz="2400" dirty="0"/>
              <a:t> is different</a:t>
            </a:r>
          </a:p>
        </p:txBody>
      </p:sp>
    </p:spTree>
    <p:extLst>
      <p:ext uri="{BB962C8B-B14F-4D97-AF65-F5344CB8AC3E}">
        <p14:creationId xmlns:p14="http://schemas.microsoft.com/office/powerpoint/2010/main" xmlns="" val="3875205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All treatments have the same mean under H0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4849293"/>
              </p:ext>
            </p:extLst>
          </p:nvPr>
        </p:nvGraphicFramePr>
        <p:xfrm>
          <a:off x="2057400" y="1752600"/>
          <a:ext cx="4317540" cy="4598988"/>
        </p:xfrm>
        <a:graphic>
          <a:graphicData uri="http://schemas.openxmlformats.org/presentationml/2006/ole">
            <p:oleObj spid="_x0000_s41986" name="Equation" r:id="rId3" imgW="2145960" imgH="2286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52990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Collect a sample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 the hypothesis: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Assumption: common variance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5111369"/>
              </p:ext>
            </p:extLst>
          </p:nvPr>
        </p:nvGraphicFramePr>
        <p:xfrm>
          <a:off x="838200" y="1752600"/>
          <a:ext cx="5292726" cy="2647950"/>
        </p:xfrm>
        <a:graphic>
          <a:graphicData uri="http://schemas.openxmlformats.org/presentationml/2006/ole">
            <p:oleObj spid="_x0000_s43010" name="Equation" r:id="rId3" imgW="1981080" imgH="9903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4953000"/>
            <a:ext cx="64770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400" dirty="0"/>
              <a:t>H</a:t>
            </a:r>
            <a:r>
              <a:rPr lang="en-US" sz="2400" baseline="-25000" dirty="0"/>
              <a:t>0</a:t>
            </a:r>
            <a:r>
              <a:rPr lang="en-US" sz="2400" dirty="0"/>
              <a:t>: </a:t>
            </a:r>
            <a:r>
              <a:rPr lang="en-US" sz="2400" i="1" dirty="0">
                <a:latin typeface="Symbol" pitchFamily="18" charset="2"/>
              </a:rPr>
              <a:t>m</a:t>
            </a:r>
            <a:r>
              <a:rPr lang="en-US" sz="2400" i="1" baseline="-25000" dirty="0">
                <a:latin typeface="Symbol" pitchFamily="18" charset="2"/>
              </a:rPr>
              <a:t>1</a:t>
            </a:r>
            <a:r>
              <a:rPr lang="en-US" sz="2400" dirty="0"/>
              <a:t> =</a:t>
            </a:r>
            <a:r>
              <a:rPr lang="en-US" sz="2400" i="1" dirty="0">
                <a:latin typeface="Symbol" pitchFamily="18" charset="2"/>
              </a:rPr>
              <a:t>m</a:t>
            </a:r>
            <a:r>
              <a:rPr lang="en-US" sz="2400" baseline="-25000" dirty="0"/>
              <a:t>2</a:t>
            </a:r>
            <a:r>
              <a:rPr lang="en-US" sz="2400" dirty="0"/>
              <a:t>=…</a:t>
            </a:r>
            <a:r>
              <a:rPr lang="en-US" sz="2400" i="1" dirty="0">
                <a:latin typeface="Symbol" pitchFamily="18" charset="2"/>
              </a:rPr>
              <a:t> </a:t>
            </a:r>
            <a:r>
              <a:rPr lang="en-US" sz="2400" i="1" dirty="0" smtClean="0">
                <a:latin typeface="Symbol" pitchFamily="18" charset="2"/>
              </a:rPr>
              <a:t>m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=0</a:t>
            </a:r>
            <a:endParaRPr lang="en-US" sz="2400" baseline="-25000" dirty="0"/>
          </a:p>
          <a:p>
            <a:pPr lvl="1"/>
            <a:r>
              <a:rPr lang="en-US" sz="2400" dirty="0"/>
              <a:t>H</a:t>
            </a:r>
            <a:r>
              <a:rPr lang="en-US" sz="2400" baseline="-25000" dirty="0"/>
              <a:t>A</a:t>
            </a:r>
            <a:r>
              <a:rPr lang="en-US" sz="2400" dirty="0"/>
              <a:t>: At least one of the </a:t>
            </a:r>
            <a:r>
              <a:rPr lang="en-US" sz="2400" i="1" dirty="0">
                <a:latin typeface="Symbol" pitchFamily="18" charset="2"/>
              </a:rPr>
              <a:t>m</a:t>
            </a:r>
            <a:r>
              <a:rPr lang="en-US" sz="2400" baseline="-25000" dirty="0"/>
              <a:t>i</a:t>
            </a:r>
            <a:r>
              <a:rPr lang="en-US" sz="2400" dirty="0"/>
              <a:t>’s is </a:t>
            </a:r>
            <a:r>
              <a:rPr lang="en-US" sz="2400" dirty="0" smtClean="0"/>
              <a:t>different from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75205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All treatments have the same mean under H0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4849293"/>
              </p:ext>
            </p:extLst>
          </p:nvPr>
        </p:nvGraphicFramePr>
        <p:xfrm>
          <a:off x="2159000" y="1993900"/>
          <a:ext cx="4113213" cy="4114800"/>
        </p:xfrm>
        <a:graphic>
          <a:graphicData uri="http://schemas.openxmlformats.org/presentationml/2006/ole">
            <p:oleObj spid="_x0000_s44034" name="Equation" r:id="rId3" imgW="2044440" imgH="20444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5299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 and Box Plots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467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Each bar is the number of data points between the ordinate values of the bar</a:t>
            </a:r>
          </a:p>
          <a:p>
            <a:pPr algn="ctr"/>
            <a:r>
              <a:rPr lang="en-US" dirty="0" smtClean="0"/>
              <a:t>Should look like a piecewise constant approximation (like Riemann sums in calc)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3600" y="14478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34000" y="4648200"/>
            <a:ext cx="358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box is bounded by the first and third quartiles, with the mid line being the median.</a:t>
            </a:r>
          </a:p>
          <a:p>
            <a:pPr algn="ctr"/>
            <a:r>
              <a:rPr lang="en-US" dirty="0" smtClean="0"/>
              <a:t>The whiskers go out to q1-1.5*IQR and q3+1.5*IQR</a:t>
            </a:r>
          </a:p>
          <a:p>
            <a:pPr algn="ctr"/>
            <a:r>
              <a:rPr lang="en-US" dirty="0" smtClean="0"/>
              <a:t>Outliers are plotted beyond the whiskers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Science and Statistics: An Abstract 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Theory: we have a population of individuals or “experimental units” (EUs) </a:t>
            </a:r>
          </a:p>
          <a:p>
            <a:pPr lvl="1"/>
            <a:r>
              <a:rPr lang="en-US" dirty="0" smtClean="0"/>
              <a:t>In bio applications, these are typically organisms</a:t>
            </a:r>
          </a:p>
          <a:p>
            <a:pPr lvl="1"/>
            <a:r>
              <a:rPr lang="en-US" dirty="0" smtClean="0"/>
              <a:t>In medical applications, these are typically patients</a:t>
            </a:r>
          </a:p>
          <a:p>
            <a:r>
              <a:rPr lang="en-US" dirty="0" smtClean="0"/>
              <a:t>Inquiry: we propose hypotheses about the properties of these EUs.</a:t>
            </a:r>
          </a:p>
          <a:p>
            <a:pPr lvl="1"/>
            <a:r>
              <a:rPr lang="en-US" dirty="0" smtClean="0"/>
              <a:t>How an organism respond to stress</a:t>
            </a:r>
          </a:p>
          <a:p>
            <a:pPr lvl="1"/>
            <a:r>
              <a:rPr lang="en-US" dirty="0" smtClean="0"/>
              <a:t>How a patient responds to treatment</a:t>
            </a:r>
          </a:p>
          <a:p>
            <a:pPr lvl="1"/>
            <a:r>
              <a:rPr lang="en-US" dirty="0" smtClean="0"/>
              <a:t>Does one treatment work better than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098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Statistical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Modeling Concept 1</a:t>
            </a:r>
            <a:r>
              <a:rPr lang="en-US" dirty="0" smtClean="0"/>
              <a:t>: We can characterize the EUs with a vector of attributes that can be observed</a:t>
            </a:r>
          </a:p>
          <a:p>
            <a:r>
              <a:rPr lang="en-US" b="1" dirty="0"/>
              <a:t>Modeling Concept </a:t>
            </a:r>
            <a:r>
              <a:rPr lang="en-US" b="1" dirty="0" smtClean="0"/>
              <a:t>2</a:t>
            </a:r>
            <a:r>
              <a:rPr lang="en-US" dirty="0" smtClean="0"/>
              <a:t>: EUs selected randomly from the population produce attributes according to a probability distribution</a:t>
            </a:r>
          </a:p>
          <a:p>
            <a:r>
              <a:rPr lang="en-US" b="1" dirty="0" smtClean="0"/>
              <a:t>Modeling Concept 3</a:t>
            </a:r>
            <a:r>
              <a:rPr lang="en-US" dirty="0" smtClean="0"/>
              <a:t>: The population’s probability distribution is known except for a parameter vector that must be estimated from observations</a:t>
            </a:r>
          </a:p>
          <a:p>
            <a:r>
              <a:rPr lang="en-US" b="1" dirty="0" smtClean="0"/>
              <a:t>Modeling Concept 4</a:t>
            </a:r>
            <a:r>
              <a:rPr lang="en-US" dirty="0" smtClean="0"/>
              <a:t>: “Truth” is defined by this unknown parameter vector.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36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Hypothesis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Sample of data</a:t>
            </a:r>
          </a:p>
          <a:p>
            <a:r>
              <a:rPr lang="en-US" dirty="0" smtClean="0"/>
              <a:t>Two competing hypotheses: the null and its alternative</a:t>
            </a:r>
          </a:p>
          <a:p>
            <a:r>
              <a:rPr lang="en-US" dirty="0" smtClean="0"/>
              <a:t>A statistic, which is a function of the data with a known sampling distribution</a:t>
            </a:r>
          </a:p>
          <a:p>
            <a:r>
              <a:rPr lang="en-US" dirty="0" smtClean="0"/>
              <a:t>A rejection criterion against which we assess the statistic’s value to decide whether or not we can reject the null.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6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of Statistics,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parametrically modeled probability distribution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parameter      represents truth about the population</a:t>
            </a:r>
            <a:endParaRPr lang="en-US" dirty="0"/>
          </a:p>
          <a:p>
            <a:r>
              <a:rPr lang="en-US" dirty="0" smtClean="0"/>
              <a:t>Question: what can we say about       after we’ve seen some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’s?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1879278"/>
              </p:ext>
            </p:extLst>
          </p:nvPr>
        </p:nvGraphicFramePr>
        <p:xfrm>
          <a:off x="990600" y="2818793"/>
          <a:ext cx="7086600" cy="1257690"/>
        </p:xfrm>
        <a:graphic>
          <a:graphicData uri="http://schemas.openxmlformats.org/presentationml/2006/ole">
            <p:oleObj spid="_x0000_s1046" name="Equation" r:id="rId3" imgW="3720960" imgH="660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4566610"/>
              </p:ext>
            </p:extLst>
          </p:nvPr>
        </p:nvGraphicFramePr>
        <p:xfrm>
          <a:off x="3352800" y="4191000"/>
          <a:ext cx="304800" cy="535063"/>
        </p:xfrm>
        <a:graphic>
          <a:graphicData uri="http://schemas.openxmlformats.org/presentationml/2006/ole">
            <p:oleObj spid="_x0000_s1047" name="Equation" r:id="rId4" imgW="16488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7516154"/>
              </p:ext>
            </p:extLst>
          </p:nvPr>
        </p:nvGraphicFramePr>
        <p:xfrm>
          <a:off x="6553200" y="5105400"/>
          <a:ext cx="363538" cy="638175"/>
        </p:xfrm>
        <a:graphic>
          <a:graphicData uri="http://schemas.openxmlformats.org/presentationml/2006/ole">
            <p:oleObj spid="_x0000_s1048" name="Equation" r:id="rId5" imgW="164957" imgH="203024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4683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of Statistics,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 probability density models EUs by weighting the possible measurement values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Area under curve tells us probabilities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286000"/>
            <a:ext cx="4800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800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394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1643</Words>
  <Application>Microsoft Office PowerPoint</Application>
  <PresentationFormat>On-screen Show (4:3)</PresentationFormat>
  <Paragraphs>256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Microsoft Equation 3.0</vt:lpstr>
      <vt:lpstr>Equation</vt:lpstr>
      <vt:lpstr>Statistical Modeling and Analysis of Scientific Inquiry: The Basics of Hypothesis Testing</vt:lpstr>
      <vt:lpstr>Statistics: The Science of Data</vt:lpstr>
      <vt:lpstr>Basic Data Analysis Tools</vt:lpstr>
      <vt:lpstr>Histograms and Box Plots</vt:lpstr>
      <vt:lpstr>Science and Statistics: An Abstract View</vt:lpstr>
      <vt:lpstr>Principles of Statistical Modeling</vt:lpstr>
      <vt:lpstr>Elements of a Hypothesis Test</vt:lpstr>
      <vt:lpstr>The Math of Statistics, 1</vt:lpstr>
      <vt:lpstr>The Math of Statistics, 2</vt:lpstr>
      <vt:lpstr>The Math of Statistics, 3</vt:lpstr>
      <vt:lpstr>Population vs. Sample</vt:lpstr>
      <vt:lpstr>The biggest idea in statistics</vt:lpstr>
      <vt:lpstr>Hypothesis Testing For the Mean</vt:lpstr>
      <vt:lpstr>Mistakes That Can Be Made, 1</vt:lpstr>
      <vt:lpstr>Mistakes That Can Be Made, 2</vt:lpstr>
      <vt:lpstr>Some Concepts and Lingo</vt:lpstr>
      <vt:lpstr>How to Test </vt:lpstr>
      <vt:lpstr>The P Value</vt:lpstr>
      <vt:lpstr>Doing this in Excel</vt:lpstr>
      <vt:lpstr>More On Student’s T</vt:lpstr>
      <vt:lpstr>Type I and Type II</vt:lpstr>
      <vt:lpstr>The Alternative Hypothesis</vt:lpstr>
      <vt:lpstr>The Alternative Hypothesis</vt:lpstr>
      <vt:lpstr>The Alternative Hypothesis</vt:lpstr>
      <vt:lpstr>Effect Size, Sample Size, and Power</vt:lpstr>
      <vt:lpstr>Multi-Group Similarity Testing</vt:lpstr>
      <vt:lpstr>A Digression</vt:lpstr>
      <vt:lpstr>Probability Density Functions</vt:lpstr>
      <vt:lpstr>Probability Density Functions</vt:lpstr>
      <vt:lpstr>&lt;/digression&gt;: ANOVA</vt:lpstr>
      <vt:lpstr>How To Test</vt:lpstr>
      <vt:lpstr>Pseudo-ANOVA</vt:lpstr>
      <vt:lpstr>How To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BioStats: Lecture 3</dc:title>
  <dc:creator>Ben Fitzpatrick</dc:creator>
  <cp:lastModifiedBy>bfitz</cp:lastModifiedBy>
  <cp:revision>33</cp:revision>
  <dcterms:created xsi:type="dcterms:W3CDTF">2006-08-16T00:00:00Z</dcterms:created>
  <dcterms:modified xsi:type="dcterms:W3CDTF">2015-03-17T04:39:56Z</dcterms:modified>
</cp:coreProperties>
</file>