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6"/>
  </p:notesMasterIdLst>
  <p:handoutMasterIdLst>
    <p:handoutMasterId r:id="rId27"/>
  </p:handoutMasterIdLst>
  <p:sldIdLst>
    <p:sldId id="256" r:id="rId3"/>
    <p:sldId id="376" r:id="rId4"/>
    <p:sldId id="378" r:id="rId5"/>
    <p:sldId id="383" r:id="rId6"/>
    <p:sldId id="395" r:id="rId7"/>
    <p:sldId id="397" r:id="rId8"/>
    <p:sldId id="392" r:id="rId9"/>
    <p:sldId id="415" r:id="rId10"/>
    <p:sldId id="401" r:id="rId11"/>
    <p:sldId id="394" r:id="rId12"/>
    <p:sldId id="399" r:id="rId13"/>
    <p:sldId id="381" r:id="rId14"/>
    <p:sldId id="400" r:id="rId15"/>
    <p:sldId id="402" r:id="rId16"/>
    <p:sldId id="380" r:id="rId17"/>
    <p:sldId id="403" r:id="rId18"/>
    <p:sldId id="391" r:id="rId19"/>
    <p:sldId id="408" r:id="rId20"/>
    <p:sldId id="390" r:id="rId21"/>
    <p:sldId id="410" r:id="rId22"/>
    <p:sldId id="411" r:id="rId23"/>
    <p:sldId id="377" r:id="rId24"/>
    <p:sldId id="35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27"/>
    <a:srgbClr val="BE3959"/>
    <a:srgbClr val="676600"/>
    <a:srgbClr val="929000"/>
    <a:srgbClr val="FFF2E2"/>
    <a:srgbClr val="C7D8FF"/>
    <a:srgbClr val="E3AA01"/>
    <a:srgbClr val="2BAABC"/>
    <a:srgbClr val="C0BD00"/>
    <a:srgbClr val="FFFC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5"/>
    <p:restoredTop sz="94533" autoAdjust="0"/>
  </p:normalViewPr>
  <p:slideViewPr>
    <p:cSldViewPr snapToGrid="0" snapToObjects="1">
      <p:cViewPr varScale="1">
        <p:scale>
          <a:sx n="69" d="100"/>
          <a:sy n="69" d="100"/>
        </p:scale>
        <p:origin x="-9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2/15/18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2/15/18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en.wikipedia.org/wiki/Gen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I will focus on the target for our chemical probe screens during this module – </a:t>
            </a:r>
            <a:r>
              <a:rPr lang="en-US" b="1" baseline="0" dirty="0" smtClean="0"/>
              <a:t>the protein FKBP12 shown here in green and sandwiched nicely in between two subunits of a partner protein protein known as </a:t>
            </a:r>
            <a:r>
              <a:rPr lang="en-US" b="1" baseline="0" dirty="0" err="1" smtClean="0"/>
              <a:t>calcineurin</a:t>
            </a:r>
            <a:r>
              <a:rPr lang="en-US" b="1" baseline="0" dirty="0" smtClean="0"/>
              <a:t>.  We will talk about multiple functions of FKBP proteins,</a:t>
            </a:r>
            <a:r>
              <a:rPr lang="en-US" baseline="0" dirty="0" smtClean="0"/>
              <a:t> the compounds that they are known to bind, and how FKBPs have been useful tools in biological engineering applications. Of course, in lab you are already learning how to clone, express, and purify this protein for your downstream studies to evaluate potential ligands for this protein.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This lecture honors Valentine’s day given that the complex is somewhat famous for the two subunits of </a:t>
            </a:r>
            <a:r>
              <a:rPr lang="en-US" b="1" baseline="0" dirty="0" err="1" smtClean="0"/>
              <a:t>calcineurin</a:t>
            </a:r>
            <a:r>
              <a:rPr lang="en-US" b="1" baseline="0" dirty="0" smtClean="0"/>
              <a:t> resembling a heart enveloping our target FKBP12. More importantly, one of the key functions of FKBP12 is to bind to other proteins and to several immunosuppressive molecules</a:t>
            </a:r>
            <a:r>
              <a:rPr lang="is-IS" b="1" baseline="0" dirty="0" smtClean="0"/>
              <a:t>… hence the name immunophilins, coming for the greek word for friend.</a:t>
            </a:r>
            <a:endParaRPr lang="en-US" b="1" baseline="0" dirty="0" smtClean="0"/>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74548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baseline="0" dirty="0" smtClean="0"/>
              <a:t>Most of the compounds on this slide fall into a class macrolide antibiotics and were later found to bind to the protein with affinities typically around 1-10 </a:t>
            </a:r>
            <a:r>
              <a:rPr lang="en-US" sz="1600" b="1" baseline="0" dirty="0" err="1" smtClean="0"/>
              <a:t>nM</a:t>
            </a:r>
            <a:r>
              <a:rPr lang="en-US" sz="1600" b="1" baseline="0" dirty="0" smtClean="0"/>
              <a:t>.</a:t>
            </a:r>
            <a:r>
              <a:rPr lang="en-US" sz="1600" baseline="0" dirty="0" smtClean="0"/>
              <a:t> </a:t>
            </a:r>
            <a:r>
              <a:rPr lang="en-US" sz="1600" b="1" baseline="0" dirty="0" smtClean="0"/>
              <a:t>Several of these structurally complex compounds also were shown to have anti-tumorigenic properties which continued to spur on more interest in how this protein works. What is the biochemical role of the protein? What is the cellular role of the protein?</a:t>
            </a:r>
          </a:p>
          <a:p>
            <a:endParaRPr lang="en-US" sz="1600" baseline="0" dirty="0" smtClean="0"/>
          </a:p>
          <a:p>
            <a:r>
              <a:rPr lang="en-US" sz="1600" baseline="0" dirty="0" smtClean="0"/>
              <a:t>Before we turn to those topics, I want to say a little about the structures on this slide and our project for 20.109. </a:t>
            </a:r>
            <a:r>
              <a:rPr lang="en-US" sz="1600" b="1" baseline="0" dirty="0" smtClean="0"/>
              <a:t>While nature has produced a number of chemical structures that bind to FKBP12, these compounds are large and do not necessarily possess the qualities of compounds that eventually go on to make the most effective drugs. There has been considerable interest in the design or discovery of smaller compounds that act in a similar manner to these compounds, by modulating FKBP12 and other associated targets. </a:t>
            </a:r>
            <a:r>
              <a:rPr lang="en-US" sz="1600" baseline="0" dirty="0" smtClean="0"/>
              <a:t>We will talk a little more about these efforts later in the course and your project will search for new binders of the protein that might serve as starting points for improved modulators for cell biology or therapeutic purposes. </a:t>
            </a:r>
          </a:p>
          <a:p>
            <a:endParaRPr lang="en-US" sz="1600" baseline="0" dirty="0" smtClean="0"/>
          </a:p>
          <a:p>
            <a:r>
              <a:rPr lang="en-US" sz="1600" b="1" baseline="0" dirty="0" smtClean="0"/>
              <a:t>The existence of these compounds is also very valuable for the execution of our project. Why??</a:t>
            </a:r>
          </a:p>
          <a:p>
            <a:endParaRPr lang="en-US" sz="1600" baseline="0" dirty="0" smtClean="0"/>
          </a:p>
          <a:p>
            <a:r>
              <a:rPr lang="en-US" sz="1600" baseline="0" dirty="0" smtClean="0"/>
              <a:t>The can serve as positive controls in our screen? We hope that you will be able to ‘re-discover’ these known ligands to the protein!!</a:t>
            </a:r>
          </a:p>
          <a:p>
            <a:endParaRPr lang="en-US" sz="1600" baseline="0" dirty="0" smtClean="0"/>
          </a:p>
          <a:p>
            <a:r>
              <a:rPr lang="en-US" sz="1600" baseline="0" dirty="0" smtClean="0"/>
              <a:t>So, what are the functions of FKBP12?</a:t>
            </a:r>
          </a:p>
        </p:txBody>
      </p:sp>
    </p:spTree>
    <p:extLst>
      <p:ext uri="{BB962C8B-B14F-4D97-AF65-F5344CB8AC3E}">
        <p14:creationId xmlns:p14="http://schemas.microsoft.com/office/powerpoint/2010/main" val="161242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0" dirty="0" smtClean="0">
                <a:solidFill>
                  <a:schemeClr val="tx1"/>
                </a:solidFill>
                <a:latin typeface="+mn-lt"/>
                <a:ea typeface="+mn-ea"/>
                <a:cs typeface="+mn-cs"/>
              </a:rPr>
              <a:t>As shown on the free energy diagram here, </a:t>
            </a:r>
            <a:r>
              <a:rPr lang="en-US" sz="1200" b="1" kern="1200" baseline="0" dirty="0" smtClean="0">
                <a:solidFill>
                  <a:schemeClr val="tx1"/>
                </a:solidFill>
                <a:latin typeface="+mn-lt"/>
                <a:ea typeface="+mn-ea"/>
                <a:cs typeface="+mn-cs"/>
              </a:rPr>
              <a:t>there is a relatively small free energy difference between the two configurations</a:t>
            </a:r>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However, the activation energy required to catalyze the isomerization between cis and trans is relatively high, approximately 20 kcal/mol. </a:t>
            </a:r>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Ea</a:t>
            </a:r>
            <a:r>
              <a:rPr lang="en-US" sz="1200" kern="1200" baseline="0" dirty="0" smtClean="0">
                <a:solidFill>
                  <a:schemeClr val="tx1"/>
                </a:solidFill>
                <a:latin typeface="+mn-lt"/>
                <a:ea typeface="+mn-ea"/>
                <a:cs typeface="+mn-cs"/>
              </a:rPr>
              <a:t> for a typical peptide bond is only a 0.1 kcal/mol.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Unlike regular peptide bonds, the X-prolyl peptide bond will not adopt the intended conformation spontaneously, thus, </a:t>
            </a:r>
            <a:r>
              <a:rPr lang="en-US" sz="1200" b="1" kern="1200" dirty="0" smtClean="0">
                <a:solidFill>
                  <a:schemeClr val="tx1"/>
                </a:solidFill>
                <a:latin typeface="+mn-lt"/>
                <a:ea typeface="+mn-ea"/>
                <a:cs typeface="+mn-cs"/>
              </a:rPr>
              <a:t>the process of </a:t>
            </a:r>
            <a:r>
              <a:rPr lang="en-US" sz="1200" b="1" i="1" kern="1200" dirty="0" smtClean="0">
                <a:solidFill>
                  <a:schemeClr val="tx1"/>
                </a:solidFill>
                <a:latin typeface="+mn-lt"/>
                <a:ea typeface="+mn-ea"/>
                <a:cs typeface="+mn-cs"/>
              </a:rPr>
              <a:t>cis-trans</a:t>
            </a:r>
            <a:r>
              <a:rPr lang="en-US" sz="1200" b="1" i="0" kern="1200" dirty="0" smtClean="0">
                <a:solidFill>
                  <a:schemeClr val="tx1"/>
                </a:solidFill>
                <a:latin typeface="+mn-lt"/>
                <a:ea typeface="+mn-ea"/>
                <a:cs typeface="+mn-cs"/>
              </a:rPr>
              <a:t> isomerization can be the rate-limiting step in the protein folding</a:t>
            </a:r>
            <a:r>
              <a:rPr lang="en-US" sz="1200" b="1" i="0" kern="1200" baseline="0" dirty="0" smtClean="0">
                <a:solidFill>
                  <a:schemeClr val="tx1"/>
                </a:solidFill>
                <a:latin typeface="+mn-lt"/>
                <a:ea typeface="+mn-ea"/>
                <a:cs typeface="+mn-cs"/>
              </a:rPr>
              <a:t> process.</a:t>
            </a:r>
            <a:r>
              <a:rPr lang="en-US" sz="1200" i="0" kern="1200" baseline="0" dirty="0" smtClean="0">
                <a:solidFill>
                  <a:schemeClr val="tx1"/>
                </a:solidFill>
                <a:latin typeface="+mn-lt"/>
                <a:ea typeface="+mn-ea"/>
                <a:cs typeface="+mn-cs"/>
              </a:rPr>
              <a:t> A survey of similar </a:t>
            </a:r>
            <a:r>
              <a:rPr lang="en-US" sz="1200" i="0" kern="1200" baseline="0" dirty="0" err="1" smtClean="0">
                <a:solidFill>
                  <a:schemeClr val="tx1"/>
                </a:solidFill>
                <a:latin typeface="+mn-lt"/>
                <a:ea typeface="+mn-ea"/>
                <a:cs typeface="+mn-cs"/>
              </a:rPr>
              <a:t>PPIase</a:t>
            </a:r>
            <a:r>
              <a:rPr lang="en-US" sz="1200" i="0" kern="1200" baseline="0" dirty="0" smtClean="0">
                <a:solidFill>
                  <a:schemeClr val="tx1"/>
                </a:solidFill>
                <a:latin typeface="+mn-lt"/>
                <a:ea typeface="+mn-ea"/>
                <a:cs typeface="+mn-cs"/>
              </a:rPr>
              <a:t> proteins has shown rate accelerations of up to 10^6 fold as compared to </a:t>
            </a:r>
            <a:r>
              <a:rPr lang="en-US" sz="1200" i="0" kern="1200" baseline="0" dirty="0" err="1" smtClean="0">
                <a:solidFill>
                  <a:schemeClr val="tx1"/>
                </a:solidFill>
                <a:latin typeface="+mn-lt"/>
                <a:ea typeface="+mn-ea"/>
                <a:cs typeface="+mn-cs"/>
              </a:rPr>
              <a:t>nonenzymatic</a:t>
            </a:r>
            <a:r>
              <a:rPr lang="en-US" sz="1200" i="0" kern="1200" baseline="0" dirty="0" smtClean="0">
                <a:solidFill>
                  <a:schemeClr val="tx1"/>
                </a:solidFill>
                <a:latin typeface="+mn-lt"/>
                <a:ea typeface="+mn-ea"/>
                <a:cs typeface="+mn-cs"/>
              </a:rPr>
              <a:t> isomerization.</a:t>
            </a:r>
            <a:endParaRPr lang="en-US" sz="1200"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174401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You may recall that molecular chaperones are proteins that </a:t>
            </a:r>
            <a:r>
              <a:rPr lang="en-US" sz="1200" kern="1200" dirty="0" smtClean="0">
                <a:solidFill>
                  <a:schemeClr val="tx1"/>
                </a:solidFill>
                <a:latin typeface="+mn-lt"/>
                <a:ea typeface="+mn-ea"/>
                <a:cs typeface="+mn-cs"/>
              </a:rPr>
              <a:t>folding or unfolding and the assembly or disassembly of other macromolecular structures. Chaperones can be present when the macromolecules perform their normal biological functions and have correctly completed the processes of folding and/or assembly.</a:t>
            </a:r>
            <a:endParaRPr lang="en-US" sz="1600" baseline="0" dirty="0" smtClean="0"/>
          </a:p>
        </p:txBody>
      </p:sp>
    </p:spTree>
    <p:extLst>
      <p:ext uri="{BB962C8B-B14F-4D97-AF65-F5344CB8AC3E}">
        <p14:creationId xmlns:p14="http://schemas.microsoft.com/office/powerpoint/2010/main" val="208494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latin typeface="+mn-lt"/>
                <a:ea typeface="+mn-ea"/>
                <a:cs typeface="+mn-cs"/>
              </a:rPr>
              <a:t>In bacteria (left) and eukaryotes (right), chaperones that function in stabilizing nascent polypeptides on ribosomes and in initiating folding cooperate with machinery that acts downstream in completing folding. </a:t>
            </a:r>
            <a:r>
              <a:rPr lang="en-US" sz="1200" kern="1200" dirty="0" smtClean="0">
                <a:solidFill>
                  <a:schemeClr val="tx1"/>
                </a:solidFill>
                <a:latin typeface="+mn-lt"/>
                <a:ea typeface="+mn-ea"/>
                <a:cs typeface="+mn-cs"/>
              </a:rPr>
              <a:t>You may have already studied</a:t>
            </a:r>
            <a:r>
              <a:rPr lang="en-US" sz="1200" kern="1200" baseline="0" dirty="0" smtClean="0">
                <a:solidFill>
                  <a:schemeClr val="tx1"/>
                </a:solidFill>
                <a:latin typeface="+mn-lt"/>
                <a:ea typeface="+mn-ea"/>
                <a:cs typeface="+mn-cs"/>
              </a:rPr>
              <a:t> the major systems that mediate this process in other classes, including the heat shock protein system or the </a:t>
            </a:r>
            <a:r>
              <a:rPr lang="en-US" sz="1200" kern="1200" baseline="0" dirty="0" err="1" smtClean="0">
                <a:solidFill>
                  <a:schemeClr val="tx1"/>
                </a:solidFill>
                <a:latin typeface="+mn-lt"/>
                <a:ea typeface="+mn-ea"/>
                <a:cs typeface="+mn-cs"/>
              </a:rPr>
              <a:t>GroEL-GroES</a:t>
            </a:r>
            <a:r>
              <a:rPr lang="en-US" sz="1200" kern="1200" baseline="0" dirty="0" smtClean="0">
                <a:solidFill>
                  <a:schemeClr val="tx1"/>
                </a:solidFill>
                <a:latin typeface="+mn-lt"/>
                <a:ea typeface="+mn-ea"/>
                <a:cs typeface="+mn-cs"/>
              </a:rPr>
              <a:t> molecular machines. If not, don’t worry. You’ll likely to get to hear about these systems from a thermodynamic standpoint later on in advanced BE classes. For this class, I simply want to point out that </a:t>
            </a:r>
            <a:r>
              <a:rPr lang="en-US" sz="1200" b="1" kern="1200" baseline="0" dirty="0" smtClean="0">
                <a:solidFill>
                  <a:schemeClr val="tx1"/>
                </a:solidFill>
                <a:latin typeface="+mn-lt"/>
                <a:ea typeface="+mn-ea"/>
                <a:cs typeface="+mn-cs"/>
              </a:rPr>
              <a:t>FKBP12 is called a downstream chaperone. This means that the protein often acts at the very end of a folding pathway working in concert with the major folding machinery or staying nearby folded proteins that are ready to execute a function.</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Okay given this knowledge about the role of FKBP in protein folding, which disease or diseases do you think are impacted by FKBP? </a:t>
            </a:r>
            <a:endParaRPr lang="en-US" sz="1600" b="1" baseline="0" dirty="0" smtClean="0"/>
          </a:p>
        </p:txBody>
      </p:sp>
    </p:spTree>
    <p:extLst>
      <p:ext uri="{BB962C8B-B14F-4D97-AF65-F5344CB8AC3E}">
        <p14:creationId xmlns:p14="http://schemas.microsoft.com/office/powerpoint/2010/main" val="32486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A number of common neurodegenerative diseases involve this mechanism although the proteins that form plaques can vary from disease to disease. Plaques, or amyloids, can also be found in diseases affecting the heart and liver too.  </a:t>
            </a:r>
            <a:r>
              <a:rPr lang="en-US" sz="1600" b="1" baseline="0" dirty="0" smtClean="0"/>
              <a:t>An emerging hypothesis is that FKBPs that are defective may play a role in </a:t>
            </a:r>
            <a:r>
              <a:rPr lang="en-US" sz="1600" b="1" baseline="0" dirty="0" err="1" smtClean="0"/>
              <a:t>misfolding</a:t>
            </a:r>
            <a:r>
              <a:rPr lang="en-US" sz="1600" b="1" baseline="0" dirty="0" smtClean="0"/>
              <a:t>, namely in Alzheimer’s and Parkinson’s given recent associations between FKBPs and the Tau protein. Researchers have also found that if FKBP levels are higher, mostly FKBP52, the accumulation of aggregated Tau levels is decreased and neurite outgrowth was altered.</a:t>
            </a:r>
          </a:p>
        </p:txBody>
      </p:sp>
    </p:spTree>
    <p:extLst>
      <p:ext uri="{BB962C8B-B14F-4D97-AF65-F5344CB8AC3E}">
        <p14:creationId xmlns:p14="http://schemas.microsoft.com/office/powerpoint/2010/main" val="1297283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As I mentioned previously, </a:t>
            </a:r>
            <a:r>
              <a:rPr lang="en-US" sz="1600" b="1" baseline="0" dirty="0" smtClean="0"/>
              <a:t>FKBP12 is notable in humans for binding to immunosuppressant molecules such as FK506 or Rapamycin</a:t>
            </a:r>
            <a:r>
              <a:rPr lang="en-US" sz="1600" baseline="0" dirty="0" smtClean="0"/>
              <a:t>. </a:t>
            </a:r>
            <a:r>
              <a:rPr lang="en-US" sz="1600" b="1" baseline="0" dirty="0" smtClean="0"/>
              <a:t>FKBP12 is normally a monomer but upon binding to one of these small molecules the protein forms complex that is able to make a new complex with other proteins.</a:t>
            </a:r>
            <a:r>
              <a:rPr lang="en-US" sz="1600" baseline="0" dirty="0" smtClean="0"/>
              <a:t> On the left, we see that the FK506-FKBP12 complex will inhibit a phosphatase called </a:t>
            </a:r>
            <a:r>
              <a:rPr lang="en-US" sz="1600" baseline="0" dirty="0" err="1" smtClean="0"/>
              <a:t>Calcineurin</a:t>
            </a:r>
            <a:r>
              <a:rPr lang="en-US" sz="1600" baseline="0" dirty="0" smtClean="0"/>
              <a:t> (</a:t>
            </a:r>
            <a:r>
              <a:rPr lang="en-US" sz="1600" baseline="0" dirty="0" err="1" smtClean="0"/>
              <a:t>CaN</a:t>
            </a:r>
            <a:r>
              <a:rPr lang="en-US" sz="1600" baseline="0" dirty="0" smtClean="0"/>
              <a:t>), thus blocking signal transduction in the T-lymphocyte transduction pathway. Inhibiting </a:t>
            </a:r>
            <a:r>
              <a:rPr lang="en-US" sz="1600" baseline="0" dirty="0" err="1" smtClean="0"/>
              <a:t>calcineurin</a:t>
            </a:r>
            <a:r>
              <a:rPr lang="en-US" sz="1600" baseline="0" dirty="0" smtClean="0"/>
              <a:t> impacts the ability of a transcription factor called NFAT to regulate expression of IL-2, a critical molecule in regulating the immune system. </a:t>
            </a:r>
            <a:r>
              <a:rPr lang="en-US" sz="1600" b="1" baseline="0" dirty="0" smtClean="0"/>
              <a:t>Therefore, the immunosuppressive activities of FK506 are not thought to be related to the prolyl isomerase activity. </a:t>
            </a:r>
            <a:r>
              <a:rPr lang="en-US" sz="1600" baseline="0" dirty="0" smtClean="0"/>
              <a:t>This is called a drug-induced gain of function. FKBP12 does not normally interact with </a:t>
            </a:r>
            <a:r>
              <a:rPr lang="en-US" sz="1600" baseline="0" dirty="0" err="1" smtClean="0"/>
              <a:t>calcineurin</a:t>
            </a:r>
            <a:r>
              <a:rPr lang="en-US" sz="1600" baseline="0" dirty="0" smtClean="0"/>
              <a:t>. The compound induces a gain of function for FKBP12 that impacts downstream cellular processes and ultimately cell fate with therapeutic consequences.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p>
          <a:p>
            <a:r>
              <a:rPr lang="en-US" sz="1600" baseline="0" dirty="0" smtClean="0"/>
              <a:t>A similar situation occurs when Rapamycin binds to FKBP12. The complex binds to a protein called </a:t>
            </a:r>
            <a:r>
              <a:rPr lang="en-US" sz="1600" baseline="0" dirty="0" err="1" smtClean="0"/>
              <a:t>mTOR</a:t>
            </a:r>
            <a:r>
              <a:rPr lang="en-US" sz="1600" baseline="0" dirty="0" smtClean="0"/>
              <a:t> (mechanistic Target of Rapamycin). This diagram greatly simplifies the extraordinarily rich molecular and cellular biology surrounding both </a:t>
            </a:r>
            <a:r>
              <a:rPr lang="en-US" sz="1600" baseline="0" dirty="0" err="1" smtClean="0"/>
              <a:t>calcineurin</a:t>
            </a:r>
            <a:r>
              <a:rPr lang="en-US" sz="1600" baseline="0" dirty="0" smtClean="0"/>
              <a:t> and </a:t>
            </a:r>
            <a:r>
              <a:rPr lang="en-US" sz="1600" baseline="0" dirty="0" err="1" smtClean="0"/>
              <a:t>mTOR</a:t>
            </a:r>
            <a:r>
              <a:rPr lang="en-US" sz="1600" baseline="0" dirty="0" smtClean="0"/>
              <a:t>. Our own David Sabatini, Professor Biology at the Whitehead Institute, is one of the researcher who really elucidated the biology around </a:t>
            </a:r>
            <a:r>
              <a:rPr lang="en-US" sz="1600" baseline="0" dirty="0" err="1" smtClean="0"/>
              <a:t>mTOR</a:t>
            </a:r>
            <a:r>
              <a:rPr lang="en-US" sz="1600" baseline="0" dirty="0" smtClean="0"/>
              <a:t> both during his time as a trainee at Johns Hopkins and here at MIT. </a:t>
            </a:r>
            <a:r>
              <a:rPr lang="en-US" sz="1600" baseline="0" dirty="0" err="1" smtClean="0"/>
              <a:t>mTOR</a:t>
            </a:r>
            <a:r>
              <a:rPr lang="en-US" sz="1600" baseline="0" dirty="0" smtClean="0"/>
              <a:t> is a kinase that comes together with other proteins to form two major complexes – mTORC1 and mTORC2, which regulate distinct cellular processes. The two complexes actually localize to different paths of the cell, thus affecting their activity and function. In general, it is a </a:t>
            </a:r>
            <a:r>
              <a:rPr lang="en-US" sz="1600" baseline="0" dirty="0" err="1" smtClean="0"/>
              <a:t>Ser</a:t>
            </a:r>
            <a:r>
              <a:rPr lang="en-US" sz="1600" baseline="0" dirty="0" smtClean="0"/>
              <a:t>/</a:t>
            </a:r>
            <a:r>
              <a:rPr lang="en-US" sz="1600" baseline="0" dirty="0" err="1" smtClean="0"/>
              <a:t>Thr</a:t>
            </a:r>
            <a:r>
              <a:rPr lang="en-US" sz="1600" baseline="0" dirty="0" smtClean="0"/>
              <a:t> kinase that acts on other proteins. In both complexes, </a:t>
            </a:r>
            <a:r>
              <a:rPr lang="en-US" sz="1600" baseline="0" dirty="0" err="1" smtClean="0"/>
              <a:t>mTOR</a:t>
            </a:r>
            <a:r>
              <a:rPr lang="en-US" sz="1600" baseline="0" dirty="0" smtClean="0"/>
              <a:t> regulates cell growth and proliferation, cell motility, and protein synthesis, among other functions. </a:t>
            </a:r>
            <a:r>
              <a:rPr lang="en-US" sz="1600" b="1" baseline="0" dirty="0" smtClean="0"/>
              <a:t>As shown on this diagram, the Rapamycin/FKBP12 complex modulates mTORC1, which is involved in a broad spectrum of cellular function, most notably as a metabolic sensor.</a:t>
            </a:r>
            <a:r>
              <a:rPr lang="en-US" sz="1600" baseline="0" dirty="0" smtClean="0"/>
              <a:t> mTORC1 regulates IL-2 synthesis like </a:t>
            </a:r>
            <a:r>
              <a:rPr lang="en-US" sz="1600" baseline="0" dirty="0" err="1" smtClean="0"/>
              <a:t>Calcineurin</a:t>
            </a:r>
            <a:r>
              <a:rPr lang="en-US" sz="1600" baseline="0" dirty="0" smtClean="0"/>
              <a:t> so this is how both FK506 and Rapamycin modulate T-cell activity for their immunosuppressive effects </a:t>
            </a:r>
            <a:r>
              <a:rPr lang="en-US" sz="1600" b="1" baseline="0" dirty="0" smtClean="0"/>
              <a:t>but the complex biology around </a:t>
            </a:r>
            <a:r>
              <a:rPr lang="en-US" sz="1600" b="1" baseline="0" dirty="0" err="1" smtClean="0"/>
              <a:t>mTOR</a:t>
            </a:r>
            <a:r>
              <a:rPr lang="en-US" sz="1600" b="1" baseline="0" dirty="0" smtClean="0"/>
              <a:t> means that Rapamycin treatment is used for other purposes and there are additional metabolic side effects associated with its use, including the development of diabetes.</a:t>
            </a:r>
          </a:p>
          <a:p>
            <a:endParaRPr lang="en-US" sz="1600" baseline="0" dirty="0" smtClean="0"/>
          </a:p>
          <a:p>
            <a:r>
              <a:rPr lang="en-US" sz="1600" b="1" baseline="0" dirty="0" smtClean="0"/>
              <a:t>Gains of function are useful tools in the biological engineer’s toolbox. We’ll say more about that in a second and later in the module.</a:t>
            </a:r>
          </a:p>
        </p:txBody>
      </p:sp>
    </p:spTree>
    <p:extLst>
      <p:ext uri="{BB962C8B-B14F-4D97-AF65-F5344CB8AC3E}">
        <p14:creationId xmlns:p14="http://schemas.microsoft.com/office/powerpoint/2010/main" val="1221891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The complexes of FKBP12 with small molecule ligand and partner proteins are called ternary complexes. I showed you an example of this on our heart intro slide for FKBP12-fk506-Calcineurin. Here we are looking at the ternary complex involving rapamycin and a domain of </a:t>
            </a:r>
            <a:r>
              <a:rPr lang="en-US" sz="1600" baseline="0" dirty="0" err="1" smtClean="0"/>
              <a:t>mTOR</a:t>
            </a:r>
            <a:r>
              <a:rPr lang="en-US" sz="1600" baseline="0" dirty="0" smtClean="0"/>
              <a:t>. </a:t>
            </a:r>
            <a:r>
              <a:rPr lang="en-US" sz="1600" b="1" baseline="0" dirty="0" smtClean="0"/>
              <a:t>The domain of </a:t>
            </a:r>
            <a:r>
              <a:rPr lang="en-US" sz="1600" b="1" baseline="0" dirty="0" err="1" smtClean="0"/>
              <a:t>mTOR</a:t>
            </a:r>
            <a:r>
              <a:rPr lang="en-US" sz="1600" b="1" baseline="0" dirty="0" smtClean="0"/>
              <a:t> that binds to rapamycin is often referred to as the FRB domain – F meaning FKBP12, R meaning rapamycin, B meaning Binding.</a:t>
            </a:r>
            <a:r>
              <a:rPr lang="en-US" sz="1600" baseline="0" dirty="0" smtClean="0"/>
              <a:t> You will see that the compound is enveloped nicely in between the two proteins. Rapamycin first binds to FKBP12 with tight dissociation constant (0.5 </a:t>
            </a:r>
            <a:r>
              <a:rPr lang="en-US" sz="1600" baseline="0" dirty="0" err="1" smtClean="0"/>
              <a:t>nM</a:t>
            </a:r>
            <a:r>
              <a:rPr lang="en-US" sz="1600" baseline="0" dirty="0" smtClean="0"/>
              <a:t>). Remember that the lower the constant the better. This can be confusing. I usually say with high affinity but the lower the dissociation constant, the higher the affinity. Just be mindful of this when people talk about the strength of molecular interactions. Rapamycin can actually bind to FRB alone, but it is a very weak interaction at 26 µM. The FKBP12-Rapamycin complex binds to FRB with high affinity again – 12 </a:t>
            </a:r>
            <a:r>
              <a:rPr lang="en-US" sz="1600" baseline="0" dirty="0" err="1" smtClean="0"/>
              <a:t>nM</a:t>
            </a:r>
            <a:r>
              <a:rPr lang="en-US" sz="1600" baseline="0" dirty="0" smtClean="0"/>
              <a:t>. </a:t>
            </a:r>
            <a:r>
              <a:rPr lang="en-US" sz="1600" b="1" baseline="0" dirty="0" smtClean="0"/>
              <a:t>The interaction of FRB and FKBP12 without compound is negligible, with an affinity &gt;50 µM.</a:t>
            </a:r>
          </a:p>
        </p:txBody>
      </p:sp>
    </p:spTree>
    <p:extLst>
      <p:ext uri="{BB962C8B-B14F-4D97-AF65-F5344CB8AC3E}">
        <p14:creationId xmlns:p14="http://schemas.microsoft.com/office/powerpoint/2010/main" val="82129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err="1" smtClean="0"/>
              <a:t>Druggability</a:t>
            </a:r>
            <a:r>
              <a:rPr lang="en-US" sz="1600" baseline="0" dirty="0" smtClean="0"/>
              <a:t> - </a:t>
            </a:r>
            <a:r>
              <a:rPr lang="en-US" sz="1600" b="1" baseline="0" dirty="0" smtClean="0"/>
              <a:t>shape complementarity is the rule of the game</a:t>
            </a:r>
            <a:r>
              <a:rPr lang="en-US" sz="1600" baseline="0" dirty="0" smtClean="0"/>
              <a:t>. Some will argue that ~80% of all proteins are ‘</a:t>
            </a:r>
            <a:r>
              <a:rPr lang="en-US" sz="1600" baseline="0" dirty="0" err="1" smtClean="0"/>
              <a:t>undruggable</a:t>
            </a:r>
            <a:r>
              <a:rPr lang="en-US" sz="1600" baseline="0" dirty="0" smtClean="0"/>
              <a:t>’ for a variety of reasons. </a:t>
            </a:r>
            <a:r>
              <a:rPr lang="en-US" sz="1600" baseline="0" dirty="0" err="1" smtClean="0"/>
              <a:t>Undruggable</a:t>
            </a:r>
            <a:r>
              <a:rPr lang="en-US" sz="1600" baseline="0" dirty="0" smtClean="0"/>
              <a:t> does not necessarily mean that the proteins will make bad targets but that we have not yet found pinches of magic dust that bind and modulate their function. We will come back to this in the next lecture. </a:t>
            </a:r>
            <a:r>
              <a:rPr lang="en-US" sz="1600" b="1" baseline="0" dirty="0" smtClean="0"/>
              <a:t>Some proteins are too floppy or too rigid for the traditional approaches to drug discovery involving small molecules. Biologic drugs, usually meaning protein tools or antibodies, are fabulous when it comes to making high affinity and selective interactions with other proteins. They have been very very successful for targeting extracellular proteins. These large biologic molecule experience great difficulty when it comes to entering a cell and modulating an intracellular target</a:t>
            </a:r>
            <a:r>
              <a:rPr lang="en-US" sz="1600" baseline="0" dirty="0" smtClean="0"/>
              <a:t>. They are often typically not capable of transiting through the cell membrane via active (receptor-mediated trafficking) or passive mechanisms (e.g. diffusion). These molecules require special tricks to deliver them to the inside of a cell. This is a very, very, very hot area of research in many labs at MIT, especially in the Biological and Chemical Engineering Departments.</a:t>
            </a:r>
          </a:p>
          <a:p>
            <a:endParaRPr lang="en-US" sz="1600" baseline="0" dirty="0" smtClean="0"/>
          </a:p>
          <a:p>
            <a:r>
              <a:rPr lang="en-US" sz="1600" baseline="0" dirty="0" err="1" smtClean="0"/>
              <a:t>Verdine</a:t>
            </a:r>
            <a:r>
              <a:rPr lang="en-US" sz="1600" baseline="0" dirty="0" smtClean="0"/>
              <a:t>, Wells, and Church decided that they wanted to take on the challenge of ‘</a:t>
            </a:r>
            <a:r>
              <a:rPr lang="en-US" sz="1600" baseline="0" dirty="0" err="1" smtClean="0"/>
              <a:t>undruggability</a:t>
            </a:r>
            <a:r>
              <a:rPr lang="en-US" sz="1600" baseline="0" dirty="0" smtClean="0"/>
              <a:t>’ making use of this gain of functions, initially using FKBP12. The called the technology SMART.</a:t>
            </a:r>
          </a:p>
        </p:txBody>
      </p:sp>
    </p:spTree>
    <p:extLst>
      <p:ext uri="{BB962C8B-B14F-4D97-AF65-F5344CB8AC3E}">
        <p14:creationId xmlns:p14="http://schemas.microsoft.com/office/powerpoint/2010/main" val="68766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smtClean="0"/>
              <a:t>Rapamycin is the natural prototypical SMART drug. It enters cells and forms a complex with FKBP that can then bind a flat </a:t>
            </a:r>
            <a:r>
              <a:rPr lang="en-US" sz="1600" dirty="0" err="1" smtClean="0"/>
              <a:t>undruggable</a:t>
            </a:r>
            <a:r>
              <a:rPr lang="en-US" sz="1600" dirty="0" smtClean="0"/>
              <a:t> surface on </a:t>
            </a:r>
            <a:r>
              <a:rPr lang="en-US" sz="1600" dirty="0" err="1" smtClean="0"/>
              <a:t>mTOR</a:t>
            </a:r>
            <a:r>
              <a:rPr lang="en-US" sz="1600" dirty="0" smtClean="0"/>
              <a:t> with high affinity and selectivity. This leads to inhibition of </a:t>
            </a:r>
            <a:r>
              <a:rPr lang="en-US" sz="1600" dirty="0" err="1" smtClean="0"/>
              <a:t>mTOR</a:t>
            </a:r>
            <a:r>
              <a:rPr lang="en-US" sz="1600" dirty="0" smtClean="0"/>
              <a:t> activity.</a:t>
            </a:r>
          </a:p>
          <a:p>
            <a:endParaRPr lang="en-US" sz="1600" dirty="0" smtClean="0"/>
          </a:p>
          <a:p>
            <a:r>
              <a:rPr lang="en-US" sz="1600" dirty="0" smtClean="0"/>
              <a:t>The initial focus of Warp Drive Bio’s SMART discovery efforts is a series of drugs that antagonize RAS in various states and mutant forms. Although RAS has been studied for decades it is a target that has been </a:t>
            </a:r>
            <a:r>
              <a:rPr lang="en-US" sz="1600" dirty="0" err="1" smtClean="0"/>
              <a:t>undruggable</a:t>
            </a:r>
            <a:r>
              <a:rPr lang="en-US" sz="1600" dirty="0" smtClean="0"/>
              <a:t> to date. The long-term goal of the Warp Drive Bio RAS program is to obtain durable treatment responses in the ~30 percent of cancer patients with RAS-driven disease.</a:t>
            </a:r>
          </a:p>
          <a:p>
            <a:endParaRPr lang="en-US" sz="1600" baseline="0" dirty="0" smtClean="0"/>
          </a:p>
        </p:txBody>
      </p:sp>
    </p:spTree>
    <p:extLst>
      <p:ext uri="{BB962C8B-B14F-4D97-AF65-F5344CB8AC3E}">
        <p14:creationId xmlns:p14="http://schemas.microsoft.com/office/powerpoint/2010/main" val="2056179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120828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FKBP12 contains the hallmark secondary structures – a alpha-helix, some beta-strands, and less structured loop regions. </a:t>
            </a:r>
          </a:p>
          <a:p>
            <a:r>
              <a:rPr lang="en-US" sz="1200" b="1" i="0" kern="1200" baseline="0" dirty="0" smtClean="0">
                <a:solidFill>
                  <a:schemeClr val="tx1"/>
                </a:solidFill>
                <a:latin typeface="+mn-lt"/>
                <a:ea typeface="+mn-ea"/>
                <a:cs typeface="+mn-cs"/>
                <a:hlinkClick r:id="rId3"/>
              </a:rPr>
              <a:t>Let’s take a deeper dive into the name starting with the 12 kDa. Do you think FKBP12 is a small or large protein?</a:t>
            </a:r>
          </a:p>
        </p:txBody>
      </p:sp>
    </p:spTree>
    <p:extLst>
      <p:ext uri="{BB962C8B-B14F-4D97-AF65-F5344CB8AC3E}">
        <p14:creationId xmlns:p14="http://schemas.microsoft.com/office/powerpoint/2010/main" val="581981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70026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1291703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Visual journey build slide</a:t>
            </a:r>
          </a:p>
        </p:txBody>
      </p:sp>
    </p:spTree>
    <p:extLst>
      <p:ext uri="{BB962C8B-B14F-4D97-AF65-F5344CB8AC3E}">
        <p14:creationId xmlns:p14="http://schemas.microsoft.com/office/powerpoint/2010/main" val="71826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smtClean="0"/>
          </a:p>
        </p:txBody>
      </p:sp>
    </p:spTree>
    <p:extLst>
      <p:ext uri="{BB962C8B-B14F-4D97-AF65-F5344CB8AC3E}">
        <p14:creationId xmlns:p14="http://schemas.microsoft.com/office/powerpoint/2010/main" val="159124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Let’s look at some data from a 2001 paper from Trends in Genetics that </a:t>
            </a:r>
            <a:r>
              <a:rPr lang="en-US" sz="1600" b="1" baseline="0" dirty="0" smtClean="0"/>
              <a:t>provides distributions of proteins based on predicted genomic length (not necessarily the full proteome based on splice variants as we spoke about in the last lecture). </a:t>
            </a:r>
            <a:r>
              <a:rPr lang="en-US" sz="1600" baseline="0" dirty="0" smtClean="0"/>
              <a:t>First, you will notice that the </a:t>
            </a:r>
            <a:r>
              <a:rPr lang="en-US" sz="1600" b="1" baseline="0" dirty="0" smtClean="0"/>
              <a:t>median predicted protein length, based on genomic length, varies across these three organisms</a:t>
            </a:r>
            <a:r>
              <a:rPr lang="en-US" sz="1600" baseline="0" dirty="0" smtClean="0"/>
              <a:t>. It turns out that FKBP12 at 108 amino acids is a pretty small protein. </a:t>
            </a:r>
          </a:p>
          <a:p>
            <a:endParaRPr lang="en-US" sz="1600" baseline="0" dirty="0" smtClean="0"/>
          </a:p>
          <a:p>
            <a:r>
              <a:rPr lang="en-US" sz="1600" baseline="0" dirty="0" smtClean="0"/>
              <a:t>Most smaller proteins tend to be easier to produce for a variety of reasons related to ease of manipulation in the cloning process as well as behavior in downstream steps of protein purification. Honestly, this is part of the reason we chose to use fkbp12 for this learning exercise.</a:t>
            </a:r>
          </a:p>
        </p:txBody>
      </p:sp>
    </p:spTree>
    <p:extLst>
      <p:ext uri="{BB962C8B-B14F-4D97-AF65-F5344CB8AC3E}">
        <p14:creationId xmlns:p14="http://schemas.microsoft.com/office/powerpoint/2010/main" val="173225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Okay, let’s take a look at the other part of the name – FK506 otherwise known as tacrolimus. </a:t>
            </a:r>
            <a:r>
              <a:rPr lang="en-US" sz="1600" b="1" baseline="0" dirty="0" smtClean="0"/>
              <a:t>The compound is a 23-membered macrolide lactone that was first discovered from a fermentation broth of a Japanese soil sample that contained the bacterium Streptomyces </a:t>
            </a:r>
            <a:r>
              <a:rPr lang="en-US" sz="1600" b="1" baseline="0" dirty="0" err="1" smtClean="0"/>
              <a:t>tsukubaensis</a:t>
            </a:r>
            <a:r>
              <a:rPr lang="en-US" sz="1600" b="1" baseline="0" dirty="0" smtClean="0"/>
              <a:t>. Researchers quickly found that the compound had anti-immune effects as it blocked the development and proliferation of T-cells.</a:t>
            </a:r>
          </a:p>
          <a:p>
            <a:endParaRPr lang="en-US" sz="1600" baseline="0" dirty="0" smtClean="0"/>
          </a:p>
          <a:p>
            <a:r>
              <a:rPr lang="en-US" sz="1600" baseline="0" dirty="0" smtClean="0"/>
              <a:t>This is an immunosuppressant drug used </a:t>
            </a:r>
            <a:r>
              <a:rPr lang="en-US" sz="1600" b="1" baseline="0" dirty="0" smtClean="0"/>
              <a:t>mainly in organ transplant protocols to lower the risk of organ rejection.</a:t>
            </a:r>
            <a:r>
              <a:rPr lang="en-US" sz="1600" baseline="0" dirty="0" smtClean="0"/>
              <a:t> The drug is also used for ulcerative colitis, inflammatory bowel disease, eczemas, and vitiligo. It was approved by the FDA for use in liver transplantation protocols in 1994 and was subsequently added to a number of transplant protocols, including corneal graft protocols. </a:t>
            </a:r>
          </a:p>
          <a:p>
            <a:endParaRPr lang="en-US" sz="1600" baseline="0" dirty="0" smtClean="0"/>
          </a:p>
          <a:p>
            <a:r>
              <a:rPr lang="en-US" sz="1600" b="1" baseline="0" dirty="0" smtClean="0"/>
              <a:t>There was much excitement about this compound, and a related natural product called Rapamycin that was isolated on Easter island that had similar effects on T-cells and immune response. So, in the 1990s a couple of labs decided that they wanted to develop a more precise picture of the mechanism of action for this compound. How does it work in cells? What might one of the first questions you would want to answer to understand how it works?</a:t>
            </a:r>
          </a:p>
          <a:p>
            <a:endParaRPr lang="en-US" sz="1600" baseline="0" dirty="0" smtClean="0"/>
          </a:p>
          <a:p>
            <a:endParaRPr lang="en-US" sz="1600" baseline="0" dirty="0" smtClean="0"/>
          </a:p>
        </p:txBody>
      </p:sp>
    </p:spTree>
    <p:extLst>
      <p:ext uri="{BB962C8B-B14F-4D97-AF65-F5344CB8AC3E}">
        <p14:creationId xmlns:p14="http://schemas.microsoft.com/office/powerpoint/2010/main" val="30386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Fishing analog</a:t>
            </a:r>
          </a:p>
        </p:txBody>
      </p:sp>
    </p:spTree>
    <p:extLst>
      <p:ext uri="{BB962C8B-B14F-4D97-AF65-F5344CB8AC3E}">
        <p14:creationId xmlns:p14="http://schemas.microsoft.com/office/powerpoint/2010/main" val="93500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This elution fraction was evaluated using a method called SDS-PAGE where we resolve the proteins in a sample based on their molecular weights. They found that the sample was quite clean and contained one major band at around 14 </a:t>
            </a:r>
            <a:r>
              <a:rPr lang="en-US" sz="1600" baseline="0" dirty="0" err="1" smtClean="0"/>
              <a:t>kDa</a:t>
            </a:r>
            <a:r>
              <a:rPr lang="en-US" sz="1600" baseline="0" dirty="0" smtClean="0"/>
              <a:t>. This process is similar in scope to the affinity chromatography method you are using to purify FKBP12 in lab except that you have put a tag on your protein that binds well to Nickel in the matrix.</a:t>
            </a:r>
          </a:p>
          <a:p>
            <a:endParaRPr lang="en-US" sz="1600" baseline="0" dirty="0" smtClean="0"/>
          </a:p>
          <a:p>
            <a:r>
              <a:rPr lang="en-US" sz="1600" b="1" baseline="0" dirty="0" smtClean="0"/>
              <a:t>What do you think the researchers did next?</a:t>
            </a:r>
          </a:p>
        </p:txBody>
      </p:sp>
    </p:spTree>
    <p:extLst>
      <p:ext uri="{BB962C8B-B14F-4D97-AF65-F5344CB8AC3E}">
        <p14:creationId xmlns:p14="http://schemas.microsoft.com/office/powerpoint/2010/main" val="129462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FKBP was was purified to homogeneity from calf thymus using methods on the previous slide. The Schreiber Lab at Harvard used a chemical method called Edman degradation to break apart the intact protein molecule into overlapping fragments coupled to N-terminal sequencing. A general scheme for this process is shown above.</a:t>
            </a:r>
          </a:p>
        </p:txBody>
      </p:sp>
    </p:spTree>
    <p:extLst>
      <p:ext uri="{BB962C8B-B14F-4D97-AF65-F5344CB8AC3E}">
        <p14:creationId xmlns:p14="http://schemas.microsoft.com/office/powerpoint/2010/main" val="91269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baseline="0" dirty="0" smtClean="0"/>
              <a:t>Computational analysis of the overlapping fragments produced a 108-amino acid sequence with a predicted molecular weight of just about 11.8 </a:t>
            </a:r>
            <a:r>
              <a:rPr lang="en-US" sz="1600" b="1" baseline="0" dirty="0" err="1" smtClean="0"/>
              <a:t>kilodaltons</a:t>
            </a:r>
            <a:r>
              <a:rPr lang="en-US" sz="1600" b="1" baseline="0" dirty="0" smtClean="0"/>
              <a:t>. The team used high resolution electrospray mass spectrometry to determine that the total molecular weight of the protein agreed with the predicted molecular weight based on fragments. </a:t>
            </a:r>
          </a:p>
          <a:p>
            <a:r>
              <a:rPr lang="en-US" sz="1600" baseline="0" dirty="0" smtClean="0"/>
              <a:t>If the predicted MW and observed MW match up, what else does this tell you about the protein? The bovine protein does not appear to have any post-translational modifications such as glycosylation or phosphorylation. Later the team also determined a sequence for the human protein and found that the bovine and human sequences only vary by three amino acids. The team also cloned the human version to make a recombinant version to be used a a broad spectrum of biochemical analyses.</a:t>
            </a:r>
          </a:p>
        </p:txBody>
      </p:sp>
    </p:spTree>
    <p:extLst>
      <p:ext uri="{BB962C8B-B14F-4D97-AF65-F5344CB8AC3E}">
        <p14:creationId xmlns:p14="http://schemas.microsoft.com/office/powerpoint/2010/main" val="1478550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It turns out that </a:t>
            </a:r>
            <a:r>
              <a:rPr lang="en-US" sz="1600" b="1" baseline="0" dirty="0" smtClean="0"/>
              <a:t>FKBP12 is not the only game in town</a:t>
            </a:r>
            <a:r>
              <a:rPr lang="en-US" sz="1600" baseline="0" dirty="0" smtClean="0"/>
              <a:t>. There are many FKBP proteins that make up a family. </a:t>
            </a:r>
            <a:r>
              <a:rPr lang="en-US" sz="1600" b="1" baseline="0" dirty="0" smtClean="0"/>
              <a:t>FKBPs have been identified now in most eukaryotes from yeast to humans and in bacteria.</a:t>
            </a:r>
          </a:p>
          <a:p>
            <a:endParaRPr lang="en-US" sz="1600" baseline="0" dirty="0" smtClean="0"/>
          </a:p>
          <a:p>
            <a:r>
              <a:rPr lang="en-US" sz="1600" b="1" baseline="0" dirty="0" smtClean="0"/>
              <a:t>FKBPs are also found throughout the cells. Here I am showing you ‘domain architectures’ for the FKBPs encoded in the human genome. Each protein enjoys a similar naming convention associated with the molecular weight of the protein.</a:t>
            </a:r>
          </a:p>
          <a:p>
            <a:endParaRPr lang="en-US" sz="1600" baseline="0" dirty="0" smtClean="0"/>
          </a:p>
          <a:p>
            <a:r>
              <a:rPr lang="en-US" sz="1600" b="1" baseline="0" dirty="0" smtClean="0"/>
              <a:t>The major cytoplasmic player is FKBP12, the most abundant of all the FKBPs, and it is encoded by 3 distinct transcripts called 12A, 12B, and 12C</a:t>
            </a:r>
            <a:r>
              <a:rPr lang="en-US" sz="1600" baseline="0" dirty="0" smtClean="0"/>
              <a:t>. They </a:t>
            </a:r>
            <a:r>
              <a:rPr lang="en-US" sz="1200" kern="1200" dirty="0" smtClean="0">
                <a:solidFill>
                  <a:schemeClr val="tx1"/>
                </a:solidFill>
                <a:latin typeface="+mn-lt"/>
                <a:ea typeface="+mn-ea"/>
                <a:cs typeface="+mn-cs"/>
              </a:rPr>
              <a:t>contain identical open reading frames, but vary in abundance and are distinguished by unique 3' untranslated regions. The A and B transcripts</a:t>
            </a:r>
            <a:r>
              <a:rPr lang="en-US" sz="1200" kern="1200" baseline="0" dirty="0" smtClean="0">
                <a:solidFill>
                  <a:schemeClr val="tx1"/>
                </a:solidFill>
                <a:latin typeface="+mn-lt"/>
                <a:ea typeface="+mn-ea"/>
                <a:cs typeface="+mn-cs"/>
              </a:rPr>
              <a:t> increase in abundance when T-cells are activated or stimulated by a signal in vitro. </a:t>
            </a:r>
            <a:r>
              <a:rPr lang="en-US" sz="1200" b="1" kern="1200" baseline="0" dirty="0" smtClean="0">
                <a:solidFill>
                  <a:schemeClr val="tx1"/>
                </a:solidFill>
                <a:latin typeface="+mn-lt"/>
                <a:ea typeface="+mn-ea"/>
                <a:cs typeface="+mn-cs"/>
              </a:rPr>
              <a:t>12A-C are found in a variety of tissues and considered to be ubiquitous, which suggested to early researchers that FKBPs carried out diverse or critical cellular functions.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 other FKBP genes encode proteins with a variety of subcellular localization patterns and additional protein domains that add diversity of function. </a:t>
            </a:r>
            <a:r>
              <a:rPr lang="en-US" sz="1200" kern="1200" baseline="0" dirty="0" smtClean="0">
                <a:solidFill>
                  <a:schemeClr val="tx1"/>
                </a:solidFill>
                <a:latin typeface="+mn-lt"/>
                <a:ea typeface="+mn-ea"/>
                <a:cs typeface="+mn-cs"/>
              </a:rPr>
              <a:t>You will see several proteins here that are considered to be ‘large’ or ‘super’ FKBPs given the </a:t>
            </a:r>
            <a:r>
              <a:rPr lang="en-US" sz="1200" kern="1200" baseline="0" dirty="0" err="1" smtClean="0">
                <a:solidFill>
                  <a:schemeClr val="tx1"/>
                </a:solidFill>
                <a:latin typeface="+mn-lt"/>
                <a:ea typeface="+mn-ea"/>
                <a:cs typeface="+mn-cs"/>
              </a:rPr>
              <a:t>multimers</a:t>
            </a:r>
            <a:r>
              <a:rPr lang="en-US" sz="1200" kern="1200" baseline="0" dirty="0" smtClean="0">
                <a:solidFill>
                  <a:schemeClr val="tx1"/>
                </a:solidFill>
                <a:latin typeface="+mn-lt"/>
                <a:ea typeface="+mn-ea"/>
                <a:cs typeface="+mn-cs"/>
              </a:rPr>
              <a:t> of FK506 binding domains in black of the addition of other domains. Some people classify FKBPs based on their cellular locale while others use the Goldilocks rule – separating them into small, medium, and large groupings. </a:t>
            </a:r>
            <a:r>
              <a:rPr lang="en-US" sz="1200" b="1" kern="1200" baseline="0" dirty="0" smtClean="0">
                <a:solidFill>
                  <a:schemeClr val="tx1"/>
                </a:solidFill>
                <a:latin typeface="+mn-lt"/>
                <a:ea typeface="+mn-ea"/>
                <a:cs typeface="+mn-cs"/>
              </a:rPr>
              <a:t>A number of FKBPs are anchored at the Endoplasmic Reticulum. </a:t>
            </a:r>
            <a:r>
              <a:rPr lang="en-US" sz="1200" kern="1200" baseline="0" dirty="0" smtClean="0">
                <a:solidFill>
                  <a:schemeClr val="tx1"/>
                </a:solidFill>
                <a:latin typeface="+mn-lt"/>
                <a:ea typeface="+mn-ea"/>
                <a:cs typeface="+mn-cs"/>
              </a:rPr>
              <a:t>Does anyone have an idea for what this might suggest about function? We can come back to this later.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While there are many FKBPs of interest in disease biology, we will focus our module on FKBP12a.</a:t>
            </a:r>
          </a:p>
        </p:txBody>
      </p:sp>
    </p:spTree>
    <p:extLst>
      <p:ext uri="{BB962C8B-B14F-4D97-AF65-F5344CB8AC3E}">
        <p14:creationId xmlns:p14="http://schemas.microsoft.com/office/powerpoint/2010/main" val="140585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7C9C2-F0BC-1446-9DFF-ECDC3B83B615}"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C59EC-D291-2B40-8A57-DC81441B6236}"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F9CBC-403B-5946-8211-55C008061161}"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smtClean="0"/>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D10D35-55C1-784A-A1D1-FE333D364BDE}"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smtClean="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3DB8C0-102F-7D4C-A8C8-1D8B13CD48C7}"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16FE42-795D-1A4E-9611-E7A91ED8E1D2}" type="datetime1">
              <a:rPr lang="en-US" smtClean="0"/>
              <a:t>2/15/18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0775BB-E9BB-C741-A9D5-F799B7C58BDD}" type="datetime1">
              <a:rPr lang="en-US" smtClean="0"/>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2/15/18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2/15/18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6.tiff"/></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emf"/><Relationship Id="rId5" Type="http://schemas.openxmlformats.org/officeDocument/2006/relationships/image" Target="../media/image31.tif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5" Type="http://schemas.openxmlformats.org/officeDocument/2006/relationships/image" Target="../media/image37.tiff"/><Relationship Id="rId6" Type="http://schemas.openxmlformats.org/officeDocument/2006/relationships/image" Target="../media/image38.tiff"/><Relationship Id="rId7"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35.tiff"/><Relationship Id="rId7"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9.png"/><Relationship Id="rId5" Type="http://schemas.openxmlformats.org/officeDocument/2006/relationships/image" Target="../media/image47.tiff"/><Relationship Id="rId6" Type="http://schemas.openxmlformats.org/officeDocument/2006/relationships/image" Target="../media/image48.tiff"/><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tiff"/><Relationship Id="rId11" Type="http://schemas.openxmlformats.org/officeDocument/2006/relationships/image" Target="../media/image53.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jpeg"/><Relationship Id="rId9" Type="http://schemas.microsoft.com/office/2007/relationships/hdphoto" Target="../media/hdphoto1.wdp"/><Relationship Id="rId10" Type="http://schemas.openxmlformats.org/officeDocument/2006/relationships/image" Target="../media/image1.jpeg"/><Relationship Id="rId11" Type="http://schemas.openxmlformats.org/officeDocument/2006/relationships/image" Target="../media/image12.tif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6.tiff"/><Relationship Id="rId6" Type="http://schemas.openxmlformats.org/officeDocument/2006/relationships/image" Target="../media/image15.tiff"/><Relationship Id="rId7" Type="http://schemas.openxmlformats.org/officeDocument/2006/relationships/image" Target="../media/image16.tif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6.tiff"/><Relationship Id="rId7"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07934">
            <a:off x="2606855" y="1612349"/>
            <a:ext cx="4439331" cy="3765074"/>
          </a:xfrm>
          <a:prstGeom prst="rect">
            <a:avLst/>
          </a:prstGeom>
        </p:spPr>
      </p:pic>
      <p:sp>
        <p:nvSpPr>
          <p:cNvPr id="11" name="Subtitle 2"/>
          <p:cNvSpPr txBox="1">
            <a:spLocks/>
          </p:cNvSpPr>
          <p:nvPr/>
        </p:nvSpPr>
        <p:spPr>
          <a:xfrm>
            <a:off x="0" y="679401"/>
            <a:ext cx="9143999" cy="1087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smtClean="0">
                <a:solidFill>
                  <a:schemeClr val="tx1">
                    <a:lumMod val="95000"/>
                    <a:lumOff val="5000"/>
                  </a:schemeClr>
                </a:solidFill>
                <a:latin typeface="Avenir Book" charset="0"/>
                <a:ea typeface="Avenir Book" charset="0"/>
                <a:cs typeface="Avenir Book" charset="0"/>
              </a:rPr>
              <a:t>For the love of proteins:</a:t>
            </a:r>
          </a:p>
          <a:p>
            <a:r>
              <a:rPr lang="en-US" sz="2800" dirty="0" smtClean="0">
                <a:solidFill>
                  <a:schemeClr val="tx1">
                    <a:lumMod val="95000"/>
                    <a:lumOff val="5000"/>
                  </a:schemeClr>
                </a:solidFill>
                <a:latin typeface="Avenir Book" charset="0"/>
                <a:ea typeface="Avenir Book" charset="0"/>
                <a:cs typeface="Avenir Book" charset="0"/>
              </a:rPr>
              <a:t>FKBP12 and </a:t>
            </a:r>
            <a:r>
              <a:rPr lang="en-US" sz="2800" dirty="0" err="1" smtClean="0">
                <a:solidFill>
                  <a:schemeClr val="tx1">
                    <a:lumMod val="95000"/>
                    <a:lumOff val="5000"/>
                  </a:schemeClr>
                </a:solidFill>
                <a:latin typeface="Avenir Book" charset="0"/>
                <a:ea typeface="Avenir Book" charset="0"/>
                <a:cs typeface="Avenir Book" charset="0"/>
              </a:rPr>
              <a:t>immunophilins</a:t>
            </a:r>
            <a:endParaRPr lang="en-US" sz="2800" dirty="0" smtClean="0">
              <a:solidFill>
                <a:schemeClr val="tx1">
                  <a:lumMod val="95000"/>
                  <a:lumOff val="5000"/>
                </a:schemeClr>
              </a:solidFill>
              <a:latin typeface="Avenir Book" charset="0"/>
              <a:ea typeface="Avenir Book" charset="0"/>
              <a:cs typeface="Avenir Book" charset="0"/>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2000" dirty="0" smtClean="0">
              <a:solidFill>
                <a:srgbClr val="000000"/>
              </a:solidFill>
              <a:latin typeface="Avenir Book"/>
              <a:cs typeface="Avenir Book"/>
            </a:endParaRPr>
          </a:p>
          <a:p>
            <a:endParaRPr lang="en-US" sz="1600" dirty="0" smtClean="0">
              <a:solidFill>
                <a:srgbClr val="000000"/>
              </a:solidFill>
              <a:latin typeface="Avenir Book"/>
              <a:cs typeface="Avenir Book"/>
            </a:endParaRPr>
          </a:p>
          <a:p>
            <a:endParaRPr lang="en-US" sz="1600" dirty="0" smtClean="0">
              <a:solidFill>
                <a:srgbClr val="000000"/>
              </a:solidFill>
              <a:latin typeface="Avenir Book"/>
              <a:cs typeface="Avenir Book"/>
            </a:endParaRPr>
          </a:p>
          <a:p>
            <a:r>
              <a:rPr lang="en-US" sz="1600" dirty="0" smtClean="0">
                <a:solidFill>
                  <a:srgbClr val="000000"/>
                </a:solidFill>
                <a:latin typeface="Avenir Book"/>
                <a:cs typeface="Avenir Book"/>
              </a:rPr>
              <a:t>February 13, 2018</a:t>
            </a:r>
          </a:p>
          <a:p>
            <a:endParaRPr lang="en-US" sz="2000" dirty="0">
              <a:solidFill>
                <a:srgbClr val="000000"/>
              </a:solidFill>
              <a:latin typeface="Avenir Book"/>
              <a:cs typeface="Avenir Book"/>
            </a:endParaRPr>
          </a:p>
        </p:txBody>
      </p:sp>
    </p:spTree>
    <p:extLst>
      <p:ext uri="{BB962C8B-B14F-4D97-AF65-F5344CB8AC3E}">
        <p14:creationId xmlns:p14="http://schemas.microsoft.com/office/powerpoint/2010/main" val="20283993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Several drugs bind to FKBP12 with high affinity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rotWithShape="1">
          <a:blip r:embed="rId3"/>
          <a:srcRect r="52614"/>
          <a:stretch/>
        </p:blipFill>
        <p:spPr>
          <a:xfrm>
            <a:off x="2347614" y="1148392"/>
            <a:ext cx="1938636" cy="5382309"/>
          </a:xfrm>
          <a:prstGeom prst="rect">
            <a:avLst/>
          </a:prstGeom>
        </p:spPr>
      </p:pic>
      <p:pic>
        <p:nvPicPr>
          <p:cNvPr id="4" name="Picture 3"/>
          <p:cNvPicPr>
            <a:picLocks noChangeAspect="1"/>
          </p:cNvPicPr>
          <p:nvPr/>
        </p:nvPicPr>
        <p:blipFill rotWithShape="1">
          <a:blip r:embed="rId3"/>
          <a:srcRect l="46936"/>
          <a:stretch/>
        </p:blipFill>
        <p:spPr>
          <a:xfrm>
            <a:off x="4807745" y="1138619"/>
            <a:ext cx="2178843" cy="5401854"/>
          </a:xfrm>
          <a:prstGeom prst="rect">
            <a:avLst/>
          </a:prstGeom>
        </p:spPr>
      </p:pic>
      <p:sp>
        <p:nvSpPr>
          <p:cNvPr id="5" name="Rectangle 4"/>
          <p:cNvSpPr/>
          <p:nvPr/>
        </p:nvSpPr>
        <p:spPr>
          <a:xfrm>
            <a:off x="6777830" y="6104135"/>
            <a:ext cx="2260601" cy="923330"/>
          </a:xfrm>
          <a:prstGeom prst="rect">
            <a:avLst/>
          </a:prstGeom>
          <a:ln>
            <a:noFill/>
          </a:ln>
        </p:spPr>
        <p:txBody>
          <a:bodyPr wrap="square">
            <a:spAutoFit/>
          </a:bodyPr>
          <a:lstStyle/>
          <a:p>
            <a:pPr algn="ctr"/>
            <a:r>
              <a:rPr lang="en-US" smtClean="0">
                <a:solidFill>
                  <a:srgbClr val="00B0F0"/>
                </a:solidFill>
                <a:latin typeface="Avenir Book" charset="0"/>
                <a:ea typeface="Avenir Book" charset="0"/>
                <a:cs typeface="Avenir Book" charset="0"/>
              </a:rPr>
              <a:t>anti-immune effects</a:t>
            </a:r>
          </a:p>
          <a:p>
            <a:pPr algn="ctr"/>
            <a:r>
              <a:rPr lang="en-US" dirty="0" smtClean="0">
                <a:solidFill>
                  <a:srgbClr val="00B0F0"/>
                </a:solidFill>
                <a:latin typeface="Avenir Book" charset="0"/>
                <a:ea typeface="Avenir Book" charset="0"/>
                <a:cs typeface="Avenir Book" charset="0"/>
              </a:rPr>
              <a:t>anti-tumor effects</a:t>
            </a:r>
          </a:p>
          <a:p>
            <a:pPr algn="ctr"/>
            <a:endParaRPr lang="en-US" dirty="0">
              <a:solidFill>
                <a:srgbClr val="00B0F0"/>
              </a:solidFill>
              <a:latin typeface="Avenir Book" charset="0"/>
              <a:ea typeface="Avenir Book" charset="0"/>
              <a:cs typeface="Avenir Book" charset="0"/>
            </a:endParaRPr>
          </a:p>
        </p:txBody>
      </p:sp>
    </p:spTree>
    <p:extLst>
      <p:ext uri="{BB962C8B-B14F-4D97-AF65-F5344CB8AC3E}">
        <p14:creationId xmlns:p14="http://schemas.microsoft.com/office/powerpoint/2010/main" val="2122280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is a peptidyl-prolyl isomerase </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1950244" y="1543843"/>
            <a:ext cx="5264943" cy="2174214"/>
          </a:xfrm>
          <a:prstGeom prst="rect">
            <a:avLst/>
          </a:prstGeom>
        </p:spPr>
      </p:pic>
      <p:sp>
        <p:nvSpPr>
          <p:cNvPr id="5" name="Rectangle 4"/>
          <p:cNvSpPr/>
          <p:nvPr/>
        </p:nvSpPr>
        <p:spPr>
          <a:xfrm>
            <a:off x="2521744" y="3653763"/>
            <a:ext cx="535782" cy="307777"/>
          </a:xfrm>
          <a:prstGeom prst="rect">
            <a:avLst/>
          </a:prstGeom>
          <a:ln>
            <a:noFill/>
          </a:ln>
        </p:spPr>
        <p:txBody>
          <a:bodyPr wrap="square">
            <a:spAutoFit/>
          </a:bodyPr>
          <a:lstStyle/>
          <a:p>
            <a:pPr algn="ctr"/>
            <a:r>
              <a:rPr lang="en-US" sz="1400" b="1" smtClean="0">
                <a:latin typeface="Avenir Book" charset="0"/>
                <a:ea typeface="Avenir Book" charset="0"/>
                <a:cs typeface="Avenir Book" charset="0"/>
              </a:rPr>
              <a:t>80%</a:t>
            </a:r>
            <a:endParaRPr lang="en-US" sz="1400" b="1" dirty="0">
              <a:latin typeface="Avenir Book" charset="0"/>
              <a:ea typeface="Avenir Book" charset="0"/>
              <a:cs typeface="Avenir Book" charset="0"/>
            </a:endParaRPr>
          </a:p>
        </p:txBody>
      </p:sp>
      <p:sp>
        <p:nvSpPr>
          <p:cNvPr id="6" name="Rectangle 5"/>
          <p:cNvSpPr/>
          <p:nvPr/>
        </p:nvSpPr>
        <p:spPr>
          <a:xfrm>
            <a:off x="5643564" y="3653763"/>
            <a:ext cx="535782" cy="307777"/>
          </a:xfrm>
          <a:prstGeom prst="rect">
            <a:avLst/>
          </a:prstGeom>
          <a:ln>
            <a:noFill/>
          </a:ln>
        </p:spPr>
        <p:txBody>
          <a:bodyPr wrap="square">
            <a:spAutoFit/>
          </a:bodyPr>
          <a:lstStyle/>
          <a:p>
            <a:pPr algn="ctr"/>
            <a:r>
              <a:rPr lang="en-US" sz="1400" b="1" smtClean="0">
                <a:latin typeface="Avenir Book" charset="0"/>
                <a:ea typeface="Avenir Book" charset="0"/>
                <a:cs typeface="Avenir Book" charset="0"/>
              </a:rPr>
              <a:t>20%</a:t>
            </a:r>
            <a:endParaRPr lang="en-US" sz="1400" b="1" dirty="0">
              <a:latin typeface="Avenir Book" charset="0"/>
              <a:ea typeface="Avenir Book" charset="0"/>
              <a:cs typeface="Avenir Book" charset="0"/>
            </a:endParaRPr>
          </a:p>
        </p:txBody>
      </p:sp>
      <p:sp>
        <p:nvSpPr>
          <p:cNvPr id="4" name="TextBox 3"/>
          <p:cNvSpPr txBox="1"/>
          <p:nvPr/>
        </p:nvSpPr>
        <p:spPr>
          <a:xfrm>
            <a:off x="3854096" y="2207418"/>
            <a:ext cx="1478290" cy="307777"/>
          </a:xfrm>
          <a:prstGeom prst="rect">
            <a:avLst/>
          </a:prstGeom>
          <a:solidFill>
            <a:schemeClr val="bg1"/>
          </a:solidFill>
        </p:spPr>
        <p:txBody>
          <a:bodyPr wrap="none" rtlCol="0">
            <a:spAutoFit/>
          </a:bodyPr>
          <a:lstStyle/>
          <a:p>
            <a:r>
              <a:rPr lang="en-US" sz="1400" b="1" dirty="0" smtClean="0">
                <a:latin typeface="Avenir Book" charset="0"/>
                <a:ea typeface="Avenir Book" charset="0"/>
                <a:cs typeface="Avenir Book" charset="0"/>
              </a:rPr>
              <a:t>FKBP12 (</a:t>
            </a:r>
            <a:r>
              <a:rPr lang="en-US" sz="1400" b="1" dirty="0" err="1" smtClean="0">
                <a:latin typeface="Avenir Book" charset="0"/>
                <a:ea typeface="Avenir Book" charset="0"/>
                <a:cs typeface="Avenir Book" charset="0"/>
              </a:rPr>
              <a:t>PPIase</a:t>
            </a:r>
            <a:r>
              <a:rPr lang="en-US" sz="1400" b="1" dirty="0" smtClean="0">
                <a:latin typeface="Avenir Book" charset="0"/>
                <a:ea typeface="Avenir Book" charset="0"/>
                <a:cs typeface="Avenir Book" charset="0"/>
              </a:rPr>
              <a:t>)</a:t>
            </a:r>
            <a:endParaRPr lang="en-US" sz="1400" b="1" dirty="0">
              <a:latin typeface="Avenir Book" charset="0"/>
              <a:ea typeface="Avenir Book" charset="0"/>
              <a:cs typeface="Avenir Book" charset="0"/>
            </a:endParaRPr>
          </a:p>
        </p:txBody>
      </p:sp>
      <p:pic>
        <p:nvPicPr>
          <p:cNvPr id="2" name="Picture 1"/>
          <p:cNvPicPr>
            <a:picLocks noChangeAspect="1"/>
          </p:cNvPicPr>
          <p:nvPr/>
        </p:nvPicPr>
        <p:blipFill>
          <a:blip r:embed="rId4"/>
          <a:stretch>
            <a:fillRect/>
          </a:stretch>
        </p:blipFill>
        <p:spPr>
          <a:xfrm>
            <a:off x="2851628" y="4306386"/>
            <a:ext cx="2930002" cy="2172638"/>
          </a:xfrm>
          <a:prstGeom prst="rect">
            <a:avLst/>
          </a:prstGeom>
        </p:spPr>
      </p:pic>
      <p:sp>
        <p:nvSpPr>
          <p:cNvPr id="8" name="TextBox 7"/>
          <p:cNvSpPr txBox="1"/>
          <p:nvPr/>
        </p:nvSpPr>
        <p:spPr>
          <a:xfrm>
            <a:off x="6122015" y="4886042"/>
            <a:ext cx="2997937" cy="1313180"/>
          </a:xfrm>
          <a:prstGeom prst="rect">
            <a:avLst/>
          </a:prstGeom>
          <a:solidFill>
            <a:schemeClr val="bg1"/>
          </a:solidFill>
        </p:spPr>
        <p:txBody>
          <a:bodyPr wrap="none" rtlCol="0">
            <a:spAutoFit/>
          </a:bodyPr>
          <a:lstStyle/>
          <a:p>
            <a:r>
              <a:rPr lang="en-US" sz="1400" dirty="0" err="1" smtClean="0">
                <a:latin typeface="Avenir Book" charset="0"/>
                <a:ea typeface="Avenir Book" charset="0"/>
                <a:cs typeface="Avenir Book" charset="0"/>
              </a:rPr>
              <a:t>E</a:t>
            </a:r>
            <a:r>
              <a:rPr lang="en-US" sz="1400" baseline="-25000" dirty="0" err="1" smtClean="0">
                <a:latin typeface="Avenir Book" charset="0"/>
                <a:ea typeface="Avenir Book" charset="0"/>
                <a:cs typeface="Avenir Book" charset="0"/>
              </a:rPr>
              <a:t>a</a:t>
            </a:r>
            <a:r>
              <a:rPr lang="en-US" sz="1400" dirty="0" smtClean="0">
                <a:latin typeface="Avenir Book" charset="0"/>
                <a:ea typeface="Avenir Book" charset="0"/>
                <a:cs typeface="Avenir Book" charset="0"/>
              </a:rPr>
              <a:t> ~ 20 kcal/</a:t>
            </a:r>
            <a:r>
              <a:rPr lang="en-US" sz="1400" dirty="0" err="1" smtClean="0">
                <a:latin typeface="Avenir Book" charset="0"/>
                <a:ea typeface="Avenir Book" charset="0"/>
                <a:cs typeface="Avenir Book" charset="0"/>
              </a:rPr>
              <a:t>mol</a:t>
            </a:r>
            <a:r>
              <a:rPr lang="en-US" sz="1400" dirty="0" smtClean="0">
                <a:latin typeface="Avenir Book" charset="0"/>
                <a:ea typeface="Avenir Book" charset="0"/>
                <a:cs typeface="Avenir Book" charset="0"/>
              </a:rPr>
              <a:t> </a:t>
            </a:r>
          </a:p>
          <a:p>
            <a:r>
              <a:rPr lang="en-US" sz="1400" dirty="0" smtClean="0">
                <a:latin typeface="Avenir Book" charset="0"/>
                <a:ea typeface="Avenir Book" charset="0"/>
                <a:cs typeface="Avenir Book" charset="0"/>
              </a:rPr>
              <a:t>(v. 0.1 kcal/</a:t>
            </a:r>
            <a:r>
              <a:rPr lang="en-US" sz="1400" dirty="0" err="1" smtClean="0">
                <a:latin typeface="Avenir Book" charset="0"/>
                <a:ea typeface="Avenir Book" charset="0"/>
                <a:cs typeface="Avenir Book" charset="0"/>
              </a:rPr>
              <a:t>mol</a:t>
            </a:r>
            <a:r>
              <a:rPr lang="en-US" sz="1400" dirty="0" smtClean="0">
                <a:latin typeface="Avenir Book" charset="0"/>
                <a:ea typeface="Avenir Book" charset="0"/>
                <a:cs typeface="Avenir Book" charset="0"/>
              </a:rPr>
              <a:t> for typical peptide)</a:t>
            </a:r>
          </a:p>
          <a:p>
            <a:endParaRPr lang="en-US" sz="1400" b="1" baseline="-25000" dirty="0">
              <a:solidFill>
                <a:srgbClr val="FF8027"/>
              </a:solidFill>
              <a:latin typeface="Avenir Book" charset="0"/>
              <a:ea typeface="Avenir Book" charset="0"/>
              <a:cs typeface="Avenir Book" charset="0"/>
            </a:endParaRPr>
          </a:p>
          <a:p>
            <a:r>
              <a:rPr lang="en-US" sz="1400" dirty="0" smtClean="0">
                <a:solidFill>
                  <a:srgbClr val="FF8027"/>
                </a:solidFill>
                <a:latin typeface="Avenir Book" charset="0"/>
                <a:ea typeface="Avenir Book" charset="0"/>
                <a:cs typeface="Avenir Book" charset="0"/>
              </a:rPr>
              <a:t>Enzyme catalyzes rate acceleration </a:t>
            </a:r>
          </a:p>
          <a:p>
            <a:r>
              <a:rPr lang="en-US" sz="1400" dirty="0" smtClean="0">
                <a:solidFill>
                  <a:srgbClr val="FF8027"/>
                </a:solidFill>
                <a:latin typeface="Avenir Book" charset="0"/>
                <a:ea typeface="Avenir Book" charset="0"/>
                <a:cs typeface="Avenir Book" charset="0"/>
              </a:rPr>
              <a:t>of 10</a:t>
            </a:r>
            <a:r>
              <a:rPr lang="en-US" sz="1400" baseline="30000" dirty="0" smtClean="0">
                <a:solidFill>
                  <a:srgbClr val="FF8027"/>
                </a:solidFill>
                <a:latin typeface="Avenir Book" charset="0"/>
                <a:ea typeface="Avenir Book" charset="0"/>
                <a:cs typeface="Avenir Book" charset="0"/>
              </a:rPr>
              <a:t>6</a:t>
            </a:r>
            <a:r>
              <a:rPr lang="en-US" sz="1400" dirty="0" smtClean="0">
                <a:solidFill>
                  <a:srgbClr val="FF8027"/>
                </a:solidFill>
                <a:latin typeface="Avenir Book" charset="0"/>
                <a:ea typeface="Avenir Book" charset="0"/>
                <a:cs typeface="Avenir Book" charset="0"/>
              </a:rPr>
              <a:t> fold over non-enzymatic</a:t>
            </a:r>
          </a:p>
          <a:p>
            <a:r>
              <a:rPr lang="en-US" sz="1400" dirty="0" smtClean="0">
                <a:solidFill>
                  <a:srgbClr val="FF8027"/>
                </a:solidFill>
                <a:latin typeface="Avenir Book" charset="0"/>
                <a:ea typeface="Avenir Book" charset="0"/>
                <a:cs typeface="Avenir Book" charset="0"/>
              </a:rPr>
              <a:t>cis-trans isomerization</a:t>
            </a:r>
          </a:p>
        </p:txBody>
      </p:sp>
      <p:sp>
        <p:nvSpPr>
          <p:cNvPr id="11" name="Rectangle 10"/>
          <p:cNvSpPr/>
          <p:nvPr/>
        </p:nvSpPr>
        <p:spPr>
          <a:xfrm>
            <a:off x="0" y="1686732"/>
            <a:ext cx="2260601" cy="2031325"/>
          </a:xfrm>
          <a:prstGeom prst="rect">
            <a:avLst/>
          </a:prstGeom>
          <a:ln>
            <a:noFill/>
          </a:ln>
        </p:spPr>
        <p:txBody>
          <a:bodyPr wrap="square">
            <a:spAutoFit/>
          </a:bodyPr>
          <a:lstStyle/>
          <a:p>
            <a:pPr algn="ctr"/>
            <a:r>
              <a:rPr lang="en-US" sz="1400" dirty="0" smtClean="0">
                <a:solidFill>
                  <a:srgbClr val="00B0F0"/>
                </a:solidFill>
                <a:latin typeface="Avenir Book" charset="0"/>
                <a:ea typeface="Avenir Book" charset="0"/>
                <a:cs typeface="Avenir Book" charset="0"/>
              </a:rPr>
              <a:t>Proline is </a:t>
            </a:r>
          </a:p>
          <a:p>
            <a:pPr algn="ctr"/>
            <a:r>
              <a:rPr lang="en-US" sz="1400" dirty="0" smtClean="0">
                <a:solidFill>
                  <a:srgbClr val="00B0F0"/>
                </a:solidFill>
                <a:latin typeface="Avenir Book" charset="0"/>
                <a:ea typeface="Avenir Book" charset="0"/>
                <a:cs typeface="Avenir Book" charset="0"/>
              </a:rPr>
              <a:t>highly constrained</a:t>
            </a:r>
            <a:endParaRPr lang="en-US" sz="1400" dirty="0">
              <a:solidFill>
                <a:srgbClr val="00B0F0"/>
              </a:solidFill>
              <a:latin typeface="Avenir Book" charset="0"/>
              <a:ea typeface="Avenir Book" charset="0"/>
              <a:cs typeface="Avenir Book" charset="0"/>
            </a:endParaRPr>
          </a:p>
          <a:p>
            <a:pPr algn="ctr"/>
            <a:r>
              <a:rPr lang="en-US" sz="1400" dirty="0" smtClean="0">
                <a:solidFill>
                  <a:srgbClr val="00B0F0"/>
                </a:solidFill>
                <a:latin typeface="Avenir Book" charset="0"/>
                <a:ea typeface="Avenir Book" charset="0"/>
                <a:cs typeface="Avenir Book" charset="0"/>
              </a:rPr>
              <a:t>- </a:t>
            </a:r>
          </a:p>
          <a:p>
            <a:pPr algn="ctr"/>
            <a:endParaRPr lang="en-US" sz="1400" dirty="0" smtClean="0">
              <a:solidFill>
                <a:srgbClr val="00B0F0"/>
              </a:solidFill>
              <a:latin typeface="Avenir Book" charset="0"/>
              <a:ea typeface="Avenir Book" charset="0"/>
              <a:cs typeface="Avenir Book" charset="0"/>
            </a:endParaRPr>
          </a:p>
          <a:p>
            <a:pPr algn="ctr"/>
            <a:r>
              <a:rPr lang="en-US" sz="1400" dirty="0" smtClean="0">
                <a:solidFill>
                  <a:srgbClr val="00B0F0"/>
                </a:solidFill>
                <a:latin typeface="Avenir Book" charset="0"/>
                <a:ea typeface="Avenir Book" charset="0"/>
                <a:cs typeface="Avenir Book" charset="0"/>
              </a:rPr>
              <a:t>Side chain is bonded</a:t>
            </a:r>
          </a:p>
          <a:p>
            <a:pPr algn="ctr"/>
            <a:r>
              <a:rPr lang="en-US" sz="1400" dirty="0" smtClean="0">
                <a:solidFill>
                  <a:srgbClr val="00B0F0"/>
                </a:solidFill>
                <a:latin typeface="Avenir Book" charset="0"/>
                <a:ea typeface="Avenir Book" charset="0"/>
                <a:cs typeface="Avenir Book" charset="0"/>
              </a:rPr>
              <a:t>to its secondary amine</a:t>
            </a:r>
          </a:p>
          <a:p>
            <a:pPr algn="ctr"/>
            <a:r>
              <a:rPr lang="en-US" sz="1400" dirty="0" smtClean="0">
                <a:solidFill>
                  <a:srgbClr val="00B0F0"/>
                </a:solidFill>
                <a:latin typeface="Avenir Book" charset="0"/>
                <a:ea typeface="Avenir Book" charset="0"/>
                <a:cs typeface="Avenir Book" charset="0"/>
              </a:rPr>
              <a:t>Nitrogen</a:t>
            </a:r>
          </a:p>
          <a:p>
            <a:pPr algn="ctr"/>
            <a:endParaRPr lang="en-US" sz="1400" dirty="0">
              <a:solidFill>
                <a:srgbClr val="00B0F0"/>
              </a:solidFill>
              <a:latin typeface="Avenir Book" charset="0"/>
              <a:ea typeface="Avenir Book" charset="0"/>
              <a:cs typeface="Avenir Book" charset="0"/>
            </a:endParaRPr>
          </a:p>
          <a:p>
            <a:pPr algn="ctr"/>
            <a:endParaRPr lang="en-US" sz="1400" dirty="0">
              <a:solidFill>
                <a:srgbClr val="00B0F0"/>
              </a:solidFill>
              <a:latin typeface="Avenir Book" charset="0"/>
              <a:ea typeface="Avenir Book" charset="0"/>
              <a:cs typeface="Avenir Book" charset="0"/>
            </a:endParaRPr>
          </a:p>
        </p:txBody>
      </p:sp>
    </p:spTree>
    <p:extLst>
      <p:ext uri="{BB962C8B-B14F-4D97-AF65-F5344CB8AC3E}">
        <p14:creationId xmlns:p14="http://schemas.microsoft.com/office/powerpoint/2010/main" val="2285621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7369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is a molecular chaperone: </a:t>
            </a:r>
          </a:p>
          <a:p>
            <a:pPr algn="ctr"/>
            <a:r>
              <a:rPr lang="en-US" altLang="en-US" sz="2800" dirty="0" smtClean="0">
                <a:latin typeface="Avenir Book" charset="0"/>
                <a:ea typeface="Avenir Book" charset="0"/>
                <a:cs typeface="Avenir Book" charset="0"/>
              </a:rPr>
              <a:t>enabler of proper protein 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2115838" y="1547027"/>
            <a:ext cx="4912324" cy="5036949"/>
          </a:xfrm>
          <a:prstGeom prst="rect">
            <a:avLst/>
          </a:prstGeom>
        </p:spPr>
      </p:pic>
    </p:spTree>
    <p:extLst>
      <p:ext uri="{BB962C8B-B14F-4D97-AF65-F5344CB8AC3E}">
        <p14:creationId xmlns:p14="http://schemas.microsoft.com/office/powerpoint/2010/main" val="1135005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FKBPs are ‘downstream’ chaperones</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681532" y="1397281"/>
            <a:ext cx="7738693" cy="4548322"/>
          </a:xfrm>
          <a:prstGeom prst="rect">
            <a:avLst/>
          </a:prstGeom>
        </p:spPr>
      </p:pic>
      <p:sp>
        <p:nvSpPr>
          <p:cNvPr id="4" name="Rectangle 3"/>
          <p:cNvSpPr/>
          <p:nvPr/>
        </p:nvSpPr>
        <p:spPr bwMode="auto">
          <a:xfrm>
            <a:off x="1197878" y="3041895"/>
            <a:ext cx="863679" cy="44751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1425884" y="3041895"/>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8" name="Rectangle 7"/>
          <p:cNvSpPr/>
          <p:nvPr/>
        </p:nvSpPr>
        <p:spPr bwMode="auto">
          <a:xfrm>
            <a:off x="2946322" y="5464182"/>
            <a:ext cx="863679" cy="44751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8"/>
          <p:cNvSpPr txBox="1"/>
          <p:nvPr/>
        </p:nvSpPr>
        <p:spPr>
          <a:xfrm>
            <a:off x="2983280" y="5538811"/>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10" name="Rectangle 9"/>
          <p:cNvSpPr/>
          <p:nvPr/>
        </p:nvSpPr>
        <p:spPr bwMode="auto">
          <a:xfrm>
            <a:off x="3826628" y="4513808"/>
            <a:ext cx="276245" cy="54442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3596787" y="4548967"/>
            <a:ext cx="600158" cy="5404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TextBox 11"/>
          <p:cNvSpPr txBox="1"/>
          <p:nvPr/>
        </p:nvSpPr>
        <p:spPr>
          <a:xfrm>
            <a:off x="3640382" y="4545035"/>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13" name="Rectangle 12"/>
          <p:cNvSpPr/>
          <p:nvPr/>
        </p:nvSpPr>
        <p:spPr bwMode="auto">
          <a:xfrm>
            <a:off x="4287442" y="5461225"/>
            <a:ext cx="863679" cy="44751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4272598" y="5554575"/>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16" name="Rectangle 15"/>
          <p:cNvSpPr/>
          <p:nvPr/>
        </p:nvSpPr>
        <p:spPr bwMode="auto">
          <a:xfrm>
            <a:off x="4939924" y="4325210"/>
            <a:ext cx="863679" cy="60860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TextBox 16"/>
          <p:cNvSpPr txBox="1"/>
          <p:nvPr/>
        </p:nvSpPr>
        <p:spPr>
          <a:xfrm>
            <a:off x="4908454" y="4360369"/>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18" name="Rectangle 17"/>
          <p:cNvSpPr/>
          <p:nvPr/>
        </p:nvSpPr>
        <p:spPr bwMode="auto">
          <a:xfrm>
            <a:off x="6440439" y="5456843"/>
            <a:ext cx="863679" cy="58651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TextBox 18"/>
          <p:cNvSpPr txBox="1"/>
          <p:nvPr/>
        </p:nvSpPr>
        <p:spPr>
          <a:xfrm>
            <a:off x="6408969" y="5492002"/>
            <a:ext cx="596638" cy="400110"/>
          </a:xfrm>
          <a:prstGeom prst="rect">
            <a:avLst/>
          </a:prstGeom>
          <a:solidFill>
            <a:schemeClr val="bg1"/>
          </a:solidFill>
        </p:spPr>
        <p:txBody>
          <a:bodyPr wrap="non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sp>
        <p:nvSpPr>
          <p:cNvPr id="22" name="Rectangle 21"/>
          <p:cNvSpPr/>
          <p:nvPr/>
        </p:nvSpPr>
        <p:spPr bwMode="auto">
          <a:xfrm>
            <a:off x="7202205" y="4290051"/>
            <a:ext cx="362377" cy="34167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TextBox 23"/>
          <p:cNvSpPr txBox="1"/>
          <p:nvPr/>
        </p:nvSpPr>
        <p:spPr>
          <a:xfrm>
            <a:off x="7185579" y="4235893"/>
            <a:ext cx="586819" cy="553998"/>
          </a:xfrm>
          <a:prstGeom prst="rect">
            <a:avLst/>
          </a:prstGeom>
          <a:solidFill>
            <a:schemeClr val="bg1"/>
          </a:solidFill>
        </p:spPr>
        <p:txBody>
          <a:bodyPr wrap="square" rtlCol="0">
            <a:spAutoFit/>
          </a:bodyPr>
          <a:lstStyle/>
          <a:p>
            <a:r>
              <a:rPr lang="en-US" sz="1000" dirty="0" smtClean="0">
                <a:solidFill>
                  <a:srgbClr val="FF8027"/>
                </a:solidFill>
                <a:latin typeface="Avenir Book" charset="0"/>
                <a:ea typeface="Avenir Book" charset="0"/>
                <a:cs typeface="Avenir Book" charset="0"/>
              </a:rPr>
              <a:t>folded </a:t>
            </a:r>
          </a:p>
          <a:p>
            <a:r>
              <a:rPr lang="en-US" sz="1000" dirty="0" smtClean="0">
                <a:solidFill>
                  <a:srgbClr val="FF8027"/>
                </a:solidFill>
                <a:latin typeface="Avenir Book" charset="0"/>
                <a:ea typeface="Avenir Book" charset="0"/>
                <a:cs typeface="Avenir Book" charset="0"/>
              </a:rPr>
              <a:t>protein</a:t>
            </a:r>
            <a:endParaRPr lang="en-US" sz="1000" baseline="-25000" dirty="0">
              <a:solidFill>
                <a:srgbClr val="FF8027"/>
              </a:solidFill>
              <a:latin typeface="Avenir Book" charset="0"/>
              <a:ea typeface="Avenir Book" charset="0"/>
              <a:cs typeface="Avenir Book"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293" y="4391580"/>
            <a:ext cx="310392" cy="250195"/>
          </a:xfrm>
          <a:prstGeom prst="rect">
            <a:avLst/>
          </a:prstGeom>
        </p:spPr>
      </p:pic>
      <p:sp>
        <p:nvSpPr>
          <p:cNvPr id="26" name="TextBox 25"/>
          <p:cNvSpPr txBox="1"/>
          <p:nvPr/>
        </p:nvSpPr>
        <p:spPr>
          <a:xfrm>
            <a:off x="2007746" y="1258782"/>
            <a:ext cx="1730419" cy="338554"/>
          </a:xfrm>
          <a:prstGeom prst="rect">
            <a:avLst/>
          </a:prstGeom>
          <a:solidFill>
            <a:schemeClr val="bg1"/>
          </a:solidFill>
        </p:spPr>
        <p:txBody>
          <a:bodyPr wrap="square" rtlCol="0">
            <a:spAutoFit/>
          </a:bodyPr>
          <a:lstStyle/>
          <a:p>
            <a:r>
              <a:rPr lang="en-US" sz="1600" b="1" smtClean="0">
                <a:solidFill>
                  <a:srgbClr val="676600"/>
                </a:solidFill>
                <a:latin typeface="Avenir Book" charset="0"/>
                <a:ea typeface="Avenir Book" charset="0"/>
                <a:cs typeface="Avenir Book" charset="0"/>
              </a:rPr>
              <a:t>Bacteria</a:t>
            </a:r>
            <a:endParaRPr lang="en-US" sz="1600" b="1" baseline="-25000" dirty="0">
              <a:solidFill>
                <a:srgbClr val="676600"/>
              </a:solidFill>
              <a:latin typeface="Avenir Book" charset="0"/>
              <a:ea typeface="Avenir Book" charset="0"/>
              <a:cs typeface="Avenir Book" charset="0"/>
            </a:endParaRPr>
          </a:p>
        </p:txBody>
      </p:sp>
      <p:sp>
        <p:nvSpPr>
          <p:cNvPr id="27" name="TextBox 26"/>
          <p:cNvSpPr txBox="1"/>
          <p:nvPr/>
        </p:nvSpPr>
        <p:spPr>
          <a:xfrm>
            <a:off x="5803603" y="1198796"/>
            <a:ext cx="1730419" cy="338554"/>
          </a:xfrm>
          <a:prstGeom prst="rect">
            <a:avLst/>
          </a:prstGeom>
          <a:solidFill>
            <a:schemeClr val="bg1"/>
          </a:solidFill>
        </p:spPr>
        <p:txBody>
          <a:bodyPr wrap="square" rtlCol="0">
            <a:spAutoFit/>
          </a:bodyPr>
          <a:lstStyle/>
          <a:p>
            <a:r>
              <a:rPr lang="en-US" sz="1600" b="1" dirty="0" smtClean="0">
                <a:solidFill>
                  <a:schemeClr val="accent6">
                    <a:lumMod val="75000"/>
                  </a:schemeClr>
                </a:solidFill>
                <a:latin typeface="Avenir Book" charset="0"/>
                <a:ea typeface="Avenir Book" charset="0"/>
                <a:cs typeface="Avenir Book" charset="0"/>
              </a:rPr>
              <a:t>Eukaryotes</a:t>
            </a:r>
            <a:endParaRPr lang="en-US" sz="1600" b="1" baseline="-25000" dirty="0">
              <a:solidFill>
                <a:schemeClr val="accent6">
                  <a:lumMod val="75000"/>
                </a:schemeClr>
              </a:solidFill>
              <a:latin typeface="Avenir Book" charset="0"/>
              <a:ea typeface="Avenir Book" charset="0"/>
              <a:cs typeface="Avenir Book" charset="0"/>
            </a:endParaRPr>
          </a:p>
        </p:txBody>
      </p:sp>
      <p:sp>
        <p:nvSpPr>
          <p:cNvPr id="28" name="TextBox 27"/>
          <p:cNvSpPr txBox="1"/>
          <p:nvPr/>
        </p:nvSpPr>
        <p:spPr>
          <a:xfrm>
            <a:off x="1863090" y="4670603"/>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415" y="5582311"/>
            <a:ext cx="310392" cy="250195"/>
          </a:xfrm>
          <a:prstGeom prst="rect">
            <a:avLst/>
          </a:prstGeom>
        </p:spPr>
      </p:pic>
      <p:sp>
        <p:nvSpPr>
          <p:cNvPr id="30" name="TextBox 29"/>
          <p:cNvSpPr txBox="1"/>
          <p:nvPr/>
        </p:nvSpPr>
        <p:spPr>
          <a:xfrm>
            <a:off x="2478212" y="5861334"/>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82" y="3094969"/>
            <a:ext cx="310392" cy="250195"/>
          </a:xfrm>
          <a:prstGeom prst="rect">
            <a:avLst/>
          </a:prstGeom>
        </p:spPr>
      </p:pic>
      <p:sp>
        <p:nvSpPr>
          <p:cNvPr id="33" name="TextBox 32"/>
          <p:cNvSpPr txBox="1"/>
          <p:nvPr/>
        </p:nvSpPr>
        <p:spPr>
          <a:xfrm>
            <a:off x="993879" y="3373992"/>
            <a:ext cx="489236" cy="246221"/>
          </a:xfrm>
          <a:prstGeom prst="rect">
            <a:avLst/>
          </a:prstGeom>
          <a:solidFill>
            <a:schemeClr val="bg1"/>
          </a:solidFill>
        </p:spPr>
        <p:txBody>
          <a:bodyPr wrap="none" rtlCol="0">
            <a:spAutoFit/>
          </a:bodyPr>
          <a:lstStyle/>
          <a:p>
            <a:r>
              <a:rPr lang="en-US" sz="1000" b="1" dirty="0"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3368" y="4939326"/>
            <a:ext cx="310392" cy="250195"/>
          </a:xfrm>
          <a:prstGeom prst="rect">
            <a:avLst/>
          </a:prstGeom>
        </p:spPr>
      </p:pic>
      <p:sp>
        <p:nvSpPr>
          <p:cNvPr id="35" name="TextBox 34"/>
          <p:cNvSpPr txBox="1"/>
          <p:nvPr/>
        </p:nvSpPr>
        <p:spPr>
          <a:xfrm>
            <a:off x="3738165" y="5218349"/>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913" y="4789269"/>
            <a:ext cx="310392" cy="250195"/>
          </a:xfrm>
          <a:prstGeom prst="rect">
            <a:avLst/>
          </a:prstGeom>
        </p:spPr>
      </p:pic>
      <p:sp>
        <p:nvSpPr>
          <p:cNvPr id="37" name="TextBox 36"/>
          <p:cNvSpPr txBox="1"/>
          <p:nvPr/>
        </p:nvSpPr>
        <p:spPr>
          <a:xfrm>
            <a:off x="5063710" y="5068292"/>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630" y="5177820"/>
            <a:ext cx="310392" cy="250195"/>
          </a:xfrm>
          <a:prstGeom prst="rect">
            <a:avLst/>
          </a:prstGeom>
        </p:spPr>
      </p:pic>
      <p:sp>
        <p:nvSpPr>
          <p:cNvPr id="39" name="TextBox 38"/>
          <p:cNvSpPr txBox="1"/>
          <p:nvPr/>
        </p:nvSpPr>
        <p:spPr>
          <a:xfrm>
            <a:off x="7158427" y="5456843"/>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425" y="5793535"/>
            <a:ext cx="310392" cy="250195"/>
          </a:xfrm>
          <a:prstGeom prst="rect">
            <a:avLst/>
          </a:prstGeom>
        </p:spPr>
      </p:pic>
      <p:sp>
        <p:nvSpPr>
          <p:cNvPr id="41" name="TextBox 40"/>
          <p:cNvSpPr txBox="1"/>
          <p:nvPr/>
        </p:nvSpPr>
        <p:spPr>
          <a:xfrm>
            <a:off x="4727222" y="6072558"/>
            <a:ext cx="489236" cy="246221"/>
          </a:xfrm>
          <a:prstGeom prst="rect">
            <a:avLst/>
          </a:prstGeom>
          <a:solidFill>
            <a:schemeClr val="bg1"/>
          </a:solidFill>
        </p:spPr>
        <p:txBody>
          <a:bodyPr wrap="none" rtlCol="0">
            <a:spAutoFit/>
          </a:bodyPr>
          <a:lstStyle/>
          <a:p>
            <a:r>
              <a:rPr lang="en-US" sz="1000" b="1" smtClean="0">
                <a:solidFill>
                  <a:schemeClr val="accent5">
                    <a:lumMod val="50000"/>
                  </a:schemeClr>
                </a:solidFill>
                <a:latin typeface="Avenir Book" charset="0"/>
                <a:ea typeface="Avenir Book" charset="0"/>
                <a:cs typeface="Avenir Book" charset="0"/>
              </a:rPr>
              <a:t>FKBP</a:t>
            </a:r>
            <a:endParaRPr lang="en-US" sz="1000" b="1" baseline="-25000" dirty="0">
              <a:solidFill>
                <a:schemeClr val="accent5">
                  <a:lumMod val="50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084174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FKBPs in diseases of protein folding</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15" name="Picture 14"/>
          <p:cNvPicPr>
            <a:picLocks noChangeAspect="1"/>
          </p:cNvPicPr>
          <p:nvPr/>
        </p:nvPicPr>
        <p:blipFill rotWithShape="1">
          <a:blip r:embed="rId3">
            <a:grayscl/>
          </a:blip>
          <a:srcRect l="6909" r="33909" b="50950"/>
          <a:stretch/>
        </p:blipFill>
        <p:spPr>
          <a:xfrm>
            <a:off x="1586446" y="1244911"/>
            <a:ext cx="3541640" cy="1845927"/>
          </a:xfrm>
          <a:prstGeom prst="rect">
            <a:avLst/>
          </a:prstGeom>
        </p:spPr>
      </p:pic>
      <p:pic>
        <p:nvPicPr>
          <p:cNvPr id="10" name="Picture 9"/>
          <p:cNvPicPr>
            <a:picLocks noChangeAspect="1"/>
          </p:cNvPicPr>
          <p:nvPr/>
        </p:nvPicPr>
        <p:blipFill>
          <a:blip r:embed="rId4"/>
          <a:stretch>
            <a:fillRect/>
          </a:stretch>
        </p:blipFill>
        <p:spPr>
          <a:xfrm>
            <a:off x="2226168" y="3380235"/>
            <a:ext cx="4415610" cy="3358466"/>
          </a:xfrm>
          <a:prstGeom prst="rect">
            <a:avLst/>
          </a:prstGeom>
        </p:spPr>
      </p:pic>
      <p:sp>
        <p:nvSpPr>
          <p:cNvPr id="17" name="TextBox 16"/>
          <p:cNvSpPr txBox="1"/>
          <p:nvPr/>
        </p:nvSpPr>
        <p:spPr>
          <a:xfrm>
            <a:off x="1497985" y="2238249"/>
            <a:ext cx="961538" cy="307777"/>
          </a:xfrm>
          <a:prstGeom prst="rect">
            <a:avLst/>
          </a:prstGeom>
          <a:solidFill>
            <a:schemeClr val="bg1"/>
          </a:solidFill>
        </p:spPr>
        <p:txBody>
          <a:bodyPr wrap="square" rtlCol="0">
            <a:spAutoFit/>
          </a:bodyPr>
          <a:lstStyle/>
          <a:p>
            <a:pPr algn="ctr"/>
            <a:r>
              <a:rPr lang="en-US" sz="1400" smtClean="0">
                <a:latin typeface="Avenir Book" charset="0"/>
                <a:ea typeface="Avenir Book" charset="0"/>
                <a:cs typeface="Avenir Book" charset="0"/>
              </a:rPr>
              <a:t>protein</a:t>
            </a:r>
            <a:endParaRPr lang="en-US" sz="1400" baseline="-25000" dirty="0">
              <a:latin typeface="Avenir Book" charset="0"/>
              <a:ea typeface="Avenir Book" charset="0"/>
              <a:cs typeface="Avenir Book" charset="0"/>
            </a:endParaRPr>
          </a:p>
        </p:txBody>
      </p:sp>
      <p:sp>
        <p:nvSpPr>
          <p:cNvPr id="18" name="TextBox 17"/>
          <p:cNvSpPr txBox="1"/>
          <p:nvPr/>
        </p:nvSpPr>
        <p:spPr>
          <a:xfrm>
            <a:off x="2394065" y="1170217"/>
            <a:ext cx="1388225" cy="523220"/>
          </a:xfrm>
          <a:prstGeom prst="rect">
            <a:avLst/>
          </a:prstGeom>
          <a:solidFill>
            <a:schemeClr val="bg1"/>
          </a:solidFill>
        </p:spPr>
        <p:txBody>
          <a:bodyPr wrap="square" rtlCol="0">
            <a:spAutoFit/>
          </a:bodyPr>
          <a:lstStyle/>
          <a:p>
            <a:pPr algn="ctr"/>
            <a:r>
              <a:rPr lang="en-US" sz="1400" dirty="0" smtClean="0">
                <a:latin typeface="Avenir Book" charset="0"/>
                <a:ea typeface="Avenir Book" charset="0"/>
                <a:cs typeface="Avenir Book" charset="0"/>
              </a:rPr>
              <a:t>misfolded </a:t>
            </a:r>
          </a:p>
          <a:p>
            <a:pPr algn="ctr"/>
            <a:r>
              <a:rPr lang="en-US" sz="1400" dirty="0" smtClean="0">
                <a:latin typeface="Avenir Book" charset="0"/>
                <a:ea typeface="Avenir Book" charset="0"/>
                <a:cs typeface="Avenir Book" charset="0"/>
              </a:rPr>
              <a:t>protein</a:t>
            </a:r>
            <a:endParaRPr lang="en-US" sz="1400" baseline="-25000" dirty="0">
              <a:latin typeface="Avenir Book" charset="0"/>
              <a:ea typeface="Avenir Book" charset="0"/>
              <a:cs typeface="Avenir Book" charset="0"/>
            </a:endParaRPr>
          </a:p>
        </p:txBody>
      </p:sp>
      <p:sp>
        <p:nvSpPr>
          <p:cNvPr id="21" name="Curved Left Arrow 20"/>
          <p:cNvSpPr/>
          <p:nvPr/>
        </p:nvSpPr>
        <p:spPr bwMode="auto">
          <a:xfrm>
            <a:off x="6525970" y="2483577"/>
            <a:ext cx="1910968" cy="3434910"/>
          </a:xfrm>
          <a:prstGeom prst="curvedLeftArrow">
            <a:avLst/>
          </a:prstGeom>
          <a:solidFill>
            <a:schemeClr val="bg2">
              <a:lumMod val="75000"/>
            </a:schemeClr>
          </a:solid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4" name="Picture 23"/>
          <p:cNvPicPr>
            <a:picLocks noChangeAspect="1"/>
          </p:cNvPicPr>
          <p:nvPr/>
        </p:nvPicPr>
        <p:blipFill>
          <a:blip r:embed="rId5"/>
          <a:stretch>
            <a:fillRect/>
          </a:stretch>
        </p:blipFill>
        <p:spPr>
          <a:xfrm>
            <a:off x="5515493" y="1431827"/>
            <a:ext cx="1965961" cy="1534581"/>
          </a:xfrm>
          <a:prstGeom prst="rect">
            <a:avLst/>
          </a:prstGeom>
        </p:spPr>
      </p:pic>
      <p:pic>
        <p:nvPicPr>
          <p:cNvPr id="26" name="Picture 25"/>
          <p:cNvPicPr>
            <a:picLocks noChangeAspect="1"/>
          </p:cNvPicPr>
          <p:nvPr/>
        </p:nvPicPr>
        <p:blipFill rotWithShape="1">
          <a:blip r:embed="rId3">
            <a:grayscl/>
          </a:blip>
          <a:srcRect l="20636" t="16105" r="73530" b="81466"/>
          <a:stretch/>
        </p:blipFill>
        <p:spPr>
          <a:xfrm>
            <a:off x="5041980" y="1870450"/>
            <a:ext cx="349134" cy="91440"/>
          </a:xfrm>
          <a:prstGeom prst="rect">
            <a:avLst/>
          </a:prstGeom>
        </p:spPr>
      </p:pic>
      <p:sp>
        <p:nvSpPr>
          <p:cNvPr id="12" name="TextBox 11"/>
          <p:cNvSpPr txBox="1"/>
          <p:nvPr/>
        </p:nvSpPr>
        <p:spPr>
          <a:xfrm>
            <a:off x="101036" y="4970747"/>
            <a:ext cx="2125132" cy="738664"/>
          </a:xfrm>
          <a:prstGeom prst="rect">
            <a:avLst/>
          </a:prstGeom>
          <a:solidFill>
            <a:schemeClr val="bg1"/>
          </a:solidFill>
        </p:spPr>
        <p:txBody>
          <a:bodyPr wrap="square" rtlCol="0">
            <a:spAutoFit/>
          </a:bodyPr>
          <a:lstStyle/>
          <a:p>
            <a:pPr algn="ctr"/>
            <a:r>
              <a:rPr lang="en-US" sz="1400" b="1" dirty="0">
                <a:solidFill>
                  <a:schemeClr val="accent6">
                    <a:lumMod val="75000"/>
                  </a:schemeClr>
                </a:solidFill>
                <a:latin typeface="Avenir Book" charset="0"/>
                <a:ea typeface="Avenir Book" charset="0"/>
                <a:cs typeface="Avenir Book" charset="0"/>
              </a:rPr>
              <a:t>h</a:t>
            </a:r>
            <a:r>
              <a:rPr lang="en-US" sz="1400" b="1" dirty="0" smtClean="0">
                <a:solidFill>
                  <a:schemeClr val="accent6">
                    <a:lumMod val="75000"/>
                  </a:schemeClr>
                </a:solidFill>
                <a:latin typeface="Avenir Book" charset="0"/>
                <a:ea typeface="Avenir Book" charset="0"/>
                <a:cs typeface="Avenir Book" charset="0"/>
              </a:rPr>
              <a:t>igher FKBP52 </a:t>
            </a:r>
          </a:p>
          <a:p>
            <a:pPr algn="ctr"/>
            <a:r>
              <a:rPr lang="en-US" sz="1400" b="1" dirty="0" smtClean="0">
                <a:solidFill>
                  <a:schemeClr val="accent6">
                    <a:lumMod val="75000"/>
                  </a:schemeClr>
                </a:solidFill>
                <a:latin typeface="Avenir Book" charset="0"/>
                <a:ea typeface="Avenir Book" charset="0"/>
                <a:cs typeface="Avenir Book" charset="0"/>
              </a:rPr>
              <a:t>=</a:t>
            </a:r>
            <a:endParaRPr lang="en-US" sz="1400" b="1" dirty="0">
              <a:solidFill>
                <a:schemeClr val="accent6">
                  <a:lumMod val="75000"/>
                </a:schemeClr>
              </a:solidFill>
              <a:latin typeface="Avenir Book" charset="0"/>
              <a:ea typeface="Avenir Book" charset="0"/>
              <a:cs typeface="Avenir Book" charset="0"/>
            </a:endParaRPr>
          </a:p>
          <a:p>
            <a:pPr algn="ctr"/>
            <a:r>
              <a:rPr lang="en-US" sz="1400" b="1" dirty="0" smtClean="0">
                <a:solidFill>
                  <a:schemeClr val="accent6">
                    <a:lumMod val="75000"/>
                  </a:schemeClr>
                </a:solidFill>
                <a:latin typeface="Avenir Book" charset="0"/>
                <a:ea typeface="Avenir Book" charset="0"/>
                <a:cs typeface="Avenir Book" charset="0"/>
              </a:rPr>
              <a:t>lower Tau aggregation</a:t>
            </a:r>
          </a:p>
        </p:txBody>
      </p:sp>
      <p:sp>
        <p:nvSpPr>
          <p:cNvPr id="13" name="TextBox 12"/>
          <p:cNvSpPr txBox="1"/>
          <p:nvPr/>
        </p:nvSpPr>
        <p:spPr>
          <a:xfrm>
            <a:off x="3739861" y="2779935"/>
            <a:ext cx="1388225" cy="523220"/>
          </a:xfrm>
          <a:prstGeom prst="rect">
            <a:avLst/>
          </a:prstGeom>
          <a:solidFill>
            <a:schemeClr val="bg1"/>
          </a:solidFill>
        </p:spPr>
        <p:txBody>
          <a:bodyPr wrap="square" rtlCol="0">
            <a:spAutoFit/>
          </a:bodyPr>
          <a:lstStyle/>
          <a:p>
            <a:pPr algn="ctr"/>
            <a:r>
              <a:rPr lang="en-US" sz="1400" dirty="0" smtClean="0">
                <a:latin typeface="Avenir Book" charset="0"/>
                <a:ea typeface="Avenir Book" charset="0"/>
                <a:cs typeface="Avenir Book" charset="0"/>
              </a:rPr>
              <a:t>protein</a:t>
            </a:r>
          </a:p>
          <a:p>
            <a:pPr algn="ctr"/>
            <a:r>
              <a:rPr lang="en-US" sz="1400" dirty="0" smtClean="0">
                <a:latin typeface="Avenir Book" charset="0"/>
                <a:ea typeface="Avenir Book" charset="0"/>
                <a:cs typeface="Avenir Book" charset="0"/>
              </a:rPr>
              <a:t>aggregates</a:t>
            </a:r>
            <a:endParaRPr lang="en-US" sz="1400" baseline="-25000" dirty="0">
              <a:latin typeface="Avenir Book" charset="0"/>
              <a:ea typeface="Avenir Book" charset="0"/>
              <a:cs typeface="Avenir Book" charset="0"/>
            </a:endParaRPr>
          </a:p>
        </p:txBody>
      </p:sp>
      <p:sp>
        <p:nvSpPr>
          <p:cNvPr id="14" name="TextBox 13"/>
          <p:cNvSpPr txBox="1"/>
          <p:nvPr/>
        </p:nvSpPr>
        <p:spPr>
          <a:xfrm>
            <a:off x="5398762" y="1117602"/>
            <a:ext cx="2164778" cy="307777"/>
          </a:xfrm>
          <a:prstGeom prst="rect">
            <a:avLst/>
          </a:prstGeom>
          <a:noFill/>
        </p:spPr>
        <p:txBody>
          <a:bodyPr wrap="square" rtlCol="0">
            <a:spAutoFit/>
          </a:bodyPr>
          <a:lstStyle/>
          <a:p>
            <a:pPr algn="ctr"/>
            <a:r>
              <a:rPr lang="en-US" sz="1400" dirty="0" smtClean="0">
                <a:latin typeface="Avenir Book" charset="0"/>
                <a:ea typeface="Avenir Book" charset="0"/>
                <a:cs typeface="Avenir Book" charset="0"/>
              </a:rPr>
              <a:t>protein plaques</a:t>
            </a:r>
            <a:endParaRPr lang="en-US" sz="1400" baseline="-25000" dirty="0">
              <a:latin typeface="Avenir Book" charset="0"/>
              <a:ea typeface="Avenir Book" charset="0"/>
              <a:cs typeface="Avenir Book" charset="0"/>
            </a:endParaRPr>
          </a:p>
        </p:txBody>
      </p:sp>
    </p:spTree>
    <p:extLst>
      <p:ext uri="{BB962C8B-B14F-4D97-AF65-F5344CB8AC3E}">
        <p14:creationId xmlns:p14="http://schemas.microsoft.com/office/powerpoint/2010/main" val="1709809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a:t>
            </a:r>
            <a:r>
              <a:rPr lang="en-US" altLang="en-US" sz="2800" dirty="0">
                <a:latin typeface="Avenir Book" charset="0"/>
                <a:ea typeface="Avenir Book" charset="0"/>
                <a:cs typeface="Avenir Book" charset="0"/>
              </a:rPr>
              <a:t> </a:t>
            </a:r>
            <a:r>
              <a:rPr lang="en-US" altLang="en-US" sz="2800" dirty="0" smtClean="0">
                <a:latin typeface="Avenir Book" charset="0"/>
                <a:ea typeface="Avenir Book" charset="0"/>
                <a:cs typeface="Avenir Book" charset="0"/>
              </a:rPr>
              <a:t>‘</a:t>
            </a:r>
            <a:r>
              <a:rPr lang="en-US" altLang="en-US" sz="2800" dirty="0" smtClean="0">
                <a:solidFill>
                  <a:srgbClr val="00B050"/>
                </a:solidFill>
                <a:latin typeface="Avenir Book" charset="0"/>
                <a:ea typeface="Avenir Book" charset="0"/>
                <a:cs typeface="Avenir Book" charset="0"/>
              </a:rPr>
              <a:t>gains a function</a:t>
            </a:r>
            <a:r>
              <a:rPr lang="en-US" altLang="en-US" sz="2800" dirty="0" smtClean="0">
                <a:latin typeface="Avenir Book" charset="0"/>
                <a:ea typeface="Avenir Book" charset="0"/>
                <a:cs typeface="Avenir Book" charset="0"/>
              </a:rPr>
              <a:t>’ to inhibit T-cell activity</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1241548" y="1530465"/>
            <a:ext cx="6660903" cy="4837084"/>
          </a:xfrm>
          <a:prstGeom prst="rect">
            <a:avLst/>
          </a:prstGeom>
        </p:spPr>
      </p:pic>
      <p:sp>
        <p:nvSpPr>
          <p:cNvPr id="4" name="TextBox 3"/>
          <p:cNvSpPr txBox="1"/>
          <p:nvPr/>
        </p:nvSpPr>
        <p:spPr>
          <a:xfrm>
            <a:off x="2828557" y="3702786"/>
            <a:ext cx="461986" cy="246221"/>
          </a:xfrm>
          <a:prstGeom prst="rect">
            <a:avLst/>
          </a:prstGeom>
          <a:solidFill>
            <a:schemeClr val="bg1"/>
          </a:solidFill>
        </p:spPr>
        <p:txBody>
          <a:bodyPr wrap="none" rtlCol="0">
            <a:spAutoFit/>
          </a:bodyPr>
          <a:lstStyle/>
          <a:p>
            <a:r>
              <a:rPr lang="en-US" sz="1000" dirty="0" smtClean="0">
                <a:solidFill>
                  <a:srgbClr val="FF0000"/>
                </a:solidFill>
                <a:latin typeface="Avenir Book" charset="0"/>
                <a:ea typeface="Avenir Book" charset="0"/>
                <a:cs typeface="Avenir Book" charset="0"/>
              </a:rPr>
              <a:t>GOF</a:t>
            </a:r>
            <a:endParaRPr lang="en-US" sz="1000" baseline="-25000" dirty="0">
              <a:solidFill>
                <a:srgbClr val="FF0000"/>
              </a:solidFill>
              <a:latin typeface="Avenir Book" charset="0"/>
              <a:ea typeface="Avenir Book" charset="0"/>
              <a:cs typeface="Avenir Book" charset="0"/>
            </a:endParaRPr>
          </a:p>
        </p:txBody>
      </p:sp>
      <p:sp>
        <p:nvSpPr>
          <p:cNvPr id="5" name="TextBox 4"/>
          <p:cNvSpPr txBox="1"/>
          <p:nvPr/>
        </p:nvSpPr>
        <p:spPr>
          <a:xfrm>
            <a:off x="5134511" y="3481525"/>
            <a:ext cx="461986" cy="246221"/>
          </a:xfrm>
          <a:prstGeom prst="rect">
            <a:avLst/>
          </a:prstGeom>
          <a:solidFill>
            <a:schemeClr val="bg1"/>
          </a:solidFill>
        </p:spPr>
        <p:txBody>
          <a:bodyPr wrap="none" rtlCol="0">
            <a:spAutoFit/>
          </a:bodyPr>
          <a:lstStyle/>
          <a:p>
            <a:r>
              <a:rPr lang="en-US" sz="1000" smtClean="0">
                <a:solidFill>
                  <a:srgbClr val="FF0000"/>
                </a:solidFill>
                <a:latin typeface="Avenir Book" charset="0"/>
                <a:ea typeface="Avenir Book" charset="0"/>
                <a:cs typeface="Avenir Book" charset="0"/>
              </a:rPr>
              <a:t>GOF</a:t>
            </a:r>
            <a:endParaRPr lang="en-US" sz="1000" baseline="-25000" dirty="0">
              <a:solidFill>
                <a:srgbClr val="FF0000"/>
              </a:solidFill>
              <a:latin typeface="Avenir Book" charset="0"/>
              <a:ea typeface="Avenir Book" charset="0"/>
              <a:cs typeface="Avenir Book" charset="0"/>
            </a:endParaRPr>
          </a:p>
        </p:txBody>
      </p:sp>
      <p:sp>
        <p:nvSpPr>
          <p:cNvPr id="6" name="TextBox 5"/>
          <p:cNvSpPr txBox="1"/>
          <p:nvPr/>
        </p:nvSpPr>
        <p:spPr>
          <a:xfrm>
            <a:off x="5035657" y="4610695"/>
            <a:ext cx="2091919" cy="646331"/>
          </a:xfrm>
          <a:prstGeom prst="rect">
            <a:avLst/>
          </a:prstGeom>
          <a:noFill/>
        </p:spPr>
        <p:txBody>
          <a:bodyPr wrap="none" rtlCol="0">
            <a:spAutoFit/>
          </a:bodyPr>
          <a:lstStyle/>
          <a:p>
            <a:pPr algn="ctr"/>
            <a:r>
              <a:rPr lang="en-US" sz="1200" b="1" dirty="0" smtClean="0">
                <a:latin typeface="Calibri" charset="0"/>
                <a:ea typeface="Calibri" charset="0"/>
                <a:cs typeface="Calibri" charset="0"/>
              </a:rPr>
              <a:t>nutrient/energy/redox sensor</a:t>
            </a:r>
          </a:p>
          <a:p>
            <a:pPr algn="ctr"/>
            <a:r>
              <a:rPr lang="en-US" sz="1200" b="1" dirty="0" smtClean="0">
                <a:latin typeface="Calibri" charset="0"/>
                <a:ea typeface="Calibri" charset="0"/>
                <a:cs typeface="Calibri" charset="0"/>
              </a:rPr>
              <a:t>protein synthesis</a:t>
            </a:r>
          </a:p>
          <a:p>
            <a:pPr algn="ctr"/>
            <a:r>
              <a:rPr lang="en-US" sz="1200" b="1" dirty="0" smtClean="0">
                <a:latin typeface="Calibri" charset="0"/>
                <a:ea typeface="Calibri" charset="0"/>
                <a:cs typeface="Calibri" charset="0"/>
              </a:rPr>
              <a:t>IL-2 synthesis</a:t>
            </a:r>
          </a:p>
        </p:txBody>
      </p:sp>
    </p:spTree>
    <p:extLst>
      <p:ext uri="{BB962C8B-B14F-4D97-AF65-F5344CB8AC3E}">
        <p14:creationId xmlns:p14="http://schemas.microsoft.com/office/powerpoint/2010/main" val="420063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‘ternary’ complexes </a:t>
            </a:r>
          </a:p>
          <a:p>
            <a:pPr algn="ctr"/>
            <a:r>
              <a:rPr lang="en-US" altLang="en-US" sz="1800" dirty="0" smtClean="0">
                <a:solidFill>
                  <a:schemeClr val="bg2">
                    <a:lumMod val="75000"/>
                  </a:schemeClr>
                </a:solidFill>
                <a:latin typeface="Avenir Book" charset="0"/>
                <a:ea typeface="Avenir Book" charset="0"/>
                <a:cs typeface="Avenir Book" charset="0"/>
              </a:rPr>
              <a:t>Rapamycin and </a:t>
            </a:r>
            <a:r>
              <a:rPr lang="en-US" altLang="en-US" sz="1800" dirty="0" err="1" smtClean="0">
                <a:solidFill>
                  <a:schemeClr val="bg2">
                    <a:lumMod val="75000"/>
                  </a:schemeClr>
                </a:solidFill>
                <a:latin typeface="Avenir Book" charset="0"/>
                <a:ea typeface="Avenir Book" charset="0"/>
                <a:cs typeface="Avenir Book" charset="0"/>
              </a:rPr>
              <a:t>mTOR</a:t>
            </a:r>
            <a:endParaRPr lang="en-US" altLang="en-US" sz="1800" b="1" dirty="0">
              <a:solidFill>
                <a:schemeClr val="bg2">
                  <a:lumMod val="75000"/>
                </a:schemeClr>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rot="10800000">
            <a:off x="5810397" y="2601854"/>
            <a:ext cx="2523449" cy="1884175"/>
          </a:xfrm>
          <a:prstGeom prst="rect">
            <a:avLst/>
          </a:prstGeom>
        </p:spPr>
      </p:pic>
      <p:pic>
        <p:nvPicPr>
          <p:cNvPr id="9" name="Picture 8"/>
          <p:cNvPicPr>
            <a:picLocks noChangeAspect="1"/>
          </p:cNvPicPr>
          <p:nvPr/>
        </p:nvPicPr>
        <p:blipFill>
          <a:blip r:embed="rId4"/>
          <a:stretch>
            <a:fillRect/>
          </a:stretch>
        </p:blipFill>
        <p:spPr>
          <a:xfrm>
            <a:off x="623101" y="2470297"/>
            <a:ext cx="5115034" cy="1901070"/>
          </a:xfrm>
          <a:prstGeom prst="rect">
            <a:avLst/>
          </a:prstGeom>
        </p:spPr>
      </p:pic>
      <p:sp>
        <p:nvSpPr>
          <p:cNvPr id="15" name="Rectangle 14"/>
          <p:cNvSpPr/>
          <p:nvPr/>
        </p:nvSpPr>
        <p:spPr>
          <a:xfrm>
            <a:off x="8003147" y="6249481"/>
            <a:ext cx="990977" cy="492443"/>
          </a:xfrm>
          <a:prstGeom prst="rect">
            <a:avLst/>
          </a:prstGeom>
        </p:spPr>
        <p:txBody>
          <a:bodyPr wrap="none">
            <a:spAutoFit/>
          </a:bodyPr>
          <a:lstStyle/>
          <a:p>
            <a:r>
              <a:rPr lang="en-US" sz="1300" smtClean="0">
                <a:solidFill>
                  <a:srgbClr val="4A4A4A"/>
                </a:solidFill>
                <a:latin typeface="ArialMT" charset="0"/>
              </a:rPr>
              <a:t>PDB entry:</a:t>
            </a:r>
          </a:p>
          <a:p>
            <a:r>
              <a:rPr lang="en-US" sz="1300" dirty="0" smtClean="0">
                <a:solidFill>
                  <a:srgbClr val="4A4A4A"/>
                </a:solidFill>
                <a:latin typeface="ArialMT" charset="0"/>
              </a:rPr>
              <a:t> </a:t>
            </a:r>
            <a:r>
              <a:rPr lang="en-US" sz="1300" dirty="0">
                <a:solidFill>
                  <a:srgbClr val="4A4A4A"/>
                </a:solidFill>
                <a:latin typeface="ArialMT" charset="0"/>
              </a:rPr>
              <a:t>1NSG</a:t>
            </a:r>
            <a:endParaRPr lang="en-US" sz="1300" dirty="0"/>
          </a:p>
        </p:txBody>
      </p:sp>
      <p:sp>
        <p:nvSpPr>
          <p:cNvPr id="18" name="TextBox 17"/>
          <p:cNvSpPr txBox="1"/>
          <p:nvPr/>
        </p:nvSpPr>
        <p:spPr>
          <a:xfrm>
            <a:off x="1009915" y="4094368"/>
            <a:ext cx="1016398" cy="292388"/>
          </a:xfrm>
          <a:prstGeom prst="rect">
            <a:avLst/>
          </a:prstGeom>
          <a:solidFill>
            <a:schemeClr val="bg1"/>
          </a:solidFill>
        </p:spPr>
        <p:txBody>
          <a:bodyPr wrap="square" rtlCol="0">
            <a:spAutoFit/>
          </a:bodyPr>
          <a:lstStyle/>
          <a:p>
            <a:pPr algn="ctr"/>
            <a:r>
              <a:rPr lang="en-US" sz="1300" b="1" smtClean="0">
                <a:latin typeface="Avenir Book" charset="0"/>
                <a:ea typeface="Avenir Book" charset="0"/>
                <a:cs typeface="Avenir Book" charset="0"/>
              </a:rPr>
              <a:t>rapamycin</a:t>
            </a:r>
            <a:endParaRPr lang="en-US" sz="1300" b="1" dirty="0" smtClean="0">
              <a:latin typeface="Avenir Book" charset="0"/>
              <a:ea typeface="Avenir Book" charset="0"/>
              <a:cs typeface="Avenir Book" charset="0"/>
            </a:endParaRPr>
          </a:p>
        </p:txBody>
      </p:sp>
      <p:sp>
        <p:nvSpPr>
          <p:cNvPr id="19" name="TextBox 18"/>
          <p:cNvSpPr txBox="1"/>
          <p:nvPr/>
        </p:nvSpPr>
        <p:spPr>
          <a:xfrm>
            <a:off x="2477279" y="3771202"/>
            <a:ext cx="703339" cy="492443"/>
          </a:xfrm>
          <a:prstGeom prst="rect">
            <a:avLst/>
          </a:prstGeom>
          <a:solidFill>
            <a:schemeClr val="bg1"/>
          </a:solidFill>
        </p:spPr>
        <p:txBody>
          <a:bodyPr wrap="square" rtlCol="0">
            <a:spAutoFit/>
          </a:bodyPr>
          <a:lstStyle/>
          <a:p>
            <a:pPr algn="ctr"/>
            <a:r>
              <a:rPr lang="en-US" sz="1300" b="1" dirty="0" smtClean="0">
                <a:latin typeface="Avenir Book" charset="0"/>
                <a:ea typeface="Avenir Book" charset="0"/>
                <a:cs typeface="Avenir Book" charset="0"/>
              </a:rPr>
              <a:t>FRB of </a:t>
            </a:r>
            <a:r>
              <a:rPr lang="en-US" sz="1300" b="1" dirty="0" err="1" smtClean="0">
                <a:latin typeface="Avenir Book" charset="0"/>
                <a:ea typeface="Avenir Book" charset="0"/>
                <a:cs typeface="Avenir Book" charset="0"/>
              </a:rPr>
              <a:t>mTOR</a:t>
            </a:r>
            <a:endParaRPr lang="en-US" sz="1300" b="1" dirty="0" smtClean="0">
              <a:latin typeface="Avenir Book" charset="0"/>
              <a:ea typeface="Avenir Book" charset="0"/>
              <a:cs typeface="Avenir Book" charset="0"/>
            </a:endParaRPr>
          </a:p>
        </p:txBody>
      </p:sp>
      <p:sp>
        <p:nvSpPr>
          <p:cNvPr id="20" name="TextBox 19"/>
          <p:cNvSpPr txBox="1"/>
          <p:nvPr/>
        </p:nvSpPr>
        <p:spPr>
          <a:xfrm>
            <a:off x="4343845" y="2252523"/>
            <a:ext cx="953614" cy="292388"/>
          </a:xfrm>
          <a:prstGeom prst="rect">
            <a:avLst/>
          </a:prstGeom>
          <a:solidFill>
            <a:schemeClr val="bg1"/>
          </a:solidFill>
        </p:spPr>
        <p:txBody>
          <a:bodyPr wrap="square" rtlCol="0">
            <a:spAutoFit/>
          </a:bodyPr>
          <a:lstStyle/>
          <a:p>
            <a:pPr algn="ctr"/>
            <a:r>
              <a:rPr lang="en-US" sz="1300" b="1" dirty="0" smtClean="0">
                <a:latin typeface="Avenir Book" charset="0"/>
                <a:ea typeface="Avenir Book" charset="0"/>
                <a:cs typeface="Avenir Book" charset="0"/>
              </a:rPr>
              <a:t>FKBP12</a:t>
            </a:r>
          </a:p>
        </p:txBody>
      </p:sp>
      <p:sp>
        <p:nvSpPr>
          <p:cNvPr id="21" name="TextBox 20"/>
          <p:cNvSpPr txBox="1"/>
          <p:nvPr/>
        </p:nvSpPr>
        <p:spPr>
          <a:xfrm>
            <a:off x="5522879" y="3766564"/>
            <a:ext cx="703339" cy="492443"/>
          </a:xfrm>
          <a:prstGeom prst="rect">
            <a:avLst/>
          </a:prstGeom>
          <a:solidFill>
            <a:schemeClr val="bg1"/>
          </a:solidFill>
        </p:spPr>
        <p:txBody>
          <a:bodyPr wrap="square" rtlCol="0">
            <a:spAutoFit/>
          </a:bodyPr>
          <a:lstStyle/>
          <a:p>
            <a:pPr algn="ctr"/>
            <a:r>
              <a:rPr lang="en-US" sz="1300" b="1" dirty="0" smtClean="0">
                <a:latin typeface="Avenir Book" charset="0"/>
                <a:ea typeface="Avenir Book" charset="0"/>
                <a:cs typeface="Avenir Book" charset="0"/>
              </a:rPr>
              <a:t>FRB of </a:t>
            </a:r>
            <a:r>
              <a:rPr lang="en-US" sz="1300" b="1" dirty="0" err="1" smtClean="0">
                <a:latin typeface="Avenir Book" charset="0"/>
                <a:ea typeface="Avenir Book" charset="0"/>
                <a:cs typeface="Avenir Book" charset="0"/>
              </a:rPr>
              <a:t>mTOR</a:t>
            </a:r>
            <a:endParaRPr lang="en-US" sz="1300" b="1" dirty="0" smtClean="0">
              <a:latin typeface="Avenir Book" charset="0"/>
              <a:ea typeface="Avenir Book" charset="0"/>
              <a:cs typeface="Avenir Book" charset="0"/>
            </a:endParaRPr>
          </a:p>
        </p:txBody>
      </p:sp>
      <p:sp>
        <p:nvSpPr>
          <p:cNvPr id="22" name="TextBox 21"/>
          <p:cNvSpPr txBox="1"/>
          <p:nvPr/>
        </p:nvSpPr>
        <p:spPr>
          <a:xfrm>
            <a:off x="7385388" y="2210900"/>
            <a:ext cx="931026" cy="292388"/>
          </a:xfrm>
          <a:prstGeom prst="rect">
            <a:avLst/>
          </a:prstGeom>
          <a:solidFill>
            <a:schemeClr val="bg1"/>
          </a:solidFill>
        </p:spPr>
        <p:txBody>
          <a:bodyPr wrap="square" rtlCol="0">
            <a:spAutoFit/>
          </a:bodyPr>
          <a:lstStyle/>
          <a:p>
            <a:pPr algn="ctr"/>
            <a:r>
              <a:rPr lang="en-US" sz="1300" b="1" smtClean="0">
                <a:latin typeface="Avenir Book" charset="0"/>
                <a:ea typeface="Avenir Book" charset="0"/>
                <a:cs typeface="Avenir Book" charset="0"/>
              </a:rPr>
              <a:t>FKBP12</a:t>
            </a:r>
            <a:endParaRPr lang="en-US" sz="1300" b="1" dirty="0" smtClean="0">
              <a:latin typeface="Avenir Book" charset="0"/>
              <a:ea typeface="Avenir Book" charset="0"/>
              <a:cs typeface="Avenir Book" charset="0"/>
            </a:endParaRPr>
          </a:p>
        </p:txBody>
      </p:sp>
      <p:sp>
        <p:nvSpPr>
          <p:cNvPr id="17" name="Rectangle 16"/>
          <p:cNvSpPr/>
          <p:nvPr/>
        </p:nvSpPr>
        <p:spPr bwMode="auto">
          <a:xfrm>
            <a:off x="5405933" y="3262578"/>
            <a:ext cx="431498" cy="28136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TextBox 23"/>
          <p:cNvSpPr txBox="1"/>
          <p:nvPr/>
        </p:nvSpPr>
        <p:spPr>
          <a:xfrm>
            <a:off x="7338962" y="2408018"/>
            <a:ext cx="1077539" cy="292388"/>
          </a:xfrm>
          <a:prstGeom prst="rect">
            <a:avLst/>
          </a:prstGeom>
          <a:noFill/>
        </p:spPr>
        <p:txBody>
          <a:bodyPr wrap="none" rtlCol="0">
            <a:spAutoFit/>
          </a:bodyPr>
          <a:lstStyle/>
          <a:p>
            <a:r>
              <a:rPr lang="en-US" sz="1300" dirty="0" smtClean="0"/>
              <a:t>K</a:t>
            </a:r>
            <a:r>
              <a:rPr lang="en-US" sz="1300" baseline="-25000" dirty="0" smtClean="0"/>
              <a:t>D</a:t>
            </a:r>
            <a:r>
              <a:rPr lang="en-US" sz="1300" dirty="0" smtClean="0"/>
              <a:t> ~ 0.5 </a:t>
            </a:r>
            <a:r>
              <a:rPr lang="en-US" sz="1300" dirty="0" err="1" smtClean="0"/>
              <a:t>nM</a:t>
            </a:r>
            <a:endParaRPr lang="en-US" sz="1300" dirty="0"/>
          </a:p>
        </p:txBody>
      </p:sp>
      <p:sp>
        <p:nvSpPr>
          <p:cNvPr id="25" name="TextBox 24"/>
          <p:cNvSpPr txBox="1"/>
          <p:nvPr/>
        </p:nvSpPr>
        <p:spPr>
          <a:xfrm>
            <a:off x="5357880" y="4272815"/>
            <a:ext cx="1034257" cy="292388"/>
          </a:xfrm>
          <a:prstGeom prst="rect">
            <a:avLst/>
          </a:prstGeom>
          <a:noFill/>
        </p:spPr>
        <p:txBody>
          <a:bodyPr wrap="none" rtlCol="0">
            <a:spAutoFit/>
          </a:bodyPr>
          <a:lstStyle/>
          <a:p>
            <a:r>
              <a:rPr lang="en-US" sz="1300" dirty="0" smtClean="0"/>
              <a:t>K</a:t>
            </a:r>
            <a:r>
              <a:rPr lang="en-US" sz="1300" baseline="-25000" dirty="0" smtClean="0"/>
              <a:t>D</a:t>
            </a:r>
            <a:r>
              <a:rPr lang="en-US" sz="1300" dirty="0" smtClean="0"/>
              <a:t> </a:t>
            </a:r>
            <a:r>
              <a:rPr lang="en-US" sz="1300" smtClean="0"/>
              <a:t>~ 26 µM</a:t>
            </a:r>
            <a:endParaRPr lang="en-US" sz="1300" dirty="0"/>
          </a:p>
        </p:txBody>
      </p:sp>
      <p:sp>
        <p:nvSpPr>
          <p:cNvPr id="26" name="Rectangle 25"/>
          <p:cNvSpPr/>
          <p:nvPr/>
        </p:nvSpPr>
        <p:spPr>
          <a:xfrm>
            <a:off x="0" y="6249481"/>
            <a:ext cx="9144000" cy="415498"/>
          </a:xfrm>
          <a:prstGeom prst="rect">
            <a:avLst/>
          </a:prstGeom>
          <a:ln>
            <a:noFill/>
          </a:ln>
        </p:spPr>
        <p:txBody>
          <a:bodyPr wrap="square">
            <a:spAutoFit/>
          </a:bodyPr>
          <a:lstStyle/>
          <a:p>
            <a:pPr algn="ctr"/>
            <a:r>
              <a:rPr lang="en-US" sz="1050" dirty="0" smtClean="0">
                <a:latin typeface="Avenir Book" charset="0"/>
                <a:ea typeface="Avenir Book" charset="0"/>
                <a:cs typeface="Avenir Book" charset="0"/>
              </a:rPr>
              <a:t>Choi </a:t>
            </a:r>
            <a:r>
              <a:rPr lang="en-US" sz="1050" i="1" dirty="0" smtClean="0">
                <a:latin typeface="Avenir Book" charset="0"/>
                <a:ea typeface="Avenir Book" charset="0"/>
                <a:cs typeface="Avenir Book" charset="0"/>
              </a:rPr>
              <a:t>et al</a:t>
            </a:r>
            <a:r>
              <a:rPr lang="en-US" sz="1050" dirty="0" smtClean="0">
                <a:latin typeface="Avenir Book" charset="0"/>
                <a:ea typeface="Avenir Book" charset="0"/>
                <a:cs typeface="Avenir Book" charset="0"/>
              </a:rPr>
              <a:t>. Science, 273, 239-42 (1996)</a:t>
            </a:r>
          </a:p>
          <a:p>
            <a:pPr algn="ctr"/>
            <a:r>
              <a:rPr lang="en-US" sz="1050" dirty="0" err="1" smtClean="0">
                <a:latin typeface="Avenir Book" charset="0"/>
                <a:ea typeface="Avenir Book" charset="0"/>
                <a:cs typeface="Avenir Book" charset="0"/>
              </a:rPr>
              <a:t>Banaszynski</a:t>
            </a:r>
            <a:r>
              <a:rPr lang="en-US" sz="1050" dirty="0" smtClean="0">
                <a:latin typeface="Avenir Book" charset="0"/>
                <a:ea typeface="Avenir Book" charset="0"/>
                <a:cs typeface="Avenir Book" charset="0"/>
              </a:rPr>
              <a:t>, Liu, and Wandless, J. Am. </a:t>
            </a:r>
            <a:r>
              <a:rPr lang="en-US" sz="1050" dirty="0" err="1" smtClean="0">
                <a:latin typeface="Avenir Book" charset="0"/>
                <a:ea typeface="Avenir Book" charset="0"/>
                <a:cs typeface="Avenir Book" charset="0"/>
              </a:rPr>
              <a:t>Chem</a:t>
            </a:r>
            <a:r>
              <a:rPr lang="en-US" sz="1050" dirty="0" smtClean="0">
                <a:latin typeface="Avenir Book" charset="0"/>
                <a:ea typeface="Avenir Book" charset="0"/>
                <a:cs typeface="Avenir Book" charset="0"/>
              </a:rPr>
              <a:t> Soc., 127,  4815-21 (2005)</a:t>
            </a:r>
          </a:p>
        </p:txBody>
      </p:sp>
      <p:sp>
        <p:nvSpPr>
          <p:cNvPr id="27" name="TextBox 26"/>
          <p:cNvSpPr txBox="1"/>
          <p:nvPr/>
        </p:nvSpPr>
        <p:spPr>
          <a:xfrm>
            <a:off x="6556595" y="4584595"/>
            <a:ext cx="1031051" cy="292388"/>
          </a:xfrm>
          <a:prstGeom prst="rect">
            <a:avLst/>
          </a:prstGeom>
          <a:noFill/>
        </p:spPr>
        <p:txBody>
          <a:bodyPr wrap="none" rtlCol="0">
            <a:spAutoFit/>
          </a:bodyPr>
          <a:lstStyle/>
          <a:p>
            <a:r>
              <a:rPr lang="en-US" sz="1300" dirty="0" smtClean="0"/>
              <a:t>K</a:t>
            </a:r>
            <a:r>
              <a:rPr lang="en-US" sz="1300" baseline="-25000" dirty="0" smtClean="0"/>
              <a:t>D</a:t>
            </a:r>
            <a:r>
              <a:rPr lang="en-US" sz="1300" dirty="0" smtClean="0"/>
              <a:t> ~ 12 </a:t>
            </a:r>
            <a:r>
              <a:rPr lang="en-US" sz="1300" dirty="0" err="1" smtClean="0"/>
              <a:t>nM</a:t>
            </a:r>
            <a:endParaRPr lang="en-US" sz="1300" dirty="0"/>
          </a:p>
        </p:txBody>
      </p:sp>
    </p:spTree>
    <p:extLst>
      <p:ext uri="{BB962C8B-B14F-4D97-AF65-F5344CB8AC3E}">
        <p14:creationId xmlns:p14="http://schemas.microsoft.com/office/powerpoint/2010/main" val="761576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Drugging the ‘</a:t>
            </a:r>
            <a:r>
              <a:rPr lang="en-US" altLang="en-US" sz="2800" dirty="0" err="1" smtClean="0">
                <a:latin typeface="Avenir Book" charset="0"/>
                <a:ea typeface="Avenir Book" charset="0"/>
                <a:cs typeface="Avenir Book" charset="0"/>
              </a:rPr>
              <a:t>undruggable</a:t>
            </a:r>
            <a:r>
              <a:rPr lang="en-US" altLang="en-US" sz="2800" dirty="0" smtClean="0">
                <a:latin typeface="Avenir Book" charset="0"/>
                <a:ea typeface="Avenir Book" charset="0"/>
                <a:cs typeface="Avenir Book" charset="0"/>
              </a:rPr>
              <a:t>’ through </a:t>
            </a:r>
            <a:r>
              <a:rPr lang="en-US" altLang="en-US" sz="2800" dirty="0" smtClean="0">
                <a:solidFill>
                  <a:srgbClr val="00B050"/>
                </a:solidFill>
                <a:latin typeface="Avenir Book" charset="0"/>
                <a:ea typeface="Avenir Book" charset="0"/>
                <a:cs typeface="Avenir Book" charset="0"/>
              </a:rPr>
              <a:t>GOF</a:t>
            </a:r>
            <a:endParaRPr lang="en-US" altLang="en-US" sz="3375" b="1" dirty="0">
              <a:solidFill>
                <a:srgbClr val="00B050"/>
              </a:solidFill>
              <a:latin typeface="Avenir Book" charset="0"/>
              <a:ea typeface="Avenir Book" charset="0"/>
              <a:cs typeface="Avenir Book" charset="0"/>
              <a:sym typeface="Arial Italic" charset="0"/>
            </a:endParaRPr>
          </a:p>
        </p:txBody>
      </p:sp>
      <p:pic>
        <p:nvPicPr>
          <p:cNvPr id="6" name="Picture 5"/>
          <p:cNvPicPr>
            <a:picLocks noChangeAspect="1"/>
          </p:cNvPicPr>
          <p:nvPr/>
        </p:nvPicPr>
        <p:blipFill>
          <a:blip r:embed="rId3"/>
          <a:stretch>
            <a:fillRect/>
          </a:stretch>
        </p:blipFill>
        <p:spPr>
          <a:xfrm>
            <a:off x="7620886" y="6089355"/>
            <a:ext cx="1367170" cy="683585"/>
          </a:xfrm>
          <a:prstGeom prst="rect">
            <a:avLst/>
          </a:prstGeom>
        </p:spPr>
      </p:pic>
      <p:pic>
        <p:nvPicPr>
          <p:cNvPr id="13" name="Picture 12"/>
          <p:cNvPicPr>
            <a:picLocks noChangeAspect="1"/>
          </p:cNvPicPr>
          <p:nvPr/>
        </p:nvPicPr>
        <p:blipFill>
          <a:blip r:embed="rId4"/>
          <a:stretch>
            <a:fillRect/>
          </a:stretch>
        </p:blipFill>
        <p:spPr>
          <a:xfrm>
            <a:off x="7206511" y="1164719"/>
            <a:ext cx="1372191" cy="1372191"/>
          </a:xfrm>
          <a:prstGeom prst="rect">
            <a:avLst/>
          </a:prstGeom>
          <a:ln>
            <a:solidFill>
              <a:schemeClr val="bg1">
                <a:lumMod val="95000"/>
              </a:schemeClr>
            </a:solidFill>
          </a:ln>
        </p:spPr>
      </p:pic>
      <p:pic>
        <p:nvPicPr>
          <p:cNvPr id="16" name="Picture 15"/>
          <p:cNvPicPr>
            <a:picLocks noChangeAspect="1"/>
          </p:cNvPicPr>
          <p:nvPr/>
        </p:nvPicPr>
        <p:blipFill rotWithShape="1">
          <a:blip r:embed="rId5"/>
          <a:srcRect l="23696" r="23696"/>
          <a:stretch/>
        </p:blipFill>
        <p:spPr>
          <a:xfrm>
            <a:off x="7206511" y="2826888"/>
            <a:ext cx="1372191" cy="1391093"/>
          </a:xfrm>
          <a:prstGeom prst="rect">
            <a:avLst/>
          </a:prstGeom>
          <a:ln>
            <a:solidFill>
              <a:schemeClr val="bg1">
                <a:lumMod val="95000"/>
              </a:schemeClr>
            </a:solidFill>
          </a:ln>
        </p:spPr>
      </p:pic>
      <p:pic>
        <p:nvPicPr>
          <p:cNvPr id="17" name="Picture 16"/>
          <p:cNvPicPr>
            <a:picLocks noChangeAspect="1"/>
          </p:cNvPicPr>
          <p:nvPr/>
        </p:nvPicPr>
        <p:blipFill rotWithShape="1">
          <a:blip r:embed="rId6"/>
          <a:srcRect l="26887" r="7067"/>
          <a:stretch/>
        </p:blipFill>
        <p:spPr>
          <a:xfrm>
            <a:off x="7206511" y="4507959"/>
            <a:ext cx="1372192" cy="1391093"/>
          </a:xfrm>
          <a:prstGeom prst="rect">
            <a:avLst/>
          </a:prstGeom>
          <a:ln>
            <a:solidFill>
              <a:schemeClr val="bg1">
                <a:lumMod val="95000"/>
              </a:schemeClr>
            </a:solidFill>
          </a:ln>
        </p:spPr>
      </p:pic>
      <p:sp>
        <p:nvSpPr>
          <p:cNvPr id="19" name="TextBox 18"/>
          <p:cNvSpPr txBox="1"/>
          <p:nvPr/>
        </p:nvSpPr>
        <p:spPr>
          <a:xfrm>
            <a:off x="6944401" y="2513474"/>
            <a:ext cx="1896410" cy="246221"/>
          </a:xfrm>
          <a:prstGeom prst="rect">
            <a:avLst/>
          </a:prstGeom>
          <a:noFill/>
        </p:spPr>
        <p:txBody>
          <a:bodyPr wrap="square" rtlCol="0">
            <a:spAutoFit/>
          </a:bodyPr>
          <a:lstStyle/>
          <a:p>
            <a:pPr algn="ctr"/>
            <a:r>
              <a:rPr lang="en-US" sz="1000" dirty="0" smtClean="0">
                <a:solidFill>
                  <a:schemeClr val="accent4">
                    <a:lumMod val="65000"/>
                    <a:lumOff val="35000"/>
                  </a:schemeClr>
                </a:solidFill>
                <a:latin typeface="Avenir Book" charset="0"/>
                <a:ea typeface="Avenir Book" charset="0"/>
                <a:cs typeface="Avenir Book" charset="0"/>
              </a:rPr>
              <a:t>Greg </a:t>
            </a:r>
            <a:r>
              <a:rPr lang="en-US" sz="1000" dirty="0" err="1" smtClean="0">
                <a:solidFill>
                  <a:schemeClr val="accent4">
                    <a:lumMod val="65000"/>
                    <a:lumOff val="35000"/>
                  </a:schemeClr>
                </a:solidFill>
                <a:latin typeface="Avenir Book" charset="0"/>
                <a:ea typeface="Avenir Book" charset="0"/>
                <a:cs typeface="Avenir Book" charset="0"/>
              </a:rPr>
              <a:t>Verdine</a:t>
            </a:r>
            <a:r>
              <a:rPr lang="en-US" sz="1000" dirty="0" smtClean="0">
                <a:solidFill>
                  <a:schemeClr val="accent4">
                    <a:lumMod val="65000"/>
                    <a:lumOff val="35000"/>
                  </a:schemeClr>
                </a:solidFill>
                <a:latin typeface="Avenir Book" charset="0"/>
                <a:ea typeface="Avenir Book" charset="0"/>
                <a:cs typeface="Avenir Book" charset="0"/>
              </a:rPr>
              <a:t>, Harvard</a:t>
            </a:r>
            <a:endParaRPr lang="en-US" sz="1000" baseline="-25000" dirty="0">
              <a:solidFill>
                <a:schemeClr val="accent4">
                  <a:lumMod val="65000"/>
                  <a:lumOff val="35000"/>
                </a:schemeClr>
              </a:solidFill>
              <a:latin typeface="Avenir Book" charset="0"/>
              <a:ea typeface="Avenir Book" charset="0"/>
              <a:cs typeface="Avenir Book" charset="0"/>
            </a:endParaRPr>
          </a:p>
        </p:txBody>
      </p:sp>
      <p:sp>
        <p:nvSpPr>
          <p:cNvPr id="20" name="TextBox 19"/>
          <p:cNvSpPr txBox="1"/>
          <p:nvPr/>
        </p:nvSpPr>
        <p:spPr>
          <a:xfrm>
            <a:off x="6944401" y="4194544"/>
            <a:ext cx="1896410" cy="246221"/>
          </a:xfrm>
          <a:prstGeom prst="rect">
            <a:avLst/>
          </a:prstGeom>
          <a:noFill/>
        </p:spPr>
        <p:txBody>
          <a:bodyPr wrap="square" rtlCol="0">
            <a:spAutoFit/>
          </a:bodyPr>
          <a:lstStyle/>
          <a:p>
            <a:pPr algn="ctr"/>
            <a:r>
              <a:rPr lang="en-US" sz="1000" dirty="0" smtClean="0">
                <a:solidFill>
                  <a:schemeClr val="accent4">
                    <a:lumMod val="65000"/>
                    <a:lumOff val="35000"/>
                  </a:schemeClr>
                </a:solidFill>
                <a:latin typeface="Avenir Book" charset="0"/>
                <a:ea typeface="Avenir Book" charset="0"/>
                <a:cs typeface="Avenir Book" charset="0"/>
              </a:rPr>
              <a:t>George Church, Harvard</a:t>
            </a:r>
            <a:endParaRPr lang="en-US" sz="1000" baseline="-25000" dirty="0">
              <a:solidFill>
                <a:schemeClr val="accent4">
                  <a:lumMod val="65000"/>
                  <a:lumOff val="35000"/>
                </a:schemeClr>
              </a:solidFill>
              <a:latin typeface="Avenir Book" charset="0"/>
              <a:ea typeface="Avenir Book" charset="0"/>
              <a:cs typeface="Avenir Book" charset="0"/>
            </a:endParaRPr>
          </a:p>
        </p:txBody>
      </p:sp>
      <p:sp>
        <p:nvSpPr>
          <p:cNvPr id="21" name="TextBox 20"/>
          <p:cNvSpPr txBox="1"/>
          <p:nvPr/>
        </p:nvSpPr>
        <p:spPr>
          <a:xfrm>
            <a:off x="6944401" y="5889062"/>
            <a:ext cx="1896410" cy="246221"/>
          </a:xfrm>
          <a:prstGeom prst="rect">
            <a:avLst/>
          </a:prstGeom>
          <a:noFill/>
        </p:spPr>
        <p:txBody>
          <a:bodyPr wrap="square" rtlCol="0">
            <a:spAutoFit/>
          </a:bodyPr>
          <a:lstStyle/>
          <a:p>
            <a:pPr algn="ctr"/>
            <a:r>
              <a:rPr lang="en-US" sz="1000" dirty="0" smtClean="0">
                <a:solidFill>
                  <a:schemeClr val="accent4">
                    <a:lumMod val="65000"/>
                    <a:lumOff val="35000"/>
                  </a:schemeClr>
                </a:solidFill>
                <a:latin typeface="Avenir Book" charset="0"/>
                <a:ea typeface="Avenir Book" charset="0"/>
                <a:cs typeface="Avenir Book" charset="0"/>
              </a:rPr>
              <a:t>Jim Wells, UCSF</a:t>
            </a:r>
            <a:endParaRPr lang="en-US" sz="1000" baseline="-25000" dirty="0">
              <a:solidFill>
                <a:schemeClr val="accent4">
                  <a:lumMod val="65000"/>
                  <a:lumOff val="35000"/>
                </a:schemeClr>
              </a:solidFill>
              <a:latin typeface="Avenir Book" charset="0"/>
              <a:ea typeface="Avenir Book" charset="0"/>
              <a:cs typeface="Avenir Book" charset="0"/>
            </a:endParaRPr>
          </a:p>
        </p:txBody>
      </p:sp>
      <p:pic>
        <p:nvPicPr>
          <p:cNvPr id="22" name="Picture 21"/>
          <p:cNvPicPr>
            <a:picLocks noChangeAspect="1"/>
          </p:cNvPicPr>
          <p:nvPr/>
        </p:nvPicPr>
        <p:blipFill>
          <a:blip r:embed="rId7"/>
          <a:stretch>
            <a:fillRect/>
          </a:stretch>
        </p:blipFill>
        <p:spPr>
          <a:xfrm>
            <a:off x="351448" y="1610947"/>
            <a:ext cx="6662410" cy="3955920"/>
          </a:xfrm>
          <a:prstGeom prst="rect">
            <a:avLst/>
          </a:prstGeom>
        </p:spPr>
      </p:pic>
    </p:spTree>
    <p:extLst>
      <p:ext uri="{BB962C8B-B14F-4D97-AF65-F5344CB8AC3E}">
        <p14:creationId xmlns:p14="http://schemas.microsoft.com/office/powerpoint/2010/main" val="124491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733" y="1341929"/>
            <a:ext cx="4492562" cy="1996694"/>
          </a:xfrm>
          <a:prstGeom prst="rect">
            <a:avLst/>
          </a:prstGeom>
          <a:ln>
            <a:solidFill>
              <a:schemeClr val="bg1">
                <a:lumMod val="95000"/>
              </a:schemeClr>
            </a:solidFill>
          </a:ln>
        </p:spPr>
      </p:pic>
      <p:pic>
        <p:nvPicPr>
          <p:cNvPr id="3" name="Picture 2"/>
          <p:cNvPicPr>
            <a:picLocks noChangeAspect="1"/>
          </p:cNvPicPr>
          <p:nvPr/>
        </p:nvPicPr>
        <p:blipFill>
          <a:blip r:embed="rId4"/>
          <a:stretch>
            <a:fillRect/>
          </a:stretch>
        </p:blipFill>
        <p:spPr>
          <a:xfrm>
            <a:off x="4784650" y="3132670"/>
            <a:ext cx="4118345" cy="1830376"/>
          </a:xfrm>
          <a:prstGeom prst="rect">
            <a:avLst/>
          </a:prstGeom>
          <a:ln>
            <a:solidFill>
              <a:schemeClr val="bg1">
                <a:lumMod val="95000"/>
              </a:schemeClr>
            </a:solidFill>
          </a:ln>
        </p:spPr>
      </p:pic>
      <p:pic>
        <p:nvPicPr>
          <p:cNvPr id="4" name="Picture 3"/>
          <p:cNvPicPr>
            <a:picLocks noChangeAspect="1"/>
          </p:cNvPicPr>
          <p:nvPr/>
        </p:nvPicPr>
        <p:blipFill>
          <a:blip r:embed="rId5"/>
          <a:stretch>
            <a:fillRect/>
          </a:stretch>
        </p:blipFill>
        <p:spPr>
          <a:xfrm>
            <a:off x="254612" y="4748821"/>
            <a:ext cx="4439683" cy="1949691"/>
          </a:xfrm>
          <a:prstGeom prst="rect">
            <a:avLst/>
          </a:prstGeom>
          <a:ln>
            <a:solidFill>
              <a:schemeClr val="bg1">
                <a:lumMod val="95000"/>
              </a:schemeClr>
            </a:solidFill>
          </a:ln>
        </p:spPr>
      </p:pic>
      <p:pic>
        <p:nvPicPr>
          <p:cNvPr id="6" name="Picture 5"/>
          <p:cNvPicPr>
            <a:picLocks noChangeAspect="1"/>
          </p:cNvPicPr>
          <p:nvPr/>
        </p:nvPicPr>
        <p:blipFill>
          <a:blip r:embed="rId6"/>
          <a:stretch>
            <a:fillRect/>
          </a:stretch>
        </p:blipFill>
        <p:spPr>
          <a:xfrm>
            <a:off x="7620886" y="6089355"/>
            <a:ext cx="1367170" cy="683585"/>
          </a:xfrm>
          <a:prstGeom prst="rect">
            <a:avLst/>
          </a:prstGeom>
        </p:spPr>
      </p:pic>
      <p:cxnSp>
        <p:nvCxnSpPr>
          <p:cNvPr id="8" name="Curved Connector 7"/>
          <p:cNvCxnSpPr>
            <a:stCxn id="2" idx="3"/>
            <a:endCxn id="3" idx="0"/>
          </p:cNvCxnSpPr>
          <p:nvPr/>
        </p:nvCxnSpPr>
        <p:spPr bwMode="auto">
          <a:xfrm>
            <a:off x="4694295" y="2340276"/>
            <a:ext cx="2149528" cy="792394"/>
          </a:xfrm>
          <a:prstGeom prst="curvedConnector2">
            <a:avLst/>
          </a:prstGeom>
          <a:blipFill dpi="0" rotWithShape="0">
            <a:blip r:embed="rId7"/>
            <a:srcRect/>
            <a:tile tx="0" ty="0" sx="100000" sy="100000" flip="none" algn="tl"/>
          </a:blipFill>
          <a:ln w="127000" cap="flat" cmpd="sng" algn="ctr">
            <a:solidFill>
              <a:schemeClr val="bg2">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urved Connector 10"/>
          <p:cNvCxnSpPr>
            <a:stCxn id="3" idx="2"/>
            <a:endCxn id="4" idx="3"/>
          </p:cNvCxnSpPr>
          <p:nvPr/>
        </p:nvCxnSpPr>
        <p:spPr bwMode="auto">
          <a:xfrm rot="5400000">
            <a:off x="5388749" y="4268592"/>
            <a:ext cx="760621" cy="2149528"/>
          </a:xfrm>
          <a:prstGeom prst="curvedConnector2">
            <a:avLst/>
          </a:prstGeom>
          <a:blipFill dpi="0" rotWithShape="0">
            <a:blip r:embed="rId7"/>
            <a:srcRect/>
            <a:tile tx="0" ty="0" sx="100000" sy="100000" flip="none" algn="tl"/>
          </a:blipFill>
          <a:ln w="127000" cap="flat" cmpd="sng" algn="ctr">
            <a:solidFill>
              <a:schemeClr val="bg2">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SMART</a:t>
            </a:r>
            <a:r>
              <a:rPr lang="en-US" altLang="en-US" sz="2800" baseline="30000" dirty="0" smtClean="0">
                <a:latin typeface="Avenir Book" charset="0"/>
                <a:ea typeface="Avenir Book" charset="0"/>
                <a:cs typeface="Avenir Book" charset="0"/>
              </a:rPr>
              <a:t>TM</a:t>
            </a:r>
            <a:r>
              <a:rPr lang="en-US" altLang="en-US" sz="2800" dirty="0" smtClean="0">
                <a:latin typeface="Avenir Book" charset="0"/>
                <a:ea typeface="Avenir Book" charset="0"/>
                <a:cs typeface="Avenir Book" charset="0"/>
              </a:rPr>
              <a:t> – </a:t>
            </a:r>
            <a:r>
              <a:rPr lang="en-US" altLang="en-US" sz="2800" b="1" dirty="0" smtClean="0">
                <a:solidFill>
                  <a:schemeClr val="accent1">
                    <a:lumMod val="50000"/>
                  </a:schemeClr>
                </a:solidFill>
                <a:latin typeface="Avenir Book" charset="0"/>
                <a:ea typeface="Avenir Book" charset="0"/>
                <a:cs typeface="Avenir Book" charset="0"/>
              </a:rPr>
              <a:t>s</a:t>
            </a:r>
            <a:r>
              <a:rPr lang="en-US" altLang="en-US" sz="2800" dirty="0" smtClean="0">
                <a:latin typeface="Avenir Book" charset="0"/>
                <a:ea typeface="Avenir Book" charset="0"/>
                <a:cs typeface="Avenir Book" charset="0"/>
              </a:rPr>
              <a:t>mall </a:t>
            </a:r>
            <a:r>
              <a:rPr lang="en-US" altLang="en-US" sz="2800" b="1" dirty="0" smtClean="0">
                <a:solidFill>
                  <a:schemeClr val="accent1">
                    <a:lumMod val="50000"/>
                  </a:schemeClr>
                </a:solidFill>
                <a:latin typeface="Avenir Book" charset="0"/>
                <a:ea typeface="Avenir Book" charset="0"/>
                <a:cs typeface="Avenir Book" charset="0"/>
              </a:rPr>
              <a:t>m</a:t>
            </a:r>
            <a:r>
              <a:rPr lang="en-US" altLang="en-US" sz="2800" dirty="0" smtClean="0">
                <a:latin typeface="Avenir Book" charset="0"/>
                <a:ea typeface="Avenir Book" charset="0"/>
                <a:cs typeface="Avenir Book" charset="0"/>
              </a:rPr>
              <a:t>olecule-</a:t>
            </a:r>
            <a:r>
              <a:rPr lang="en-US" altLang="en-US" sz="2800" b="1" dirty="0" smtClean="0">
                <a:solidFill>
                  <a:schemeClr val="accent1">
                    <a:lumMod val="50000"/>
                  </a:schemeClr>
                </a:solidFill>
                <a:latin typeface="Avenir Book" charset="0"/>
                <a:ea typeface="Avenir Book" charset="0"/>
                <a:cs typeface="Avenir Book" charset="0"/>
              </a:rPr>
              <a:t>a</a:t>
            </a:r>
            <a:r>
              <a:rPr lang="en-US" altLang="en-US" sz="2800" dirty="0" smtClean="0">
                <a:latin typeface="Avenir Book" charset="0"/>
                <a:ea typeface="Avenir Book" charset="0"/>
                <a:cs typeface="Avenir Book" charset="0"/>
              </a:rPr>
              <a:t>ssisted </a:t>
            </a:r>
            <a:r>
              <a:rPr lang="en-US" altLang="en-US" sz="2800" b="1" dirty="0" smtClean="0">
                <a:solidFill>
                  <a:schemeClr val="accent1">
                    <a:lumMod val="50000"/>
                  </a:schemeClr>
                </a:solidFill>
                <a:latin typeface="Avenir Book" charset="0"/>
                <a:ea typeface="Avenir Book" charset="0"/>
                <a:cs typeface="Avenir Book" charset="0"/>
              </a:rPr>
              <a:t>r</a:t>
            </a:r>
            <a:r>
              <a:rPr lang="en-US" altLang="en-US" sz="2800" dirty="0" smtClean="0">
                <a:latin typeface="Avenir Book" charset="0"/>
                <a:ea typeface="Avenir Book" charset="0"/>
                <a:cs typeface="Avenir Book" charset="0"/>
              </a:rPr>
              <a:t>eceptor </a:t>
            </a:r>
            <a:r>
              <a:rPr lang="en-US" altLang="en-US" sz="2800" b="1" dirty="0" smtClean="0">
                <a:solidFill>
                  <a:schemeClr val="accent1">
                    <a:lumMod val="50000"/>
                  </a:schemeClr>
                </a:solidFill>
                <a:latin typeface="Avenir Book" charset="0"/>
                <a:ea typeface="Avenir Book" charset="0"/>
                <a:cs typeface="Avenir Book" charset="0"/>
              </a:rPr>
              <a:t>t</a:t>
            </a:r>
            <a:r>
              <a:rPr lang="en-US" altLang="en-US" sz="2800" dirty="0" smtClean="0">
                <a:latin typeface="Avenir Book" charset="0"/>
                <a:ea typeface="Avenir Book" charset="0"/>
                <a:cs typeface="Avenir Book" charset="0"/>
              </a:rPr>
              <a:t>argeting</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0" name="TextBox 9"/>
          <p:cNvSpPr txBox="1"/>
          <p:nvPr/>
        </p:nvSpPr>
        <p:spPr>
          <a:xfrm>
            <a:off x="201733" y="3355740"/>
            <a:ext cx="4492562" cy="1361911"/>
          </a:xfrm>
          <a:prstGeom prst="rect">
            <a:avLst/>
          </a:prstGeom>
          <a:solidFill>
            <a:schemeClr val="accent5">
              <a:lumMod val="50000"/>
            </a:schemeClr>
          </a:solidFill>
        </p:spPr>
        <p:txBody>
          <a:bodyPr wrap="square" rtlCol="0">
            <a:spAutoFit/>
          </a:bodyPr>
          <a:lstStyle/>
          <a:p>
            <a:pPr algn="ctr"/>
            <a:r>
              <a:rPr lang="en-US" sz="1650" dirty="0" smtClean="0">
                <a:solidFill>
                  <a:schemeClr val="bg1"/>
                </a:solidFill>
                <a:latin typeface="Avenir Book" charset="0"/>
                <a:ea typeface="Avenir Book" charset="0"/>
                <a:cs typeface="Avenir Book" charset="0"/>
              </a:rPr>
              <a:t>Novel molecules that you find during this class may serve as new starting points for this concept, providing new molecular interfaces with FKBP12 that can be used to engage </a:t>
            </a:r>
            <a:r>
              <a:rPr lang="en-US" sz="1650" smtClean="0">
                <a:solidFill>
                  <a:schemeClr val="bg1"/>
                </a:solidFill>
                <a:latin typeface="Avenir Book" charset="0"/>
                <a:ea typeface="Avenir Book" charset="0"/>
                <a:cs typeface="Avenir Book" charset="0"/>
              </a:rPr>
              <a:t>a new </a:t>
            </a:r>
            <a:r>
              <a:rPr lang="en-US" sz="1650" dirty="0" smtClean="0">
                <a:solidFill>
                  <a:schemeClr val="bg1"/>
                </a:solidFill>
                <a:latin typeface="Avenir Book" charset="0"/>
                <a:ea typeface="Avenir Book" charset="0"/>
                <a:cs typeface="Avenir Book" charset="0"/>
              </a:rPr>
              <a:t>proteins through design or screening</a:t>
            </a:r>
          </a:p>
        </p:txBody>
      </p:sp>
    </p:spTree>
    <p:extLst>
      <p:ext uri="{BB962C8B-B14F-4D97-AF65-F5344CB8AC3E}">
        <p14:creationId xmlns:p14="http://schemas.microsoft.com/office/powerpoint/2010/main" val="134825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08486"/>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as a tool for biological engineering</a:t>
            </a:r>
          </a:p>
        </p:txBody>
      </p:sp>
      <p:pic>
        <p:nvPicPr>
          <p:cNvPr id="4" name="Picture 3"/>
          <p:cNvPicPr>
            <a:picLocks noChangeAspect="1"/>
          </p:cNvPicPr>
          <p:nvPr/>
        </p:nvPicPr>
        <p:blipFill>
          <a:blip r:embed="rId3"/>
          <a:stretch>
            <a:fillRect/>
          </a:stretch>
        </p:blipFill>
        <p:spPr>
          <a:xfrm>
            <a:off x="2377524" y="1006801"/>
            <a:ext cx="4701671" cy="5289909"/>
          </a:xfrm>
          <a:prstGeom prst="rect">
            <a:avLst/>
          </a:prstGeom>
          <a:ln w="12700">
            <a:solidFill>
              <a:schemeClr val="accent2">
                <a:lumMod val="75000"/>
              </a:schemeClr>
            </a:solidFill>
          </a:ln>
        </p:spPr>
      </p:pic>
      <p:sp>
        <p:nvSpPr>
          <p:cNvPr id="18" name="Rectangle 17"/>
          <p:cNvSpPr/>
          <p:nvPr/>
        </p:nvSpPr>
        <p:spPr bwMode="auto">
          <a:xfrm flipV="1">
            <a:off x="242579" y="757226"/>
            <a:ext cx="379709" cy="353665"/>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a:off x="3930139" y="4343337"/>
            <a:ext cx="184731" cy="369332"/>
          </a:xfrm>
          <a:prstGeom prst="rect">
            <a:avLst/>
          </a:prstGeom>
          <a:noFill/>
        </p:spPr>
        <p:txBody>
          <a:bodyPr wrap="none" rtlCol="0">
            <a:spAutoFit/>
          </a:bodyPr>
          <a:lstStyle/>
          <a:p>
            <a:endParaRPr lang="en-US" dirty="0"/>
          </a:p>
        </p:txBody>
      </p:sp>
      <p:sp>
        <p:nvSpPr>
          <p:cNvPr id="8" name="TextBox 7"/>
          <p:cNvSpPr txBox="1"/>
          <p:nvPr/>
        </p:nvSpPr>
        <p:spPr>
          <a:xfrm>
            <a:off x="2873938" y="6418980"/>
            <a:ext cx="3708844" cy="400110"/>
          </a:xfrm>
          <a:prstGeom prst="rect">
            <a:avLst/>
          </a:prstGeom>
          <a:noFill/>
        </p:spPr>
        <p:txBody>
          <a:bodyPr wrap="square" rtlCol="0">
            <a:spAutoFit/>
          </a:bodyPr>
          <a:lstStyle/>
          <a:p>
            <a:pPr algn="ctr"/>
            <a:r>
              <a:rPr lang="en-US" sz="2000" dirty="0" smtClean="0">
                <a:solidFill>
                  <a:schemeClr val="accent5">
                    <a:lumMod val="25000"/>
                  </a:schemeClr>
                </a:solidFill>
                <a:latin typeface="Avenir Book" charset="0"/>
                <a:ea typeface="Avenir Book" charset="0"/>
                <a:cs typeface="Avenir Book" charset="0"/>
              </a:rPr>
              <a:t>controlling transcription</a:t>
            </a:r>
          </a:p>
        </p:txBody>
      </p:sp>
    </p:spTree>
    <p:extLst>
      <p:ext uri="{BB962C8B-B14F-4D97-AF65-F5344CB8AC3E}">
        <p14:creationId xmlns:p14="http://schemas.microsoft.com/office/powerpoint/2010/main" val="774888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target protein: </a:t>
            </a:r>
            <a:r>
              <a:rPr lang="en-US" altLang="en-US" sz="2800" b="1" dirty="0" smtClean="0">
                <a:solidFill>
                  <a:srgbClr val="FF8027"/>
                </a:solidFill>
                <a:latin typeface="Avenir Book" charset="0"/>
                <a:ea typeface="Avenir Book" charset="0"/>
                <a:cs typeface="Avenir Book" charset="0"/>
              </a:rPr>
              <a:t>FKBP12</a:t>
            </a:r>
            <a:endParaRPr lang="en-US" altLang="en-US" sz="3375" b="1" dirty="0">
              <a:solidFill>
                <a:srgbClr val="FF8027"/>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1709033" y="1323730"/>
            <a:ext cx="5725933" cy="4108686"/>
          </a:xfrm>
          <a:prstGeom prst="rect">
            <a:avLst/>
          </a:prstGeom>
        </p:spPr>
      </p:pic>
      <p:sp>
        <p:nvSpPr>
          <p:cNvPr id="8" name="TextBox 6"/>
          <p:cNvSpPr txBox="1">
            <a:spLocks noChangeArrowheads="1"/>
          </p:cNvSpPr>
          <p:nvPr/>
        </p:nvSpPr>
        <p:spPr bwMode="auto">
          <a:xfrm>
            <a:off x="1545750" y="5955615"/>
            <a:ext cx="6331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400" b="1" dirty="0" smtClean="0">
                <a:solidFill>
                  <a:srgbClr val="FF8027"/>
                </a:solidFill>
                <a:latin typeface="Avenir Book" charset="0"/>
                <a:ea typeface="Avenir Book" charset="0"/>
                <a:cs typeface="Avenir Book" charset="0"/>
              </a:rPr>
              <a:t>FK-</a:t>
            </a:r>
            <a:r>
              <a:rPr lang="en-US" altLang="en-US" sz="2400" dirty="0" smtClean="0">
                <a:latin typeface="Avenir Book" charset="0"/>
                <a:ea typeface="Avenir Book" charset="0"/>
                <a:cs typeface="Avenir Book" charset="0"/>
              </a:rPr>
              <a:t>506 </a:t>
            </a:r>
            <a:r>
              <a:rPr lang="en-US" altLang="en-US" sz="2400" b="1" dirty="0" smtClean="0">
                <a:solidFill>
                  <a:srgbClr val="FF8027"/>
                </a:solidFill>
                <a:latin typeface="Avenir Book" charset="0"/>
                <a:ea typeface="Avenir Book" charset="0"/>
                <a:cs typeface="Avenir Book" charset="0"/>
              </a:rPr>
              <a:t>B</a:t>
            </a:r>
            <a:r>
              <a:rPr lang="en-US" altLang="en-US" sz="2400" dirty="0" smtClean="0">
                <a:latin typeface="Avenir Book" charset="0"/>
                <a:ea typeface="Avenir Book" charset="0"/>
                <a:cs typeface="Avenir Book" charset="0"/>
              </a:rPr>
              <a:t>inding </a:t>
            </a:r>
            <a:r>
              <a:rPr lang="en-US" altLang="en-US" sz="2400" b="1" dirty="0" smtClean="0">
                <a:solidFill>
                  <a:srgbClr val="FF8027"/>
                </a:solidFill>
                <a:latin typeface="Avenir Book" charset="0"/>
                <a:ea typeface="Avenir Book" charset="0"/>
                <a:cs typeface="Avenir Book" charset="0"/>
              </a:rPr>
              <a:t>P</a:t>
            </a:r>
            <a:r>
              <a:rPr lang="en-US" altLang="en-US" sz="2400" dirty="0" smtClean="0">
                <a:latin typeface="Avenir Book" charset="0"/>
                <a:ea typeface="Avenir Book" charset="0"/>
                <a:cs typeface="Avenir Book" charset="0"/>
              </a:rPr>
              <a:t>rotein that is </a:t>
            </a:r>
            <a:r>
              <a:rPr lang="en-US" altLang="en-US" sz="2400" b="1" dirty="0" smtClean="0">
                <a:solidFill>
                  <a:srgbClr val="FF8027"/>
                </a:solidFill>
                <a:latin typeface="Avenir Book" charset="0"/>
                <a:ea typeface="Avenir Book" charset="0"/>
                <a:cs typeface="Avenir Book" charset="0"/>
              </a:rPr>
              <a:t>12</a:t>
            </a:r>
            <a:r>
              <a:rPr lang="en-US" altLang="en-US" sz="2400" dirty="0" smtClean="0">
                <a:latin typeface="Avenir Book" charset="0"/>
                <a:ea typeface="Avenir Book" charset="0"/>
                <a:cs typeface="Avenir Book" charset="0"/>
              </a:rPr>
              <a:t> </a:t>
            </a:r>
            <a:r>
              <a:rPr lang="en-US" altLang="en-US" sz="2400" dirty="0" err="1" smtClean="0">
                <a:latin typeface="Avenir Book" charset="0"/>
                <a:ea typeface="Avenir Book" charset="0"/>
                <a:cs typeface="Avenir Book" charset="0"/>
              </a:rPr>
              <a:t>kilodaltons</a:t>
            </a:r>
            <a:endParaRPr lang="en-US" altLang="en-US" sz="2400" dirty="0">
              <a:solidFill>
                <a:schemeClr val="bg2">
                  <a:lumMod val="75000"/>
                </a:schemeClr>
              </a:solidFill>
              <a:latin typeface="Avenir Book" charset="0"/>
              <a:ea typeface="Avenir Book" charset="0"/>
              <a:cs typeface="Avenir Book" charset="0"/>
            </a:endParaRPr>
          </a:p>
        </p:txBody>
      </p:sp>
      <p:sp>
        <p:nvSpPr>
          <p:cNvPr id="9" name="Rectangle 8"/>
          <p:cNvSpPr/>
          <p:nvPr/>
        </p:nvSpPr>
        <p:spPr>
          <a:xfrm>
            <a:off x="4992693" y="4587498"/>
            <a:ext cx="1857558" cy="307777"/>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108 amino acids</a:t>
            </a:r>
            <a:endParaRPr lang="en-US" sz="1400" i="1" dirty="0">
              <a:latin typeface="Avenir Book" charset="0"/>
              <a:ea typeface="Avenir Book" charset="0"/>
              <a:cs typeface="Avenir Book" charset="0"/>
            </a:endParaRPr>
          </a:p>
        </p:txBody>
      </p:sp>
    </p:spTree>
    <p:extLst>
      <p:ext uri="{BB962C8B-B14F-4D97-AF65-F5344CB8AC3E}">
        <p14:creationId xmlns:p14="http://schemas.microsoft.com/office/powerpoint/2010/main" val="585107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08486"/>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as a tool for biological engineering</a:t>
            </a:r>
          </a:p>
        </p:txBody>
      </p:sp>
      <p:sp>
        <p:nvSpPr>
          <p:cNvPr id="18" name="Rectangle 17"/>
          <p:cNvSpPr/>
          <p:nvPr/>
        </p:nvSpPr>
        <p:spPr bwMode="auto">
          <a:xfrm flipV="1">
            <a:off x="242579" y="757226"/>
            <a:ext cx="379709" cy="353665"/>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6" name="Rectangle 75"/>
          <p:cNvSpPr/>
          <p:nvPr/>
        </p:nvSpPr>
        <p:spPr bwMode="auto">
          <a:xfrm>
            <a:off x="2719213" y="1110891"/>
            <a:ext cx="3856685" cy="5151803"/>
          </a:xfrm>
          <a:prstGeom prst="rect">
            <a:avLst/>
          </a:prstGeom>
          <a:noFill/>
          <a:ln w="12700" cap="flat" cmpd="sng" algn="ctr">
            <a:solidFill>
              <a:srgbClr val="BE395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BE3959"/>
              </a:solidFill>
              <a:effectLst/>
              <a:latin typeface="Gill Sans" charset="0"/>
              <a:ea typeface="ヒラギノ角ゴ ProN W3" charset="0"/>
              <a:cs typeface="ヒラギノ角ゴ ProN W3" charset="0"/>
              <a:sym typeface="Gill Sans" charset="0"/>
            </a:endParaRPr>
          </a:p>
        </p:txBody>
      </p:sp>
      <p:sp>
        <p:nvSpPr>
          <p:cNvPr id="40" name="TextBox 39"/>
          <p:cNvSpPr txBox="1"/>
          <p:nvPr/>
        </p:nvSpPr>
        <p:spPr>
          <a:xfrm>
            <a:off x="622288" y="6418980"/>
            <a:ext cx="8092922" cy="400110"/>
          </a:xfrm>
          <a:prstGeom prst="rect">
            <a:avLst/>
          </a:prstGeom>
          <a:noFill/>
        </p:spPr>
        <p:txBody>
          <a:bodyPr wrap="square" rtlCol="0">
            <a:spAutoFit/>
          </a:bodyPr>
          <a:lstStyle/>
          <a:p>
            <a:pPr algn="ctr"/>
            <a:r>
              <a:rPr lang="en-US" sz="2000" dirty="0" smtClean="0">
                <a:solidFill>
                  <a:srgbClr val="BE3959"/>
                </a:solidFill>
                <a:latin typeface="Avenir Book" charset="0"/>
                <a:ea typeface="Avenir Book" charset="0"/>
                <a:cs typeface="Avenir Book" charset="0"/>
              </a:rPr>
              <a:t>inducing protein degradation</a:t>
            </a:r>
            <a:endParaRPr lang="en-US" sz="2000" dirty="0">
              <a:solidFill>
                <a:srgbClr val="BE3959"/>
              </a:solidFill>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2843883" y="1150446"/>
            <a:ext cx="3607344" cy="5112248"/>
          </a:xfrm>
          <a:prstGeom prst="rect">
            <a:avLst/>
          </a:prstGeom>
        </p:spPr>
      </p:pic>
    </p:spTree>
    <p:extLst>
      <p:ext uri="{BB962C8B-B14F-4D97-AF65-F5344CB8AC3E}">
        <p14:creationId xmlns:p14="http://schemas.microsoft.com/office/powerpoint/2010/main" val="203584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08486"/>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FKBP12 as a tool for biological engineering</a:t>
            </a:r>
          </a:p>
        </p:txBody>
      </p:sp>
      <p:sp>
        <p:nvSpPr>
          <p:cNvPr id="17" name="TextBox 16"/>
          <p:cNvSpPr txBox="1"/>
          <p:nvPr/>
        </p:nvSpPr>
        <p:spPr>
          <a:xfrm>
            <a:off x="0" y="6437526"/>
            <a:ext cx="9144000" cy="400110"/>
          </a:xfrm>
          <a:prstGeom prst="rect">
            <a:avLst/>
          </a:prstGeom>
          <a:noFill/>
        </p:spPr>
        <p:txBody>
          <a:bodyPr wrap="square" rtlCol="0">
            <a:spAutoFit/>
          </a:bodyPr>
          <a:lstStyle/>
          <a:p>
            <a:pPr algn="ctr"/>
            <a:r>
              <a:rPr lang="en-US" sz="2000" smtClean="0">
                <a:solidFill>
                  <a:srgbClr val="7030A0"/>
                </a:solidFill>
                <a:latin typeface="Avenir Book" charset="0"/>
                <a:ea typeface="Avenir Book" charset="0"/>
                <a:cs typeface="Avenir Book" charset="0"/>
              </a:rPr>
              <a:t>induced genome </a:t>
            </a:r>
            <a:r>
              <a:rPr lang="en-US" sz="2000" dirty="0" smtClean="0">
                <a:solidFill>
                  <a:srgbClr val="7030A0"/>
                </a:solidFill>
                <a:latin typeface="Avenir Book" charset="0"/>
                <a:ea typeface="Avenir Book" charset="0"/>
                <a:cs typeface="Avenir Book" charset="0"/>
              </a:rPr>
              <a:t>editing</a:t>
            </a:r>
          </a:p>
        </p:txBody>
      </p:sp>
      <p:sp>
        <p:nvSpPr>
          <p:cNvPr id="18" name="Rectangle 17"/>
          <p:cNvSpPr/>
          <p:nvPr/>
        </p:nvSpPr>
        <p:spPr bwMode="auto">
          <a:xfrm flipV="1">
            <a:off x="242579" y="757226"/>
            <a:ext cx="379709" cy="353665"/>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941329" y="1167582"/>
            <a:ext cx="5535933" cy="4910347"/>
          </a:xfrm>
          <a:prstGeom prst="rect">
            <a:avLst/>
          </a:prstGeom>
          <a:noFill/>
          <a:ln w="127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a:blip r:embed="rId3"/>
          <a:stretch>
            <a:fillRect/>
          </a:stretch>
        </p:blipFill>
        <p:spPr>
          <a:xfrm>
            <a:off x="2195208" y="1394360"/>
            <a:ext cx="5028176" cy="4456792"/>
          </a:xfrm>
          <a:prstGeom prst="rect">
            <a:avLst/>
          </a:prstGeom>
        </p:spPr>
      </p:pic>
    </p:spTree>
    <p:extLst>
      <p:ext uri="{BB962C8B-B14F-4D97-AF65-F5344CB8AC3E}">
        <p14:creationId xmlns:p14="http://schemas.microsoft.com/office/powerpoint/2010/main" val="2092234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FKBP12 ligands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22"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ligands in FKBP12 </a:t>
            </a:r>
          </a:p>
          <a:p>
            <a:pPr algn="ctr"/>
            <a:r>
              <a:rPr lang="en-US" altLang="en-US" sz="1600" b="1" dirty="0" smtClean="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6</a:t>
            </a:r>
            <a:endParaRPr lang="en-US" altLang="en-US" sz="1400" dirty="0">
              <a:solidFill>
                <a:schemeClr val="bg2">
                  <a:lumMod val="75000"/>
                </a:schemeClr>
              </a:solidFill>
              <a:latin typeface="Avenir Book" charset="0"/>
              <a:ea typeface="Avenir Book" charset="0"/>
              <a:cs typeface="Avenir Book" charset="0"/>
            </a:endParaRPr>
          </a:p>
        </p:txBody>
      </p:sp>
      <p:sp>
        <p:nvSpPr>
          <p:cNvPr id="24"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smtClean="0">
                <a:latin typeface="Avenir Book" charset="0"/>
                <a:ea typeface="Avenir Book" charset="0"/>
                <a:cs typeface="Avenir Book" charset="0"/>
              </a:rPr>
              <a:t>in silico </a:t>
            </a:r>
            <a:r>
              <a:rPr lang="en-US" altLang="en-US" sz="1600" b="1" smtClean="0">
                <a:latin typeface="Avenir Book" charset="0"/>
                <a:ea typeface="Avenir Book" charset="0"/>
                <a:cs typeface="Avenir Book" charset="0"/>
              </a:rPr>
              <a:t>cloning; overexpress </a:t>
            </a:r>
            <a:r>
              <a:rPr lang="en-US" altLang="en-US" sz="1600" b="1" dirty="0" smtClean="0">
                <a:latin typeface="Avenir Book" charset="0"/>
                <a:ea typeface="Avenir Book" charset="0"/>
                <a:cs typeface="Avenir Book" charset="0"/>
              </a:rPr>
              <a:t>FKBP12</a:t>
            </a:r>
          </a:p>
          <a:p>
            <a:pPr algn="ctr"/>
            <a:r>
              <a:rPr lang="en-US" altLang="en-US" sz="1400" dirty="0" smtClean="0">
                <a:solidFill>
                  <a:schemeClr val="bg2">
                    <a:lumMod val="75000"/>
                  </a:schemeClr>
                </a:solidFill>
                <a:latin typeface="Avenir Book" charset="0"/>
                <a:ea typeface="Avenir Book" charset="0"/>
                <a:cs typeface="Avenir Book" charset="0"/>
              </a:rPr>
              <a:t>lab days 1 &amp; 2</a:t>
            </a:r>
            <a:endParaRPr lang="en-US" altLang="en-US" sz="1400" dirty="0">
              <a:solidFill>
                <a:schemeClr val="bg2">
                  <a:lumMod val="75000"/>
                </a:schemeClr>
              </a:solidFill>
              <a:latin typeface="Avenir Book" charset="0"/>
              <a:ea typeface="Avenir Book" charset="0"/>
              <a:cs typeface="Avenir Book" charset="0"/>
            </a:endParaRPr>
          </a:p>
        </p:txBody>
      </p:sp>
      <p:sp>
        <p:nvSpPr>
          <p:cNvPr id="25"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purify and analyze FKBP12 </a:t>
            </a:r>
          </a:p>
          <a:p>
            <a:pPr algn="ctr"/>
            <a:r>
              <a:rPr lang="en-US" altLang="en-US" sz="1400" dirty="0" smtClean="0">
                <a:solidFill>
                  <a:schemeClr val="bg2">
                    <a:lumMod val="75000"/>
                  </a:schemeClr>
                </a:solidFill>
                <a:latin typeface="Avenir Book" charset="0"/>
                <a:ea typeface="Avenir Book" charset="0"/>
                <a:cs typeface="Avenir Book" charset="0"/>
              </a:rPr>
              <a:t>lab days 3 and 4</a:t>
            </a:r>
            <a:endParaRPr lang="en-US" altLang="en-US" sz="1400" dirty="0">
              <a:solidFill>
                <a:schemeClr val="bg2">
                  <a:lumMod val="75000"/>
                </a:schemeClr>
              </a:solidFill>
              <a:latin typeface="Avenir Book" charset="0"/>
              <a:ea typeface="Avenir Book" charset="0"/>
              <a:cs typeface="Avenir Book" charset="0"/>
            </a:endParaRPr>
          </a:p>
        </p:txBody>
      </p:sp>
      <p:sp>
        <p:nvSpPr>
          <p:cNvPr id="26" name="Right Arrow 25"/>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7" name="Picture 2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28" name="Picture 2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29" name="Picture 28"/>
          <p:cNvPicPr>
            <a:picLocks noChangeAspect="1"/>
          </p:cNvPicPr>
          <p:nvPr/>
        </p:nvPicPr>
        <p:blipFill rotWithShape="1">
          <a:blip r:embed="rId5">
            <a:alphaModFix/>
          </a:blip>
          <a:srcRect l="54283" t="8511" b="-1271"/>
          <a:stretch/>
        </p:blipFill>
        <p:spPr>
          <a:xfrm>
            <a:off x="5176819" y="1104013"/>
            <a:ext cx="1247990" cy="1912965"/>
          </a:xfrm>
          <a:prstGeom prst="rect">
            <a:avLst/>
          </a:prstGeom>
        </p:spPr>
      </p:pic>
      <p:sp>
        <p:nvSpPr>
          <p:cNvPr id="30" name="Right Arrow 29"/>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1" name="Picture 30"/>
          <p:cNvPicPr>
            <a:picLocks noChangeAspect="1"/>
          </p:cNvPicPr>
          <p:nvPr/>
        </p:nvPicPr>
        <p:blipFill>
          <a:blip r:embed="rId6"/>
          <a:stretch>
            <a:fillRect/>
          </a:stretch>
        </p:blipFill>
        <p:spPr>
          <a:xfrm>
            <a:off x="6430477" y="1093876"/>
            <a:ext cx="1657292" cy="1104861"/>
          </a:xfrm>
          <a:prstGeom prst="rect">
            <a:avLst/>
          </a:prstGeom>
        </p:spPr>
      </p:pic>
      <p:pic>
        <p:nvPicPr>
          <p:cNvPr id="32" name="Picture 31"/>
          <p:cNvPicPr>
            <a:picLocks noChangeAspect="1"/>
          </p:cNvPicPr>
          <p:nvPr/>
        </p:nvPicPr>
        <p:blipFill>
          <a:blip r:embed="rId7"/>
          <a:stretch>
            <a:fillRect/>
          </a:stretch>
        </p:blipFill>
        <p:spPr>
          <a:xfrm>
            <a:off x="7842104" y="1091653"/>
            <a:ext cx="1114017" cy="742678"/>
          </a:xfrm>
          <a:prstGeom prst="rect">
            <a:avLst/>
          </a:prstGeom>
        </p:spPr>
      </p:pic>
      <p:pic>
        <p:nvPicPr>
          <p:cNvPr id="39" name="Picture 38"/>
          <p:cNvPicPr>
            <a:picLocks noChangeAspect="1"/>
          </p:cNvPicPr>
          <p:nvPr/>
        </p:nvPicPr>
        <p:blipFill>
          <a:blip r:embed="rId8"/>
          <a:stretch>
            <a:fillRect/>
          </a:stretch>
        </p:blipFill>
        <p:spPr>
          <a:xfrm>
            <a:off x="6752150" y="2319395"/>
            <a:ext cx="1001570" cy="667713"/>
          </a:xfrm>
          <a:prstGeom prst="rect">
            <a:avLst/>
          </a:prstGeom>
        </p:spPr>
      </p:pic>
      <p:pic>
        <p:nvPicPr>
          <p:cNvPr id="40" name="Picture 39"/>
          <p:cNvPicPr>
            <a:picLocks noChangeAspect="1"/>
          </p:cNvPicPr>
          <p:nvPr/>
        </p:nvPicPr>
        <p:blipFill>
          <a:blip r:embed="rId9"/>
          <a:stretch>
            <a:fillRect/>
          </a:stretch>
        </p:blipFill>
        <p:spPr>
          <a:xfrm>
            <a:off x="7462738" y="1892256"/>
            <a:ext cx="1630530" cy="1087020"/>
          </a:xfrm>
          <a:prstGeom prst="rect">
            <a:avLst/>
          </a:prstGeom>
        </p:spPr>
      </p:pic>
      <p:sp>
        <p:nvSpPr>
          <p:cNvPr id="41" name="TextBox 40"/>
          <p:cNvSpPr txBox="1"/>
          <p:nvPr/>
        </p:nvSpPr>
        <p:spPr>
          <a:xfrm>
            <a:off x="6433772" y="1838434"/>
            <a:ext cx="319318" cy="369332"/>
          </a:xfrm>
          <a:prstGeom prst="rect">
            <a:avLst/>
          </a:prstGeom>
          <a:noFill/>
        </p:spPr>
        <p:txBody>
          <a:bodyPr wrap="none" rtlCol="0">
            <a:spAutoFit/>
          </a:bodyPr>
          <a:lstStyle/>
          <a:p>
            <a:r>
              <a:rPr lang="en-US" dirty="0" smtClean="0"/>
              <a:t>+</a:t>
            </a:r>
            <a:endParaRPr lang="en-US" dirty="0"/>
          </a:p>
        </p:txBody>
      </p:sp>
      <p:sp>
        <p:nvSpPr>
          <p:cNvPr id="42" name="TextBox 6"/>
          <p:cNvSpPr txBox="1">
            <a:spLocks noChangeArrowheads="1"/>
          </p:cNvSpPr>
          <p:nvPr/>
        </p:nvSpPr>
        <p:spPr bwMode="auto">
          <a:xfrm>
            <a:off x="6685949" y="5959471"/>
            <a:ext cx="22701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complete data analysis</a:t>
            </a:r>
          </a:p>
          <a:p>
            <a:pPr algn="ctr"/>
            <a:r>
              <a:rPr lang="en-US" altLang="en-US" sz="1600" b="1" dirty="0" smtClean="0">
                <a:latin typeface="Avenir Book" charset="0"/>
                <a:ea typeface="Avenir Book" charset="0"/>
                <a:cs typeface="Avenir Book" charset="0"/>
              </a:rPr>
              <a:t>prioritize best ligands</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7</a:t>
            </a:r>
            <a:endParaRPr lang="en-US" altLang="en-US" sz="1400" dirty="0">
              <a:solidFill>
                <a:schemeClr val="bg2">
                  <a:lumMod val="75000"/>
                </a:schemeClr>
              </a:solidFill>
              <a:latin typeface="Avenir Book" charset="0"/>
              <a:ea typeface="Avenir Book" charset="0"/>
              <a:cs typeface="Avenir Book" charset="0"/>
            </a:endParaRPr>
          </a:p>
        </p:txBody>
      </p:sp>
      <p:sp>
        <p:nvSpPr>
          <p:cNvPr id="43"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FKBP12 and ligands </a:t>
            </a:r>
          </a:p>
          <a:p>
            <a:pPr algn="ctr"/>
            <a:r>
              <a:rPr lang="en-US" altLang="en-US" sz="1600" b="1" dirty="0" smtClean="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5</a:t>
            </a:r>
            <a:endParaRPr lang="en-US" altLang="en-US" sz="1400" dirty="0">
              <a:solidFill>
                <a:schemeClr val="bg2">
                  <a:lumMod val="75000"/>
                </a:schemeClr>
              </a:solidFill>
              <a:latin typeface="Avenir Book" charset="0"/>
              <a:ea typeface="Avenir Book" charset="0"/>
              <a:cs typeface="Avenir Book" charset="0"/>
            </a:endParaRPr>
          </a:p>
        </p:txBody>
      </p:sp>
      <p:pic>
        <p:nvPicPr>
          <p:cNvPr id="44" name="Picture 43"/>
          <p:cNvPicPr>
            <a:picLocks noChangeAspect="1"/>
          </p:cNvPicPr>
          <p:nvPr/>
        </p:nvPicPr>
        <p:blipFill rotWithShape="1">
          <a:blip r:embed="rId10">
            <a:alphaModFix/>
          </a:blip>
          <a:srcRect l="17398" t="8000" r="26276" b="62424"/>
          <a:stretch/>
        </p:blipFill>
        <p:spPr>
          <a:xfrm>
            <a:off x="377790" y="3816701"/>
            <a:ext cx="2958025" cy="2121267"/>
          </a:xfrm>
          <a:prstGeom prst="rect">
            <a:avLst/>
          </a:prstGeom>
        </p:spPr>
      </p:pic>
      <p:pic>
        <p:nvPicPr>
          <p:cNvPr id="45" name="Picture 44"/>
          <p:cNvPicPr>
            <a:picLocks noChangeAspect="1"/>
          </p:cNvPicPr>
          <p:nvPr/>
        </p:nvPicPr>
        <p:blipFill>
          <a:blip r:embed="rId11">
            <a:alphaModFix/>
          </a:blip>
          <a:stretch>
            <a:fillRect/>
          </a:stretch>
        </p:blipFill>
        <p:spPr>
          <a:xfrm>
            <a:off x="4007718" y="4000550"/>
            <a:ext cx="2264607" cy="1753567"/>
          </a:xfrm>
          <a:prstGeom prst="rect">
            <a:avLst/>
          </a:prstGeom>
        </p:spPr>
      </p:pic>
      <p:sp>
        <p:nvSpPr>
          <p:cNvPr id="46" name="Right Arrow 45"/>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Right Arrow 46"/>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8" name="Picture 47"/>
          <p:cNvPicPr>
            <a:picLocks noChangeAspect="1"/>
          </p:cNvPicPr>
          <p:nvPr/>
        </p:nvPicPr>
        <p:blipFill>
          <a:blip r:embed="rId8"/>
          <a:stretch>
            <a:fillRect/>
          </a:stretch>
        </p:blipFill>
        <p:spPr>
          <a:xfrm>
            <a:off x="7419420" y="4318608"/>
            <a:ext cx="1001570" cy="667713"/>
          </a:xfrm>
          <a:prstGeom prst="rect">
            <a:avLst/>
          </a:prstGeom>
        </p:spPr>
      </p:pic>
      <p:sp>
        <p:nvSpPr>
          <p:cNvPr id="49" name="TextBox 6"/>
          <p:cNvSpPr txBox="1">
            <a:spLocks noChangeArrowheads="1"/>
          </p:cNvSpPr>
          <p:nvPr/>
        </p:nvSpPr>
        <p:spPr bwMode="auto">
          <a:xfrm>
            <a:off x="7252935" y="5071700"/>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solidFill>
                  <a:srgbClr val="FF0000"/>
                </a:solidFill>
                <a:latin typeface="Avenir Book" charset="0"/>
                <a:ea typeface="Avenir Book" charset="0"/>
                <a:cs typeface="Avenir Book" charset="0"/>
              </a:rPr>
              <a:t>IC</a:t>
            </a:r>
            <a:r>
              <a:rPr lang="en-US" altLang="en-US" sz="1600" b="1" baseline="-25000" dirty="0" smtClean="0">
                <a:solidFill>
                  <a:srgbClr val="FF0000"/>
                </a:solidFill>
                <a:latin typeface="Avenir Book" charset="0"/>
                <a:ea typeface="Avenir Book" charset="0"/>
                <a:cs typeface="Avenir Book" charset="0"/>
              </a:rPr>
              <a:t>50</a:t>
            </a:r>
            <a:r>
              <a:rPr lang="en-US" altLang="en-US" sz="1600" b="1" dirty="0" smtClean="0">
                <a:solidFill>
                  <a:srgbClr val="FF0000"/>
                </a:solidFill>
                <a:latin typeface="Avenir Book" charset="0"/>
                <a:ea typeface="Avenir Book" charset="0"/>
                <a:cs typeface="Avenir Book" charset="0"/>
              </a:rPr>
              <a:t> = X µM</a:t>
            </a:r>
          </a:p>
          <a:p>
            <a:pPr algn="ctr"/>
            <a:r>
              <a:rPr lang="en-US" altLang="en-US" sz="1600" b="1" dirty="0" smtClean="0">
                <a:solidFill>
                  <a:srgbClr val="00B050"/>
                </a:solidFill>
                <a:latin typeface="Symbol" charset="2"/>
                <a:ea typeface="Avenir Book" charset="0"/>
                <a:cs typeface="Avenir Book" charset="0"/>
              </a:rPr>
              <a:t>D</a:t>
            </a:r>
            <a:r>
              <a:rPr lang="en-US" altLang="en-US" sz="1600" b="1" dirty="0" smtClean="0">
                <a:solidFill>
                  <a:srgbClr val="00B050"/>
                </a:solidFill>
                <a:latin typeface="Avenir Book" charset="0"/>
                <a:ea typeface="Avenir Book" charset="0"/>
                <a:cs typeface="Avenir Book" charset="0"/>
              </a:rPr>
              <a:t>T = Y °C</a:t>
            </a:r>
            <a:endParaRPr lang="en-US" altLang="en-US" sz="1400" dirty="0">
              <a:solidFill>
                <a:srgbClr val="00B050"/>
              </a:solidFill>
              <a:latin typeface="Avenir Book" charset="0"/>
              <a:ea typeface="Avenir Book" charset="0"/>
              <a:cs typeface="Avenir Book" charset="0"/>
            </a:endParaRPr>
          </a:p>
        </p:txBody>
      </p:sp>
      <p:sp>
        <p:nvSpPr>
          <p:cNvPr id="50"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2</a:t>
            </a:r>
            <a:endParaRPr lang="en-US" altLang="en-US" sz="1400" dirty="0">
              <a:solidFill>
                <a:schemeClr val="bg2">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26232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323801" y="1625970"/>
            <a:ext cx="8496398"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smtClean="0">
                <a:solidFill>
                  <a:schemeClr val="bg2"/>
                </a:solidFill>
                <a:latin typeface="Avenir Book" charset="0"/>
                <a:ea typeface="Avenir Book" charset="0"/>
                <a:cs typeface="Avenir Book" charset="0"/>
              </a:rPr>
              <a:t>2/8/17	  Lecture 1 	Intro to chemical biology: small molecules, probes, and screens</a:t>
            </a:r>
          </a:p>
          <a:p>
            <a:endParaRPr lang="en-US" altLang="en-US" sz="2000" dirty="0">
              <a:solidFill>
                <a:schemeClr val="bg2"/>
              </a:solidFill>
              <a:latin typeface="Avenir Book" charset="0"/>
              <a:ea typeface="Avenir Book" charset="0"/>
              <a:cs typeface="Avenir Book" charset="0"/>
            </a:endParaRPr>
          </a:p>
          <a:p>
            <a:r>
              <a:rPr lang="en-US" altLang="en-US" sz="1600" dirty="0" smtClean="0">
                <a:solidFill>
                  <a:schemeClr val="bg2"/>
                </a:solidFill>
                <a:latin typeface="Avenir Book" charset="0"/>
                <a:ea typeface="Avenir Book" charset="0"/>
                <a:cs typeface="Avenir Book" charset="0"/>
              </a:rPr>
              <a:t>2/13/17	</a:t>
            </a:r>
            <a:r>
              <a:rPr lang="en-US" altLang="en-US" sz="1800" dirty="0" smtClean="0">
                <a:solidFill>
                  <a:schemeClr val="bg2"/>
                </a:solidFill>
                <a:latin typeface="Avenir Book" charset="0"/>
                <a:ea typeface="Avenir Book" charset="0"/>
                <a:cs typeface="Avenir Book" charset="0"/>
              </a:rPr>
              <a:t>  </a:t>
            </a:r>
            <a:r>
              <a:rPr lang="en-US" altLang="en-US" sz="1600" dirty="0" smtClean="0">
                <a:solidFill>
                  <a:schemeClr val="bg2"/>
                </a:solidFill>
                <a:latin typeface="Avenir Book" charset="0"/>
                <a:ea typeface="Avenir Book" charset="0"/>
                <a:cs typeface="Avenir Book" charset="0"/>
              </a:rPr>
              <a:t>Lecture 2	For the love of proteins: FKBP12 and </a:t>
            </a:r>
            <a:r>
              <a:rPr lang="en-US" altLang="en-US" sz="1600" dirty="0" err="1" smtClean="0">
                <a:solidFill>
                  <a:schemeClr val="bg2"/>
                </a:solidFill>
                <a:latin typeface="Avenir Book" charset="0"/>
                <a:ea typeface="Avenir Book" charset="0"/>
                <a:cs typeface="Avenir Book" charset="0"/>
              </a:rPr>
              <a:t>immunophilins</a:t>
            </a:r>
            <a:endParaRPr lang="en-US" altLang="en-US" sz="1600" dirty="0" smtClean="0">
              <a:solidFill>
                <a:schemeClr val="bg2"/>
              </a:solidFill>
              <a:latin typeface="Avenir Book" charset="0"/>
              <a:ea typeface="Avenir Book" charset="0"/>
              <a:cs typeface="Avenir Book" charset="0"/>
            </a:endParaRPr>
          </a:p>
          <a:p>
            <a:endParaRPr lang="en-US" altLang="en-US" sz="1800" dirty="0">
              <a:latin typeface="Avenir Book" charset="0"/>
              <a:ea typeface="Avenir Book" charset="0"/>
              <a:cs typeface="Avenir Book" charset="0"/>
            </a:endParaRPr>
          </a:p>
          <a:p>
            <a:r>
              <a:rPr lang="en-US" altLang="en-US" sz="1600" dirty="0" smtClean="0">
                <a:solidFill>
                  <a:srgbClr val="00B050"/>
                </a:solidFill>
                <a:latin typeface="Avenir Book" charset="0"/>
                <a:ea typeface="Avenir Book" charset="0"/>
                <a:cs typeface="Avenir Book" charset="0"/>
              </a:rPr>
              <a:t>2/15/17	  Lecture 3	</a:t>
            </a:r>
            <a:r>
              <a:rPr lang="en-US" altLang="en-US" sz="1600" dirty="0">
                <a:solidFill>
                  <a:srgbClr val="00B050"/>
                </a:solidFill>
                <a:latin typeface="Avenir Book" charset="0"/>
                <a:ea typeface="Avenir Book" charset="0"/>
                <a:cs typeface="Avenir Book" charset="0"/>
              </a:rPr>
              <a:t>Small-molecule microarrays</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2/21/17 	  No Lecture</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2/22/17	  Lecture 4	</a:t>
            </a:r>
            <a:r>
              <a:rPr lang="en-US" altLang="en-US" sz="1600" dirty="0">
                <a:solidFill>
                  <a:schemeClr val="tx1"/>
                </a:solidFill>
                <a:latin typeface="Avenir Book" charset="0"/>
                <a:ea typeface="Avenir Book" charset="0"/>
                <a:cs typeface="Avenir Book" charset="0"/>
              </a:rPr>
              <a:t>Quantitative evaluation of </a:t>
            </a:r>
            <a:r>
              <a:rPr lang="en-US" altLang="en-US" sz="1600" dirty="0" smtClean="0">
                <a:solidFill>
                  <a:schemeClr val="tx1"/>
                </a:solidFill>
                <a:latin typeface="Avenir Book" charset="0"/>
                <a:ea typeface="Avenir Book" charset="0"/>
                <a:cs typeface="Avenir Book" charset="0"/>
              </a:rPr>
              <a:t>protein-ligand </a:t>
            </a:r>
            <a:r>
              <a:rPr lang="en-US" altLang="en-US" sz="1600" dirty="0">
                <a:solidFill>
                  <a:schemeClr val="tx1"/>
                </a:solidFill>
                <a:latin typeface="Avenir Book" charset="0"/>
                <a:ea typeface="Avenir Book" charset="0"/>
                <a:cs typeface="Avenir Book" charset="0"/>
              </a:rPr>
              <a:t>interactions</a:t>
            </a:r>
          </a:p>
          <a:p>
            <a:endParaRPr lang="en-US" altLang="en-US" sz="2000" dirty="0">
              <a:solidFill>
                <a:schemeClr val="accent1">
                  <a:lumMod val="75000"/>
                </a:schemeClr>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2/27/17	  Lecture 5	A ligand discovery vignette: sonic hedgehog</a:t>
            </a:r>
          </a:p>
          <a:p>
            <a:endParaRPr lang="en-US" altLang="en-US" sz="2000" dirty="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3/1/17	  Lecture 6	Engineering transcriptional responses with a small molecule</a:t>
            </a:r>
          </a:p>
          <a:p>
            <a:endParaRPr lang="en-US" altLang="en-US" sz="2000" dirty="0" smtClean="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3/7/17	  Lecture 7	Wrap up discussion: suggestions for how to report your findings</a:t>
            </a:r>
            <a:endParaRPr lang="en-US" altLang="en-US" sz="1600" dirty="0">
              <a:latin typeface="Avenir Book" charset="0"/>
              <a:ea typeface="Avenir Book" charset="0"/>
              <a:cs typeface="Avenir Book" charset="0"/>
            </a:endParaRPr>
          </a:p>
          <a:p>
            <a:endParaRPr lang="en-US" altLang="en-US" sz="1600" dirty="0" smtClean="0">
              <a:latin typeface="Avenir Book" charset="0"/>
              <a:ea typeface="Avenir Book" charset="0"/>
              <a:cs typeface="Avenir Book" charset="0"/>
            </a:endParaRPr>
          </a:p>
        </p:txBody>
      </p:sp>
      <p:sp>
        <p:nvSpPr>
          <p:cNvPr id="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893995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How big is the typical protein?</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8" name="Picture 7"/>
          <p:cNvPicPr>
            <a:picLocks noChangeAspect="1"/>
          </p:cNvPicPr>
          <p:nvPr/>
        </p:nvPicPr>
        <p:blipFill rotWithShape="1">
          <a:blip r:embed="rId3"/>
          <a:srcRect t="5272" b="46910"/>
          <a:stretch/>
        </p:blipFill>
        <p:spPr>
          <a:xfrm>
            <a:off x="170480" y="1204889"/>
            <a:ext cx="8490803" cy="2696706"/>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7277" r="78923" b="89770"/>
          <a:stretch/>
        </p:blipFill>
        <p:spPr>
          <a:xfrm>
            <a:off x="227714" y="5852111"/>
            <a:ext cx="534277" cy="439733"/>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6594" t="13913" r="78854" b="73970"/>
          <a:stretch/>
        </p:blipFill>
        <p:spPr>
          <a:xfrm>
            <a:off x="1019733" y="5740934"/>
            <a:ext cx="716244" cy="662088"/>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t="31186" r="40802" b="34891"/>
          <a:stretch/>
        </p:blipFill>
        <p:spPr>
          <a:xfrm>
            <a:off x="6162489" y="4814087"/>
            <a:ext cx="2913683" cy="1853693"/>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8696" b="70648"/>
          <a:stretch/>
        </p:blipFill>
        <p:spPr>
          <a:xfrm>
            <a:off x="4275642" y="4938983"/>
            <a:ext cx="2032919" cy="1603902"/>
          </a:xfrm>
          <a:prstGeom prst="rect">
            <a:avLst/>
          </a:prstGeom>
        </p:spPr>
      </p:pic>
      <p:pic>
        <p:nvPicPr>
          <p:cNvPr id="39" name="Picture 38"/>
          <p:cNvPicPr>
            <a:picLocks noChangeAspect="1"/>
          </p:cNvPicPr>
          <p:nvPr/>
        </p:nvPicPr>
        <p:blipFill rotWithShape="1">
          <a:blip r:embed="rId4">
            <a:extLst>
              <a:ext uri="{28A0092B-C50C-407E-A947-70E740481C1C}">
                <a14:useLocalDpi xmlns:a14="http://schemas.microsoft.com/office/drawing/2010/main" val="0"/>
              </a:ext>
            </a:extLst>
          </a:blip>
          <a:srcRect l="4251" t="67276" r="76178" b="1910"/>
          <a:stretch/>
        </p:blipFill>
        <p:spPr>
          <a:xfrm>
            <a:off x="3199038" y="4799486"/>
            <a:ext cx="963224" cy="1683815"/>
          </a:xfrm>
          <a:prstGeom prst="rect">
            <a:avLst/>
          </a:prstGeom>
        </p:spPr>
      </p:pic>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l="68733" t="35294" r="9689" b="47896"/>
          <a:stretch/>
        </p:blipFill>
        <p:spPr>
          <a:xfrm>
            <a:off x="1993719" y="5547757"/>
            <a:ext cx="1062016" cy="918572"/>
          </a:xfrm>
          <a:prstGeom prst="rect">
            <a:avLst/>
          </a:prstGeom>
        </p:spPr>
      </p:pic>
      <p:sp>
        <p:nvSpPr>
          <p:cNvPr id="41" name="Rectangle 40"/>
          <p:cNvSpPr/>
          <p:nvPr/>
        </p:nvSpPr>
        <p:spPr>
          <a:xfrm>
            <a:off x="6189" y="5179730"/>
            <a:ext cx="946355"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insulin </a:t>
            </a:r>
          </a:p>
          <a:p>
            <a:pPr algn="ctr"/>
            <a:r>
              <a:rPr lang="en-US" sz="1000" dirty="0" smtClean="0">
                <a:latin typeface="Avenir Book" charset="0"/>
                <a:ea typeface="Avenir Book" charset="0"/>
                <a:cs typeface="Avenir Book" charset="0"/>
              </a:rPr>
              <a:t>5.8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42" name="Rectangle 41"/>
          <p:cNvSpPr/>
          <p:nvPr/>
        </p:nvSpPr>
        <p:spPr>
          <a:xfrm>
            <a:off x="941785" y="5179729"/>
            <a:ext cx="1021243"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trypsin</a:t>
            </a:r>
          </a:p>
          <a:p>
            <a:pPr algn="ctr"/>
            <a:r>
              <a:rPr lang="en-US" sz="1000" dirty="0" smtClean="0">
                <a:latin typeface="Avenir Book" charset="0"/>
                <a:ea typeface="Avenir Book" charset="0"/>
                <a:cs typeface="Avenir Book" charset="0"/>
              </a:rPr>
              <a:t>23.3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43" name="Rectangle 42"/>
          <p:cNvSpPr/>
          <p:nvPr/>
        </p:nvSpPr>
        <p:spPr>
          <a:xfrm>
            <a:off x="1887595" y="5003143"/>
            <a:ext cx="1274263"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hemoglobin</a:t>
            </a:r>
          </a:p>
          <a:p>
            <a:pPr algn="ctr"/>
            <a:r>
              <a:rPr lang="en-US" sz="1000" dirty="0" smtClean="0">
                <a:latin typeface="Avenir Book" charset="0"/>
                <a:ea typeface="Avenir Book" charset="0"/>
                <a:cs typeface="Avenir Book" charset="0"/>
              </a:rPr>
              <a:t>64.5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44" name="Rectangle 43"/>
          <p:cNvSpPr/>
          <p:nvPr/>
        </p:nvSpPr>
        <p:spPr>
          <a:xfrm>
            <a:off x="3001379" y="4272568"/>
            <a:ext cx="1274263"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hexokinase</a:t>
            </a:r>
          </a:p>
          <a:p>
            <a:pPr algn="ctr"/>
            <a:r>
              <a:rPr lang="en-US" sz="1000" dirty="0" smtClean="0">
                <a:latin typeface="Avenir Book" charset="0"/>
                <a:ea typeface="Avenir Book" charset="0"/>
                <a:cs typeface="Avenir Book" charset="0"/>
              </a:rPr>
              <a:t>102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45" name="Rectangle 44"/>
          <p:cNvSpPr/>
          <p:nvPr/>
        </p:nvSpPr>
        <p:spPr>
          <a:xfrm>
            <a:off x="4421712" y="4272568"/>
            <a:ext cx="1740777"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immunoglobulin G</a:t>
            </a:r>
          </a:p>
          <a:p>
            <a:pPr algn="ctr"/>
            <a:r>
              <a:rPr lang="en-US" sz="1000" dirty="0" smtClean="0">
                <a:latin typeface="Avenir Book" charset="0"/>
                <a:ea typeface="Avenir Book" charset="0"/>
                <a:cs typeface="Avenir Book" charset="0"/>
              </a:rPr>
              <a:t>150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46" name="Rectangle 45"/>
          <p:cNvSpPr/>
          <p:nvPr/>
        </p:nvSpPr>
        <p:spPr>
          <a:xfrm>
            <a:off x="6417804" y="4272567"/>
            <a:ext cx="2212483" cy="461665"/>
          </a:xfrm>
          <a:prstGeom prst="rect">
            <a:avLst/>
          </a:prstGeom>
          <a:ln>
            <a:noFill/>
          </a:ln>
        </p:spPr>
        <p:txBody>
          <a:bodyPr wrap="square">
            <a:spAutoFit/>
          </a:bodyPr>
          <a:lstStyle/>
          <a:p>
            <a:pPr algn="ctr"/>
            <a:r>
              <a:rPr lang="en-US" sz="1400" b="1" dirty="0" smtClean="0">
                <a:latin typeface="Avenir Book" charset="0"/>
                <a:ea typeface="Avenir Book" charset="0"/>
                <a:cs typeface="Avenir Book" charset="0"/>
              </a:rPr>
              <a:t>ATP synthase complex</a:t>
            </a:r>
          </a:p>
          <a:p>
            <a:pPr algn="ctr"/>
            <a:r>
              <a:rPr lang="en-US" sz="1000" dirty="0" smtClean="0">
                <a:latin typeface="Avenir Book" charset="0"/>
                <a:ea typeface="Avenir Book" charset="0"/>
                <a:cs typeface="Avenir Book" charset="0"/>
              </a:rPr>
              <a:t>&gt;500 </a:t>
            </a:r>
            <a:r>
              <a:rPr lang="en-US" sz="1000" dirty="0" err="1" smtClean="0">
                <a:latin typeface="Avenir Book" charset="0"/>
                <a:ea typeface="Avenir Book" charset="0"/>
                <a:cs typeface="Avenir Book" charset="0"/>
              </a:rPr>
              <a:t>kDa</a:t>
            </a:r>
            <a:endParaRPr lang="en-US" sz="1000" i="1" dirty="0">
              <a:latin typeface="Avenir Book" charset="0"/>
              <a:ea typeface="Avenir Book" charset="0"/>
              <a:cs typeface="Avenir Book" charset="0"/>
            </a:endParaRPr>
          </a:p>
        </p:txBody>
      </p:sp>
      <p:sp>
        <p:nvSpPr>
          <p:cNvPr id="21" name="Rectangle 20"/>
          <p:cNvSpPr/>
          <p:nvPr/>
        </p:nvSpPr>
        <p:spPr bwMode="auto">
          <a:xfrm>
            <a:off x="4218687" y="6299942"/>
            <a:ext cx="384311" cy="317834"/>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Rectangle 46"/>
          <p:cNvSpPr/>
          <p:nvPr/>
        </p:nvSpPr>
        <p:spPr bwMode="auto">
          <a:xfrm flipH="1">
            <a:off x="7247370" y="6516898"/>
            <a:ext cx="948037" cy="15088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5-Point Star 24"/>
          <p:cNvSpPr/>
          <p:nvPr/>
        </p:nvSpPr>
        <p:spPr bwMode="auto">
          <a:xfrm flipV="1">
            <a:off x="6338805" y="2929179"/>
            <a:ext cx="170482" cy="135507"/>
          </a:xfrm>
          <a:prstGeom prst="star5">
            <a:avLst/>
          </a:prstGeom>
          <a:solidFill>
            <a:srgbClr val="00B0F0"/>
          </a:solidFill>
          <a:ln w="254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B0F0"/>
              </a:solidFill>
              <a:effectLst/>
              <a:latin typeface="Gill Sans" charset="0"/>
              <a:ea typeface="ヒラギノ角ゴ ProN W3" charset="0"/>
              <a:cs typeface="ヒラギノ角ゴ ProN W3" charset="0"/>
              <a:sym typeface="Gill Sans" charset="0"/>
            </a:endParaRPr>
          </a:p>
        </p:txBody>
      </p:sp>
      <p:sp>
        <p:nvSpPr>
          <p:cNvPr id="2" name="Down Arrow 1"/>
          <p:cNvSpPr/>
          <p:nvPr/>
        </p:nvSpPr>
        <p:spPr bwMode="auto">
          <a:xfrm>
            <a:off x="804662" y="4724845"/>
            <a:ext cx="237067" cy="651933"/>
          </a:xfrm>
          <a:prstGeom prst="downArrow">
            <a:avLst/>
          </a:prstGeom>
          <a:solidFill>
            <a:srgbClr val="00B0F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ectangle 19"/>
          <p:cNvSpPr/>
          <p:nvPr/>
        </p:nvSpPr>
        <p:spPr>
          <a:xfrm>
            <a:off x="430843" y="4174887"/>
            <a:ext cx="1021243" cy="461665"/>
          </a:xfrm>
          <a:prstGeom prst="rect">
            <a:avLst/>
          </a:prstGeom>
          <a:ln>
            <a:noFill/>
          </a:ln>
        </p:spPr>
        <p:txBody>
          <a:bodyPr wrap="square">
            <a:spAutoFit/>
          </a:bodyPr>
          <a:lstStyle/>
          <a:p>
            <a:pPr algn="ctr"/>
            <a:r>
              <a:rPr lang="en-US" sz="1400" b="1" dirty="0" smtClean="0">
                <a:solidFill>
                  <a:srgbClr val="00B0F0"/>
                </a:solidFill>
                <a:latin typeface="Avenir Book" charset="0"/>
                <a:ea typeface="Avenir Book" charset="0"/>
                <a:cs typeface="Avenir Book" charset="0"/>
              </a:rPr>
              <a:t>fkbp12</a:t>
            </a:r>
          </a:p>
          <a:p>
            <a:pPr algn="ctr"/>
            <a:r>
              <a:rPr lang="en-US" sz="1000" dirty="0" smtClean="0">
                <a:solidFill>
                  <a:srgbClr val="00B0F0"/>
                </a:solidFill>
                <a:latin typeface="Avenir Book" charset="0"/>
                <a:ea typeface="Avenir Book" charset="0"/>
                <a:cs typeface="Avenir Book" charset="0"/>
              </a:rPr>
              <a:t>12 </a:t>
            </a:r>
            <a:r>
              <a:rPr lang="en-US" sz="1000" dirty="0" err="1" smtClean="0">
                <a:solidFill>
                  <a:srgbClr val="00B0F0"/>
                </a:solidFill>
                <a:latin typeface="Avenir Book" charset="0"/>
                <a:ea typeface="Avenir Book" charset="0"/>
                <a:cs typeface="Avenir Book" charset="0"/>
              </a:rPr>
              <a:t>kDa</a:t>
            </a:r>
            <a:endParaRPr lang="en-US" sz="1000" i="1" dirty="0">
              <a:solidFill>
                <a:srgbClr val="00B0F0"/>
              </a:solidFill>
              <a:latin typeface="Avenir Book" charset="0"/>
              <a:ea typeface="Avenir Book" charset="0"/>
              <a:cs typeface="Avenir Book" charset="0"/>
            </a:endParaRPr>
          </a:p>
        </p:txBody>
      </p:sp>
    </p:spTree>
    <p:extLst>
      <p:ext uri="{BB962C8B-B14F-4D97-AF65-F5344CB8AC3E}">
        <p14:creationId xmlns:p14="http://schemas.microsoft.com/office/powerpoint/2010/main" val="1130384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solidFill>
                  <a:srgbClr val="00B0F0"/>
                </a:solidFill>
                <a:latin typeface="Avenir Book" charset="0"/>
                <a:ea typeface="Avenir Book" charset="0"/>
                <a:cs typeface="Avenir Book" charset="0"/>
              </a:rPr>
              <a:t>FK-506</a:t>
            </a:r>
            <a:r>
              <a:rPr lang="en-US" altLang="en-US" sz="2800" dirty="0" smtClean="0">
                <a:latin typeface="Avenir Book" charset="0"/>
                <a:ea typeface="Avenir Book" charset="0"/>
                <a:cs typeface="Avenir Book" charset="0"/>
              </a:rPr>
              <a:t> is an immunosuppressant drug </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1056037" y="1173059"/>
            <a:ext cx="2491244" cy="2237137"/>
          </a:xfrm>
          <a:prstGeom prst="rect">
            <a:avLst/>
          </a:prstGeom>
        </p:spPr>
      </p:pic>
      <p:sp>
        <p:nvSpPr>
          <p:cNvPr id="24" name="Rectangle 23"/>
          <p:cNvSpPr/>
          <p:nvPr/>
        </p:nvSpPr>
        <p:spPr>
          <a:xfrm>
            <a:off x="1057713" y="3627741"/>
            <a:ext cx="2260601" cy="707886"/>
          </a:xfrm>
          <a:prstGeom prst="rect">
            <a:avLst/>
          </a:prstGeom>
          <a:ln>
            <a:noFill/>
          </a:ln>
        </p:spPr>
        <p:txBody>
          <a:bodyPr wrap="square">
            <a:spAutoFit/>
          </a:bodyPr>
          <a:lstStyle/>
          <a:p>
            <a:pPr algn="ctr"/>
            <a:r>
              <a:rPr lang="en-US" sz="1600" b="1" dirty="0" smtClean="0">
                <a:latin typeface="Avenir Book" charset="0"/>
                <a:ea typeface="Avenir Book" charset="0"/>
                <a:cs typeface="Avenir Book" charset="0"/>
              </a:rPr>
              <a:t>FK-506 (Tacrolimus)</a:t>
            </a:r>
          </a:p>
          <a:p>
            <a:pPr algn="ctr"/>
            <a:r>
              <a:rPr lang="en-US" sz="1200" dirty="0" smtClean="0">
                <a:latin typeface="Avenir Book" charset="0"/>
                <a:ea typeface="Avenir Book" charset="0"/>
                <a:cs typeface="Avenir Book" charset="0"/>
              </a:rPr>
              <a:t>inhibits the development of </a:t>
            </a:r>
          </a:p>
          <a:p>
            <a:pPr algn="ctr"/>
            <a:r>
              <a:rPr lang="en-US" sz="1200" dirty="0" smtClean="0">
                <a:latin typeface="Avenir Book" charset="0"/>
                <a:ea typeface="Avenir Book" charset="0"/>
                <a:cs typeface="Avenir Book" charset="0"/>
              </a:rPr>
              <a:t>T-cells for immune responses</a:t>
            </a:r>
            <a:endParaRPr lang="en-US" sz="1200" dirty="0">
              <a:latin typeface="Avenir Book" charset="0"/>
              <a:ea typeface="Avenir Book" charset="0"/>
              <a:cs typeface="Avenir Book" charset="0"/>
            </a:endParaRPr>
          </a:p>
        </p:txBody>
      </p:sp>
      <p:pic>
        <p:nvPicPr>
          <p:cNvPr id="5" name="Picture 4"/>
          <p:cNvPicPr>
            <a:picLocks noChangeAspect="1"/>
          </p:cNvPicPr>
          <p:nvPr/>
        </p:nvPicPr>
        <p:blipFill>
          <a:blip r:embed="rId4"/>
          <a:stretch>
            <a:fillRect/>
          </a:stretch>
        </p:blipFill>
        <p:spPr>
          <a:xfrm>
            <a:off x="4420640" y="3230421"/>
            <a:ext cx="1436872" cy="1152343"/>
          </a:xfrm>
          <a:prstGeom prst="rect">
            <a:avLst/>
          </a:prstGeom>
        </p:spPr>
      </p:pic>
      <p:pic>
        <p:nvPicPr>
          <p:cNvPr id="6" name="Picture 5"/>
          <p:cNvPicPr>
            <a:picLocks noChangeAspect="1"/>
          </p:cNvPicPr>
          <p:nvPr/>
        </p:nvPicPr>
        <p:blipFill>
          <a:blip r:embed="rId5"/>
          <a:stretch>
            <a:fillRect/>
          </a:stretch>
        </p:blipFill>
        <p:spPr>
          <a:xfrm>
            <a:off x="6581308" y="3220194"/>
            <a:ext cx="1478258" cy="1152343"/>
          </a:xfrm>
          <a:prstGeom prst="rect">
            <a:avLst/>
          </a:prstGeom>
        </p:spPr>
      </p:pic>
      <p:sp>
        <p:nvSpPr>
          <p:cNvPr id="10" name="Rectangle 9"/>
          <p:cNvSpPr/>
          <p:nvPr/>
        </p:nvSpPr>
        <p:spPr>
          <a:xfrm>
            <a:off x="4065434" y="4407537"/>
            <a:ext cx="2207790" cy="461665"/>
          </a:xfrm>
          <a:prstGeom prst="rect">
            <a:avLst/>
          </a:prstGeom>
          <a:ln>
            <a:noFill/>
          </a:ln>
        </p:spPr>
        <p:txBody>
          <a:bodyPr wrap="square">
            <a:spAutoFit/>
          </a:bodyPr>
          <a:lstStyle/>
          <a:p>
            <a:pPr algn="ctr"/>
            <a:r>
              <a:rPr lang="en-US" sz="1200" dirty="0" smtClean="0">
                <a:latin typeface="Avenir Book" charset="0"/>
                <a:ea typeface="Avenir Book" charset="0"/>
                <a:cs typeface="Avenir Book" charset="0"/>
              </a:rPr>
              <a:t>eczema and other </a:t>
            </a:r>
          </a:p>
          <a:p>
            <a:pPr algn="ctr"/>
            <a:r>
              <a:rPr lang="en-US" sz="1200" dirty="0" smtClean="0">
                <a:latin typeface="Avenir Book" charset="0"/>
                <a:ea typeface="Avenir Book" charset="0"/>
                <a:cs typeface="Avenir Book" charset="0"/>
              </a:rPr>
              <a:t>skin conditions</a:t>
            </a:r>
            <a:endParaRPr lang="en-US" sz="1200" dirty="0">
              <a:latin typeface="Avenir Book" charset="0"/>
              <a:ea typeface="Avenir Book" charset="0"/>
              <a:cs typeface="Avenir Book" charset="0"/>
            </a:endParaRPr>
          </a:p>
        </p:txBody>
      </p:sp>
      <p:sp>
        <p:nvSpPr>
          <p:cNvPr id="11" name="Rectangle 10"/>
          <p:cNvSpPr/>
          <p:nvPr/>
        </p:nvSpPr>
        <p:spPr>
          <a:xfrm>
            <a:off x="6216542" y="4479453"/>
            <a:ext cx="2207790" cy="276999"/>
          </a:xfrm>
          <a:prstGeom prst="rect">
            <a:avLst/>
          </a:prstGeom>
          <a:ln>
            <a:noFill/>
          </a:ln>
        </p:spPr>
        <p:txBody>
          <a:bodyPr wrap="square">
            <a:spAutoFit/>
          </a:bodyPr>
          <a:lstStyle/>
          <a:p>
            <a:pPr algn="ctr"/>
            <a:r>
              <a:rPr lang="en-US" sz="1200" smtClean="0">
                <a:latin typeface="Avenir Book" charset="0"/>
                <a:ea typeface="Avenir Book" charset="0"/>
                <a:cs typeface="Avenir Book" charset="0"/>
              </a:rPr>
              <a:t>transplant rejection</a:t>
            </a:r>
            <a:endParaRPr lang="en-US" sz="1200" dirty="0">
              <a:latin typeface="Avenir Book" charset="0"/>
              <a:ea typeface="Avenir Book" charset="0"/>
              <a:cs typeface="Avenir Book" charset="0"/>
            </a:endParaRPr>
          </a:p>
        </p:txBody>
      </p:sp>
      <p:pic>
        <p:nvPicPr>
          <p:cNvPr id="8" name="Picture 7"/>
          <p:cNvPicPr>
            <a:picLocks noChangeAspect="1"/>
          </p:cNvPicPr>
          <p:nvPr/>
        </p:nvPicPr>
        <p:blipFill>
          <a:blip r:embed="rId6"/>
          <a:stretch>
            <a:fillRect/>
          </a:stretch>
        </p:blipFill>
        <p:spPr>
          <a:xfrm>
            <a:off x="5278470" y="4969477"/>
            <a:ext cx="2122747" cy="1395594"/>
          </a:xfrm>
          <a:prstGeom prst="rect">
            <a:avLst/>
          </a:prstGeom>
        </p:spPr>
      </p:pic>
      <p:pic>
        <p:nvPicPr>
          <p:cNvPr id="9" name="Picture 8"/>
          <p:cNvPicPr>
            <a:picLocks noChangeAspect="1"/>
          </p:cNvPicPr>
          <p:nvPr/>
        </p:nvPicPr>
        <p:blipFill>
          <a:blip r:embed="rId7"/>
          <a:stretch>
            <a:fillRect/>
          </a:stretch>
        </p:blipFill>
        <p:spPr>
          <a:xfrm>
            <a:off x="4447667" y="1280315"/>
            <a:ext cx="1409844" cy="1409844"/>
          </a:xfrm>
          <a:prstGeom prst="rect">
            <a:avLst/>
          </a:prstGeom>
        </p:spPr>
      </p:pic>
      <p:sp>
        <p:nvSpPr>
          <p:cNvPr id="14" name="Rectangle 13"/>
          <p:cNvSpPr/>
          <p:nvPr/>
        </p:nvSpPr>
        <p:spPr>
          <a:xfrm>
            <a:off x="4075721" y="2736064"/>
            <a:ext cx="2207790" cy="276999"/>
          </a:xfrm>
          <a:prstGeom prst="rect">
            <a:avLst/>
          </a:prstGeom>
          <a:ln>
            <a:noFill/>
          </a:ln>
        </p:spPr>
        <p:txBody>
          <a:bodyPr wrap="square">
            <a:spAutoFit/>
          </a:bodyPr>
          <a:lstStyle/>
          <a:p>
            <a:pPr algn="ctr"/>
            <a:r>
              <a:rPr lang="en-US" sz="1200" smtClean="0">
                <a:latin typeface="Avenir Book" charset="0"/>
                <a:ea typeface="Avenir Book" charset="0"/>
                <a:cs typeface="Avenir Book" charset="0"/>
              </a:rPr>
              <a:t>blocks T-cell proliferation</a:t>
            </a:r>
            <a:endParaRPr lang="en-US" sz="1200" dirty="0">
              <a:latin typeface="Avenir Book" charset="0"/>
              <a:ea typeface="Avenir Book" charset="0"/>
              <a:cs typeface="Avenir Book" charset="0"/>
            </a:endParaRPr>
          </a:p>
        </p:txBody>
      </p:sp>
      <p:pic>
        <p:nvPicPr>
          <p:cNvPr id="12" name="Picture 11"/>
          <p:cNvPicPr>
            <a:picLocks noChangeAspect="1"/>
          </p:cNvPicPr>
          <p:nvPr/>
        </p:nvPicPr>
        <p:blipFill>
          <a:blip r:embed="rId8">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5955"/>
                    </a14:imgEffect>
                    <a14:imgEffect>
                      <a14:saturation sat="14000"/>
                    </a14:imgEffect>
                  </a14:imgLayer>
                </a14:imgProps>
              </a:ext>
            </a:extLst>
          </a:blip>
          <a:stretch>
            <a:fillRect/>
          </a:stretch>
        </p:blipFill>
        <p:spPr>
          <a:xfrm>
            <a:off x="6503790" y="1243028"/>
            <a:ext cx="1633293" cy="1358900"/>
          </a:xfrm>
          <a:prstGeom prst="rect">
            <a:avLst/>
          </a:prstGeom>
        </p:spPr>
      </p:pic>
      <p:sp>
        <p:nvSpPr>
          <p:cNvPr id="16" name="Rectangle 15"/>
          <p:cNvSpPr/>
          <p:nvPr/>
        </p:nvSpPr>
        <p:spPr>
          <a:xfrm>
            <a:off x="6283511" y="2690159"/>
            <a:ext cx="2043667" cy="461665"/>
          </a:xfrm>
          <a:prstGeom prst="rect">
            <a:avLst/>
          </a:prstGeom>
          <a:ln>
            <a:noFill/>
          </a:ln>
        </p:spPr>
        <p:txBody>
          <a:bodyPr wrap="square">
            <a:spAutoFit/>
          </a:bodyPr>
          <a:lstStyle/>
          <a:p>
            <a:pPr algn="ctr"/>
            <a:r>
              <a:rPr lang="en-US" sz="1200" dirty="0" smtClean="0">
                <a:latin typeface="Avenir Book" charset="0"/>
                <a:ea typeface="Avenir Book" charset="0"/>
                <a:cs typeface="Avenir Book" charset="0"/>
              </a:rPr>
              <a:t>inhibits secretion of interleukin-2</a:t>
            </a:r>
            <a:endParaRPr lang="en-US" sz="1200" dirty="0">
              <a:latin typeface="Avenir Book" charset="0"/>
              <a:ea typeface="Avenir Book" charset="0"/>
              <a:cs typeface="Avenir Book" charset="0"/>
            </a:endParaRPr>
          </a:p>
        </p:txBody>
      </p:sp>
      <p:sp>
        <p:nvSpPr>
          <p:cNvPr id="13" name="Oval 12"/>
          <p:cNvSpPr/>
          <p:nvPr/>
        </p:nvSpPr>
        <p:spPr bwMode="auto">
          <a:xfrm>
            <a:off x="6581308" y="1291727"/>
            <a:ext cx="1356192" cy="1291516"/>
          </a:xfrm>
          <a:prstGeom prst="ellipse">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17" name="Straight Connector 16"/>
          <p:cNvCxnSpPr>
            <a:stCxn id="13" idx="7"/>
            <a:endCxn id="13" idx="3"/>
          </p:cNvCxnSpPr>
          <p:nvPr/>
        </p:nvCxnSpPr>
        <p:spPr bwMode="auto">
          <a:xfrm flipH="1">
            <a:off x="6779918" y="1480865"/>
            <a:ext cx="958972" cy="913240"/>
          </a:xfrm>
          <a:prstGeom prst="line">
            <a:avLst/>
          </a:prstGeom>
          <a:blipFill dpi="0" rotWithShape="0">
            <a:blip r:embed="rId10"/>
            <a:srcRect/>
            <a:tile tx="0" ty="0" sx="100000" sy="100000" flip="none" algn="tl"/>
          </a:blipFill>
          <a:ln w="412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5193427" y="6465347"/>
            <a:ext cx="2207790" cy="276999"/>
          </a:xfrm>
          <a:prstGeom prst="rect">
            <a:avLst/>
          </a:prstGeom>
          <a:ln>
            <a:noFill/>
          </a:ln>
        </p:spPr>
        <p:txBody>
          <a:bodyPr wrap="square">
            <a:spAutoFit/>
          </a:bodyPr>
          <a:lstStyle/>
          <a:p>
            <a:pPr algn="ctr"/>
            <a:r>
              <a:rPr lang="en-US" sz="1200" dirty="0" smtClean="0">
                <a:latin typeface="Avenir Book" charset="0"/>
                <a:ea typeface="Avenir Book" charset="0"/>
                <a:cs typeface="Avenir Book" charset="0"/>
              </a:rPr>
              <a:t>inflammatory bowel disorders</a:t>
            </a:r>
            <a:endParaRPr lang="en-US" sz="1200" dirty="0">
              <a:latin typeface="Avenir Book" charset="0"/>
              <a:ea typeface="Avenir Book" charset="0"/>
              <a:cs typeface="Avenir Book" charset="0"/>
            </a:endParaRPr>
          </a:p>
        </p:txBody>
      </p:sp>
      <p:pic>
        <p:nvPicPr>
          <p:cNvPr id="2" name="Picture 1"/>
          <p:cNvPicPr>
            <a:picLocks noChangeAspect="1"/>
          </p:cNvPicPr>
          <p:nvPr/>
        </p:nvPicPr>
        <p:blipFill>
          <a:blip r:embed="rId11"/>
          <a:stretch>
            <a:fillRect/>
          </a:stretch>
        </p:blipFill>
        <p:spPr>
          <a:xfrm>
            <a:off x="1101525" y="4600643"/>
            <a:ext cx="2154985" cy="1526224"/>
          </a:xfrm>
          <a:prstGeom prst="rect">
            <a:avLst/>
          </a:prstGeom>
        </p:spPr>
      </p:pic>
      <p:sp>
        <p:nvSpPr>
          <p:cNvPr id="4" name="Rectangle 3"/>
          <p:cNvSpPr/>
          <p:nvPr/>
        </p:nvSpPr>
        <p:spPr>
          <a:xfrm>
            <a:off x="912599" y="6211182"/>
            <a:ext cx="2343911" cy="307777"/>
          </a:xfrm>
          <a:prstGeom prst="rect">
            <a:avLst/>
          </a:prstGeom>
        </p:spPr>
        <p:txBody>
          <a:bodyPr wrap="none">
            <a:spAutoFit/>
          </a:bodyPr>
          <a:lstStyle/>
          <a:p>
            <a:r>
              <a:rPr lang="en-US" sz="1400" i="1" dirty="0">
                <a:latin typeface="Avenir Book" charset="0"/>
                <a:ea typeface="Avenir Book" charset="0"/>
                <a:cs typeface="Avenir Book" charset="0"/>
              </a:rPr>
              <a:t>Streptomyces </a:t>
            </a:r>
            <a:r>
              <a:rPr lang="en-US" sz="1400" i="1" dirty="0" err="1">
                <a:latin typeface="Avenir Book" charset="0"/>
                <a:ea typeface="Avenir Book" charset="0"/>
                <a:cs typeface="Avenir Book" charset="0"/>
              </a:rPr>
              <a:t>tsukubaensis</a:t>
            </a:r>
            <a:endParaRPr lang="en-US" sz="1400" i="1" dirty="0">
              <a:latin typeface="Avenir Book" charset="0"/>
              <a:ea typeface="Avenir Book" charset="0"/>
              <a:cs typeface="Avenir Book" charset="0"/>
            </a:endParaRPr>
          </a:p>
        </p:txBody>
      </p:sp>
    </p:spTree>
    <p:extLst>
      <p:ext uri="{BB962C8B-B14F-4D97-AF65-F5344CB8AC3E}">
        <p14:creationId xmlns:p14="http://schemas.microsoft.com/office/powerpoint/2010/main" val="202538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Fishing for the target of FK506</a:t>
            </a:r>
          </a:p>
        </p:txBody>
      </p:sp>
      <p:pic>
        <p:nvPicPr>
          <p:cNvPr id="4" name="Picture 3"/>
          <p:cNvPicPr>
            <a:picLocks noChangeAspect="1"/>
          </p:cNvPicPr>
          <p:nvPr/>
        </p:nvPicPr>
        <p:blipFill>
          <a:blip r:embed="rId3"/>
          <a:stretch>
            <a:fillRect/>
          </a:stretch>
        </p:blipFill>
        <p:spPr>
          <a:xfrm>
            <a:off x="0" y="2645777"/>
            <a:ext cx="6268245" cy="3862179"/>
          </a:xfrm>
          <a:prstGeom prst="rect">
            <a:avLst/>
          </a:prstGeom>
        </p:spPr>
      </p:pic>
      <p:pic>
        <p:nvPicPr>
          <p:cNvPr id="21" name="Picture 20"/>
          <p:cNvPicPr>
            <a:picLocks noChangeAspect="1"/>
          </p:cNvPicPr>
          <p:nvPr/>
        </p:nvPicPr>
        <p:blipFill>
          <a:blip r:embed="rId4"/>
          <a:stretch>
            <a:fillRect/>
          </a:stretch>
        </p:blipFill>
        <p:spPr>
          <a:xfrm>
            <a:off x="5703889" y="1362740"/>
            <a:ext cx="2591026" cy="2694662"/>
          </a:xfrm>
          <a:prstGeom prst="rect">
            <a:avLst/>
          </a:prstGeom>
        </p:spPr>
      </p:pic>
      <p:pic>
        <p:nvPicPr>
          <p:cNvPr id="22" name="Picture 21"/>
          <p:cNvPicPr>
            <a:picLocks noChangeAspect="1"/>
          </p:cNvPicPr>
          <p:nvPr/>
        </p:nvPicPr>
        <p:blipFill>
          <a:blip r:embed="rId5"/>
          <a:stretch>
            <a:fillRect/>
          </a:stretch>
        </p:blipFill>
        <p:spPr>
          <a:xfrm>
            <a:off x="5006533" y="3537061"/>
            <a:ext cx="1009064" cy="906139"/>
          </a:xfrm>
          <a:prstGeom prst="roundRect">
            <a:avLst/>
          </a:prstGeom>
          <a:solidFill>
            <a:srgbClr val="FFFCE5"/>
          </a:solidFill>
          <a:ln w="28575">
            <a:solidFill>
              <a:srgbClr val="C0BD00"/>
            </a:solidFill>
          </a:ln>
          <a:effectLst>
            <a:outerShdw blurRad="50800" dist="50800" dir="600000" algn="ctr" rotWithShape="0">
              <a:srgbClr val="000000">
                <a:alpha val="43137"/>
              </a:srgbClr>
            </a:outerShdw>
          </a:effectLst>
        </p:spPr>
      </p:pic>
      <p:sp>
        <p:nvSpPr>
          <p:cNvPr id="25" name="Rectangle 24"/>
          <p:cNvSpPr/>
          <p:nvPr/>
        </p:nvSpPr>
        <p:spPr>
          <a:xfrm>
            <a:off x="6717715" y="1338980"/>
            <a:ext cx="1836406" cy="338554"/>
          </a:xfrm>
          <a:prstGeom prst="rect">
            <a:avLst/>
          </a:prstGeom>
          <a:ln>
            <a:noFill/>
          </a:ln>
        </p:spPr>
        <p:txBody>
          <a:bodyPr wrap="square">
            <a:spAutoFit/>
          </a:bodyPr>
          <a:lstStyle/>
          <a:p>
            <a:pPr algn="ctr"/>
            <a:r>
              <a:rPr lang="en-US" sz="1600" smtClean="0">
                <a:latin typeface="Avenir Book" charset="0"/>
                <a:ea typeface="Avenir Book" charset="0"/>
                <a:cs typeface="Avenir Book" charset="0"/>
              </a:rPr>
              <a:t>BE student</a:t>
            </a:r>
            <a:endParaRPr lang="en-US" sz="1600" dirty="0" smtClean="0">
              <a:latin typeface="Avenir Book" charset="0"/>
              <a:ea typeface="Avenir Book" charset="0"/>
              <a:cs typeface="Avenir Book" charset="0"/>
            </a:endParaRPr>
          </a:p>
        </p:txBody>
      </p:sp>
      <p:sp>
        <p:nvSpPr>
          <p:cNvPr id="26" name="Rectangle 25"/>
          <p:cNvSpPr/>
          <p:nvPr/>
        </p:nvSpPr>
        <p:spPr>
          <a:xfrm>
            <a:off x="5215497" y="3009652"/>
            <a:ext cx="550069" cy="338554"/>
          </a:xfrm>
          <a:prstGeom prst="rect">
            <a:avLst/>
          </a:prstGeom>
          <a:ln>
            <a:noFill/>
          </a:ln>
        </p:spPr>
        <p:txBody>
          <a:bodyPr wrap="square">
            <a:spAutoFit/>
          </a:bodyPr>
          <a:lstStyle/>
          <a:p>
            <a:pPr algn="ctr"/>
            <a:r>
              <a:rPr lang="en-US" sz="1600" smtClean="0">
                <a:latin typeface="Avenir Book" charset="0"/>
                <a:ea typeface="Avenir Book" charset="0"/>
                <a:cs typeface="Avenir Book" charset="0"/>
              </a:rPr>
              <a:t>bait</a:t>
            </a:r>
            <a:endParaRPr lang="en-US" sz="1600" dirty="0">
              <a:latin typeface="Avenir Book" charset="0"/>
              <a:ea typeface="Avenir Book" charset="0"/>
              <a:cs typeface="Avenir Book" charset="0"/>
            </a:endParaRPr>
          </a:p>
        </p:txBody>
      </p:sp>
      <p:sp>
        <p:nvSpPr>
          <p:cNvPr id="27" name="Rectangle 26"/>
          <p:cNvSpPr/>
          <p:nvPr/>
        </p:nvSpPr>
        <p:spPr>
          <a:xfrm>
            <a:off x="2384307" y="6299643"/>
            <a:ext cx="1844793" cy="338554"/>
          </a:xfrm>
          <a:prstGeom prst="rect">
            <a:avLst/>
          </a:prstGeom>
          <a:ln>
            <a:noFill/>
          </a:ln>
        </p:spPr>
        <p:txBody>
          <a:bodyPr wrap="square">
            <a:spAutoFit/>
          </a:bodyPr>
          <a:lstStyle/>
          <a:p>
            <a:pPr algn="ctr"/>
            <a:r>
              <a:rPr lang="en-US" sz="1600" dirty="0" smtClean="0">
                <a:latin typeface="Avenir Book" charset="0"/>
                <a:ea typeface="Avenir Book" charset="0"/>
                <a:cs typeface="Avenir Book" charset="0"/>
              </a:rPr>
              <a:t>cellular pond</a:t>
            </a:r>
            <a:endParaRPr lang="en-US" sz="1600" dirty="0">
              <a:latin typeface="Avenir Book" charset="0"/>
              <a:ea typeface="Avenir Book" charset="0"/>
              <a:cs typeface="Avenir Book" charset="0"/>
            </a:endParaRPr>
          </a:p>
        </p:txBody>
      </p:sp>
      <p:pic>
        <p:nvPicPr>
          <p:cNvPr id="7" name="Picture 6"/>
          <p:cNvPicPr>
            <a:picLocks noChangeAspect="1"/>
          </p:cNvPicPr>
          <p:nvPr/>
        </p:nvPicPr>
        <p:blipFill>
          <a:blip r:embed="rId6"/>
          <a:stretch>
            <a:fillRect/>
          </a:stretch>
        </p:blipFill>
        <p:spPr>
          <a:xfrm>
            <a:off x="3096166" y="3537061"/>
            <a:ext cx="556419" cy="457655"/>
          </a:xfrm>
          <a:prstGeom prst="rect">
            <a:avLst/>
          </a:prstGeom>
          <a:noFill/>
        </p:spPr>
      </p:pic>
      <p:pic>
        <p:nvPicPr>
          <p:cNvPr id="28" name="Picture 27"/>
          <p:cNvPicPr>
            <a:picLocks noChangeAspect="1"/>
          </p:cNvPicPr>
          <p:nvPr/>
        </p:nvPicPr>
        <p:blipFill>
          <a:blip r:embed="rId7"/>
          <a:stretch>
            <a:fillRect/>
          </a:stretch>
        </p:blipFill>
        <p:spPr>
          <a:xfrm rot="3660000">
            <a:off x="5145169" y="4666966"/>
            <a:ext cx="568425" cy="312633"/>
          </a:xfrm>
          <a:prstGeom prst="rect">
            <a:avLst/>
          </a:prstGeom>
        </p:spPr>
      </p:pic>
      <p:pic>
        <p:nvPicPr>
          <p:cNvPr id="29" name="Picture 28"/>
          <p:cNvPicPr>
            <a:picLocks noChangeAspect="1"/>
          </p:cNvPicPr>
          <p:nvPr/>
        </p:nvPicPr>
        <p:blipFill>
          <a:blip r:embed="rId7">
            <a:duotone>
              <a:schemeClr val="accent1">
                <a:shade val="45000"/>
                <a:satMod val="135000"/>
              </a:schemeClr>
              <a:prstClr val="white"/>
            </a:duotone>
          </a:blip>
          <a:stretch>
            <a:fillRect/>
          </a:stretch>
        </p:blipFill>
        <p:spPr>
          <a:xfrm>
            <a:off x="1677266" y="5062538"/>
            <a:ext cx="588818" cy="323850"/>
          </a:xfrm>
          <a:prstGeom prst="rect">
            <a:avLst/>
          </a:prstGeom>
        </p:spPr>
      </p:pic>
    </p:spTree>
    <p:extLst>
      <p:ext uri="{BB962C8B-B14F-4D97-AF65-F5344CB8AC3E}">
        <p14:creationId xmlns:p14="http://schemas.microsoft.com/office/powerpoint/2010/main" val="1288775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Fishing for the target of FK506</a:t>
            </a:r>
          </a:p>
          <a:p>
            <a:pPr algn="ctr"/>
            <a:r>
              <a:rPr lang="en-US" altLang="en-US" sz="2200" b="1" dirty="0" smtClean="0">
                <a:solidFill>
                  <a:srgbClr val="00B0F0"/>
                </a:solidFill>
                <a:latin typeface="Avenir Book" charset="0"/>
                <a:ea typeface="Avenir Book" charset="0"/>
                <a:cs typeface="Avenir Book" charset="0"/>
                <a:sym typeface="Arial Italic" charset="0"/>
              </a:rPr>
              <a:t>affinity chromatography</a:t>
            </a:r>
            <a:endParaRPr lang="en-US" altLang="en-US" sz="2200" b="1" dirty="0">
              <a:solidFill>
                <a:srgbClr val="00B0F0"/>
              </a:solidFill>
              <a:latin typeface="Avenir Book" charset="0"/>
              <a:ea typeface="Avenir Book" charset="0"/>
              <a:cs typeface="Avenir Book" charset="0"/>
              <a:sym typeface="Arial Italic" charset="0"/>
            </a:endParaRPr>
          </a:p>
        </p:txBody>
      </p:sp>
      <p:sp>
        <p:nvSpPr>
          <p:cNvPr id="9" name="Rectangle 8"/>
          <p:cNvSpPr/>
          <p:nvPr/>
        </p:nvSpPr>
        <p:spPr>
          <a:xfrm>
            <a:off x="0" y="6354546"/>
            <a:ext cx="9144000" cy="461665"/>
          </a:xfrm>
          <a:prstGeom prst="rect">
            <a:avLst/>
          </a:prstGeom>
          <a:ln>
            <a:noFill/>
          </a:ln>
        </p:spPr>
        <p:txBody>
          <a:bodyPr wrap="square">
            <a:spAutoFit/>
          </a:bodyPr>
          <a:lstStyle/>
          <a:p>
            <a:pPr algn="ctr"/>
            <a:r>
              <a:rPr lang="en-US" sz="1200" dirty="0" smtClean="0">
                <a:latin typeface="Avenir Book" charset="0"/>
                <a:ea typeface="Avenir Book" charset="0"/>
                <a:cs typeface="Avenir Book" charset="0"/>
              </a:rPr>
              <a:t>Harding </a:t>
            </a:r>
            <a:r>
              <a:rPr lang="en-US" sz="1200" i="1" dirty="0" smtClean="0">
                <a:latin typeface="Avenir Book" charset="0"/>
                <a:ea typeface="Avenir Book" charset="0"/>
                <a:cs typeface="Avenir Book" charset="0"/>
              </a:rPr>
              <a:t>et al</a:t>
            </a:r>
            <a:r>
              <a:rPr lang="en-US" sz="1200" dirty="0" smtClean="0">
                <a:latin typeface="Avenir Book" charset="0"/>
                <a:ea typeface="Avenir Book" charset="0"/>
                <a:cs typeface="Avenir Book" charset="0"/>
              </a:rPr>
              <a:t>. Nature 341, 758-760 (1989)</a:t>
            </a:r>
          </a:p>
          <a:p>
            <a:pPr algn="ctr"/>
            <a:r>
              <a:rPr lang="en-US" sz="1200" dirty="0" err="1" smtClean="0">
                <a:latin typeface="Avenir Book" charset="0"/>
                <a:ea typeface="Avenir Book" charset="0"/>
                <a:cs typeface="Avenir Book" charset="0"/>
              </a:rPr>
              <a:t>Siekierka</a:t>
            </a:r>
            <a:r>
              <a:rPr lang="en-US" sz="1200" dirty="0" smtClean="0">
                <a:latin typeface="Avenir Book" charset="0"/>
                <a:ea typeface="Avenir Book" charset="0"/>
                <a:cs typeface="Avenir Book" charset="0"/>
              </a:rPr>
              <a:t> </a:t>
            </a:r>
            <a:r>
              <a:rPr lang="en-US" sz="1200" i="1" dirty="0" smtClean="0">
                <a:latin typeface="Avenir Book" charset="0"/>
                <a:ea typeface="Avenir Book" charset="0"/>
                <a:cs typeface="Avenir Book" charset="0"/>
              </a:rPr>
              <a:t>et al</a:t>
            </a:r>
            <a:r>
              <a:rPr lang="en-US" sz="1200" dirty="0" smtClean="0">
                <a:latin typeface="Avenir Book" charset="0"/>
                <a:ea typeface="Avenir Book" charset="0"/>
                <a:cs typeface="Avenir Book" charset="0"/>
              </a:rPr>
              <a:t>. Nature 341, 755-757 (1989)</a:t>
            </a:r>
          </a:p>
        </p:txBody>
      </p:sp>
      <p:pic>
        <p:nvPicPr>
          <p:cNvPr id="5" name="Picture 4"/>
          <p:cNvPicPr>
            <a:picLocks noChangeAspect="1"/>
          </p:cNvPicPr>
          <p:nvPr/>
        </p:nvPicPr>
        <p:blipFill>
          <a:blip r:embed="rId3"/>
          <a:stretch>
            <a:fillRect/>
          </a:stretch>
        </p:blipFill>
        <p:spPr>
          <a:xfrm rot="-120000">
            <a:off x="6865937" y="2472169"/>
            <a:ext cx="1633128" cy="2920787"/>
          </a:xfrm>
          <a:prstGeom prst="rect">
            <a:avLst/>
          </a:prstGeom>
        </p:spPr>
      </p:pic>
      <p:pic>
        <p:nvPicPr>
          <p:cNvPr id="8" name="Picture 7"/>
          <p:cNvPicPr>
            <a:picLocks noChangeAspect="1"/>
          </p:cNvPicPr>
          <p:nvPr/>
        </p:nvPicPr>
        <p:blipFill>
          <a:blip r:embed="rId4"/>
          <a:stretch>
            <a:fillRect/>
          </a:stretch>
        </p:blipFill>
        <p:spPr>
          <a:xfrm>
            <a:off x="5979455" y="2537431"/>
            <a:ext cx="895707" cy="2289030"/>
          </a:xfrm>
          <a:prstGeom prst="rect">
            <a:avLst/>
          </a:prstGeom>
        </p:spPr>
      </p:pic>
      <p:sp>
        <p:nvSpPr>
          <p:cNvPr id="14" name="5-Point Star 13"/>
          <p:cNvSpPr/>
          <p:nvPr/>
        </p:nvSpPr>
        <p:spPr bwMode="auto">
          <a:xfrm flipV="1">
            <a:off x="8549535" y="4580908"/>
            <a:ext cx="170482" cy="135507"/>
          </a:xfrm>
          <a:prstGeom prst="star5">
            <a:avLst/>
          </a:prstGeom>
          <a:solidFill>
            <a:srgbClr val="FF0000"/>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p:cNvSpPr/>
          <p:nvPr/>
        </p:nvSpPr>
        <p:spPr>
          <a:xfrm>
            <a:off x="6408717" y="1827026"/>
            <a:ext cx="2260601" cy="338554"/>
          </a:xfrm>
          <a:prstGeom prst="rect">
            <a:avLst/>
          </a:prstGeom>
          <a:ln>
            <a:noFill/>
          </a:ln>
        </p:spPr>
        <p:txBody>
          <a:bodyPr wrap="square">
            <a:spAutoFit/>
          </a:bodyPr>
          <a:lstStyle/>
          <a:p>
            <a:pPr algn="ctr"/>
            <a:r>
              <a:rPr lang="en-US" sz="1600" b="1" dirty="0" smtClean="0">
                <a:latin typeface="Avenir Book" charset="0"/>
                <a:ea typeface="Avenir Book" charset="0"/>
                <a:cs typeface="Avenir Book" charset="0"/>
              </a:rPr>
              <a:t>SDS-PAGE</a:t>
            </a:r>
            <a:endParaRPr lang="en-US" sz="1600" b="1" dirty="0">
              <a:latin typeface="Avenir Book" charset="0"/>
              <a:ea typeface="Avenir Book" charset="0"/>
              <a:cs typeface="Avenir Book" charset="0"/>
            </a:endParaRPr>
          </a:p>
        </p:txBody>
      </p:sp>
      <p:pic>
        <p:nvPicPr>
          <p:cNvPr id="19" name="Picture 18"/>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830357" y="2294049"/>
            <a:ext cx="1669714" cy="3373912"/>
          </a:xfrm>
          <a:prstGeom prst="rect">
            <a:avLst/>
          </a:prstGeom>
        </p:spPr>
      </p:pic>
      <p:sp>
        <p:nvSpPr>
          <p:cNvPr id="20" name="Rectangle 19"/>
          <p:cNvSpPr/>
          <p:nvPr/>
        </p:nvSpPr>
        <p:spPr>
          <a:xfrm>
            <a:off x="2977085" y="1591042"/>
            <a:ext cx="2260601" cy="584775"/>
          </a:xfrm>
          <a:prstGeom prst="rect">
            <a:avLst/>
          </a:prstGeom>
          <a:ln>
            <a:noFill/>
          </a:ln>
        </p:spPr>
        <p:txBody>
          <a:bodyPr wrap="square">
            <a:spAutoFit/>
          </a:bodyPr>
          <a:lstStyle/>
          <a:p>
            <a:pPr algn="ctr"/>
            <a:r>
              <a:rPr lang="en-US" sz="1600" b="1" dirty="0" smtClean="0">
                <a:latin typeface="Avenir Book" charset="0"/>
                <a:ea typeface="Avenir Book" charset="0"/>
                <a:cs typeface="Avenir Book" charset="0"/>
              </a:rPr>
              <a:t>add tissue homogenate</a:t>
            </a:r>
            <a:endParaRPr lang="en-US" sz="1600" b="1" dirty="0">
              <a:latin typeface="Avenir Book" charset="0"/>
              <a:ea typeface="Avenir Book" charset="0"/>
              <a:cs typeface="Avenir Book" charset="0"/>
            </a:endParaRPr>
          </a:p>
        </p:txBody>
      </p:sp>
      <p:sp>
        <p:nvSpPr>
          <p:cNvPr id="21" name="Rectangle 20"/>
          <p:cNvSpPr/>
          <p:nvPr/>
        </p:nvSpPr>
        <p:spPr>
          <a:xfrm>
            <a:off x="4919661" y="1827026"/>
            <a:ext cx="676781" cy="338554"/>
          </a:xfrm>
          <a:prstGeom prst="rect">
            <a:avLst/>
          </a:prstGeom>
          <a:ln>
            <a:noFill/>
          </a:ln>
        </p:spPr>
        <p:txBody>
          <a:bodyPr wrap="square">
            <a:spAutoFit/>
          </a:bodyPr>
          <a:lstStyle/>
          <a:p>
            <a:pPr algn="ctr"/>
            <a:r>
              <a:rPr lang="en-US" sz="1600" b="1" smtClean="0">
                <a:latin typeface="Avenir Book" charset="0"/>
                <a:ea typeface="Avenir Book" charset="0"/>
                <a:cs typeface="Avenir Book" charset="0"/>
              </a:rPr>
              <a:t>elute</a:t>
            </a:r>
            <a:endParaRPr lang="en-US" sz="1600" b="1" dirty="0">
              <a:latin typeface="Avenir Book" charset="0"/>
              <a:ea typeface="Avenir Book" charset="0"/>
              <a:cs typeface="Avenir Book" charset="0"/>
            </a:endParaRPr>
          </a:p>
        </p:txBody>
      </p:sp>
      <p:pic>
        <p:nvPicPr>
          <p:cNvPr id="22" name="Picture 21"/>
          <p:cNvPicPr>
            <a:picLocks noChangeAspect="1"/>
          </p:cNvPicPr>
          <p:nvPr/>
        </p:nvPicPr>
        <p:blipFill>
          <a:blip r:embed="rId6"/>
          <a:stretch>
            <a:fillRect/>
          </a:stretch>
        </p:blipFill>
        <p:spPr>
          <a:xfrm>
            <a:off x="1140429" y="2973043"/>
            <a:ext cx="2491244" cy="2237137"/>
          </a:xfrm>
          <a:prstGeom prst="rect">
            <a:avLst/>
          </a:prstGeom>
        </p:spPr>
      </p:pic>
      <p:sp>
        <p:nvSpPr>
          <p:cNvPr id="24" name="Oval 23"/>
          <p:cNvSpPr/>
          <p:nvPr/>
        </p:nvSpPr>
        <p:spPr bwMode="auto">
          <a:xfrm>
            <a:off x="770621" y="2469678"/>
            <a:ext cx="832604" cy="767426"/>
          </a:xfrm>
          <a:prstGeom prst="ellipse">
            <a:avLst/>
          </a:prstGeom>
          <a:blipFill dpi="0" rotWithShape="0">
            <a:blip r:embed="rId7"/>
            <a:srcRect/>
            <a:tile tx="0" ty="0" sx="100000" sy="100000" flip="none" algn="tl"/>
          </a:blipFill>
          <a:ln w="15875" cap="flat" cmpd="sng" algn="ctr">
            <a:solidFill>
              <a:srgbClr val="929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Rectangle 24"/>
          <p:cNvSpPr/>
          <p:nvPr/>
        </p:nvSpPr>
        <p:spPr>
          <a:xfrm>
            <a:off x="715300" y="2653554"/>
            <a:ext cx="974242" cy="461665"/>
          </a:xfrm>
          <a:prstGeom prst="rect">
            <a:avLst/>
          </a:prstGeom>
          <a:ln>
            <a:noFill/>
          </a:ln>
        </p:spPr>
        <p:txBody>
          <a:bodyPr wrap="square">
            <a:spAutoFit/>
          </a:bodyPr>
          <a:lstStyle/>
          <a:p>
            <a:pPr algn="ctr"/>
            <a:r>
              <a:rPr lang="en-US" sz="1200" b="1" smtClean="0">
                <a:latin typeface="Avenir Book" charset="0"/>
                <a:ea typeface="Avenir Book" charset="0"/>
                <a:cs typeface="Avenir Book" charset="0"/>
              </a:rPr>
              <a:t>sepharose</a:t>
            </a:r>
            <a:r>
              <a:rPr lang="en-US" sz="1200" b="1" dirty="0" smtClean="0">
                <a:latin typeface="Avenir Book" charset="0"/>
                <a:ea typeface="Avenir Book" charset="0"/>
                <a:cs typeface="Avenir Book" charset="0"/>
              </a:rPr>
              <a:t> </a:t>
            </a:r>
          </a:p>
          <a:p>
            <a:pPr algn="ctr"/>
            <a:r>
              <a:rPr lang="en-US" sz="1200" b="1" dirty="0" smtClean="0">
                <a:latin typeface="Avenir Book" charset="0"/>
                <a:ea typeface="Avenir Book" charset="0"/>
                <a:cs typeface="Avenir Book" charset="0"/>
              </a:rPr>
              <a:t>bead</a:t>
            </a:r>
            <a:endParaRPr lang="en-US" sz="1200" b="1" dirty="0">
              <a:latin typeface="Avenir Book" charset="0"/>
              <a:ea typeface="Avenir Book" charset="0"/>
              <a:cs typeface="Avenir Book" charset="0"/>
            </a:endParaRPr>
          </a:p>
        </p:txBody>
      </p:sp>
      <p:sp>
        <p:nvSpPr>
          <p:cNvPr id="26" name="Rectangle 25"/>
          <p:cNvSpPr/>
          <p:nvPr/>
        </p:nvSpPr>
        <p:spPr>
          <a:xfrm>
            <a:off x="192881" y="1923030"/>
            <a:ext cx="2260601" cy="338554"/>
          </a:xfrm>
          <a:prstGeom prst="rect">
            <a:avLst/>
          </a:prstGeom>
          <a:ln>
            <a:noFill/>
          </a:ln>
        </p:spPr>
        <p:txBody>
          <a:bodyPr wrap="square">
            <a:spAutoFit/>
          </a:bodyPr>
          <a:lstStyle/>
          <a:p>
            <a:pPr algn="ctr"/>
            <a:r>
              <a:rPr lang="en-US" sz="1600" b="1" dirty="0" smtClean="0">
                <a:latin typeface="Avenir Book" charset="0"/>
                <a:ea typeface="Avenir Book" charset="0"/>
                <a:cs typeface="Avenir Book" charset="0"/>
              </a:rPr>
              <a:t>couple ‘bait’ to matrix</a:t>
            </a:r>
            <a:endParaRPr lang="en-US" sz="1600" b="1" dirty="0">
              <a:latin typeface="Avenir Book" charset="0"/>
              <a:ea typeface="Avenir Book" charset="0"/>
              <a:cs typeface="Avenir Book" charset="0"/>
            </a:endParaRPr>
          </a:p>
        </p:txBody>
      </p:sp>
      <p:sp>
        <p:nvSpPr>
          <p:cNvPr id="27" name="Rectangle 26"/>
          <p:cNvSpPr/>
          <p:nvPr/>
        </p:nvSpPr>
        <p:spPr>
          <a:xfrm>
            <a:off x="1689542" y="5360392"/>
            <a:ext cx="1065820" cy="338554"/>
          </a:xfrm>
          <a:prstGeom prst="rect">
            <a:avLst/>
          </a:prstGeom>
          <a:ln>
            <a:noFill/>
          </a:ln>
        </p:spPr>
        <p:txBody>
          <a:bodyPr wrap="square">
            <a:spAutoFit/>
          </a:bodyPr>
          <a:lstStyle/>
          <a:p>
            <a:pPr algn="ctr"/>
            <a:r>
              <a:rPr lang="en-US" sz="1600" dirty="0" smtClean="0">
                <a:latin typeface="Avenir Book" charset="0"/>
                <a:ea typeface="Avenir Book" charset="0"/>
                <a:cs typeface="Avenir Book" charset="0"/>
              </a:rPr>
              <a:t>bait</a:t>
            </a:r>
            <a:endParaRPr lang="en-US" sz="1600" dirty="0">
              <a:latin typeface="Avenir Book" charset="0"/>
              <a:ea typeface="Avenir Book" charset="0"/>
              <a:cs typeface="Avenir Book" charset="0"/>
            </a:endParaRPr>
          </a:p>
        </p:txBody>
      </p:sp>
      <p:sp>
        <p:nvSpPr>
          <p:cNvPr id="28" name="Rectangle 27"/>
          <p:cNvSpPr/>
          <p:nvPr/>
        </p:nvSpPr>
        <p:spPr>
          <a:xfrm>
            <a:off x="106564" y="3237104"/>
            <a:ext cx="947548" cy="584775"/>
          </a:xfrm>
          <a:prstGeom prst="rect">
            <a:avLst/>
          </a:prstGeom>
          <a:ln>
            <a:noFill/>
          </a:ln>
        </p:spPr>
        <p:txBody>
          <a:bodyPr wrap="square">
            <a:spAutoFit/>
          </a:bodyPr>
          <a:lstStyle/>
          <a:p>
            <a:pPr algn="ctr"/>
            <a:r>
              <a:rPr lang="en-US" sz="1600" dirty="0" smtClean="0">
                <a:latin typeface="Avenir Book" charset="0"/>
                <a:ea typeface="Avenir Book" charset="0"/>
                <a:cs typeface="Avenir Book" charset="0"/>
              </a:rPr>
              <a:t>fishing</a:t>
            </a:r>
          </a:p>
          <a:p>
            <a:pPr algn="ctr"/>
            <a:r>
              <a:rPr lang="en-US" sz="1600" dirty="0" smtClean="0">
                <a:latin typeface="Avenir Book" charset="0"/>
                <a:ea typeface="Avenir Book" charset="0"/>
                <a:cs typeface="Avenir Book" charset="0"/>
              </a:rPr>
              <a:t>pole</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39686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Fishing for the target of FK506</a:t>
            </a:r>
          </a:p>
          <a:p>
            <a:pPr algn="ctr"/>
            <a:r>
              <a:rPr lang="en-US" altLang="en-US" sz="2200" b="1" dirty="0" smtClean="0">
                <a:solidFill>
                  <a:srgbClr val="FF8027"/>
                </a:solidFill>
                <a:latin typeface="Avenir Book" charset="0"/>
                <a:ea typeface="Avenir Book" charset="0"/>
                <a:cs typeface="Avenir Book" charset="0"/>
                <a:sym typeface="Arial Italic" charset="0"/>
              </a:rPr>
              <a:t>determining the protein sequence</a:t>
            </a:r>
            <a:endParaRPr lang="en-US" altLang="en-US" sz="2200" b="1" dirty="0">
              <a:solidFill>
                <a:srgbClr val="FF8027"/>
              </a:solidFill>
              <a:latin typeface="Avenir Book" charset="0"/>
              <a:ea typeface="Avenir Book" charset="0"/>
              <a:cs typeface="Avenir Book" charset="0"/>
              <a:sym typeface="Arial Italic" charset="0"/>
            </a:endParaRPr>
          </a:p>
        </p:txBody>
      </p:sp>
      <p:sp>
        <p:nvSpPr>
          <p:cNvPr id="19" name="Freeform 18"/>
          <p:cNvSpPr/>
          <p:nvPr/>
        </p:nvSpPr>
        <p:spPr bwMode="auto">
          <a:xfrm>
            <a:off x="557594" y="2886662"/>
            <a:ext cx="1656549" cy="1889312"/>
          </a:xfrm>
          <a:custGeom>
            <a:avLst/>
            <a:gdLst>
              <a:gd name="connsiteX0" fmla="*/ 1212797 w 1656549"/>
              <a:gd name="connsiteY0" fmla="*/ 679077 h 1889312"/>
              <a:gd name="connsiteX1" fmla="*/ 1172455 w 1656549"/>
              <a:gd name="connsiteY1" fmla="*/ 685800 h 1889312"/>
              <a:gd name="connsiteX2" fmla="*/ 775767 w 1656549"/>
              <a:gd name="connsiteY2" fmla="*/ 699247 h 1889312"/>
              <a:gd name="connsiteX3" fmla="*/ 755597 w 1656549"/>
              <a:gd name="connsiteY3" fmla="*/ 726142 h 1889312"/>
              <a:gd name="connsiteX4" fmla="*/ 728702 w 1656549"/>
              <a:gd name="connsiteY4" fmla="*/ 779930 h 1889312"/>
              <a:gd name="connsiteX5" fmla="*/ 742149 w 1656549"/>
              <a:gd name="connsiteY5" fmla="*/ 820271 h 1889312"/>
              <a:gd name="connsiteX6" fmla="*/ 816108 w 1656549"/>
              <a:gd name="connsiteY6" fmla="*/ 847165 h 1889312"/>
              <a:gd name="connsiteX7" fmla="*/ 1111944 w 1656549"/>
              <a:gd name="connsiteY7" fmla="*/ 853889 h 1889312"/>
              <a:gd name="connsiteX8" fmla="*/ 1132114 w 1656549"/>
              <a:gd name="connsiteY8" fmla="*/ 860612 h 1889312"/>
              <a:gd name="connsiteX9" fmla="*/ 1132114 w 1656549"/>
              <a:gd name="connsiteY9" fmla="*/ 927847 h 1889312"/>
              <a:gd name="connsiteX10" fmla="*/ 1111944 w 1656549"/>
              <a:gd name="connsiteY10" fmla="*/ 948018 h 1889312"/>
              <a:gd name="connsiteX11" fmla="*/ 1051432 w 1656549"/>
              <a:gd name="connsiteY11" fmla="*/ 1015253 h 1889312"/>
              <a:gd name="connsiteX12" fmla="*/ 1017814 w 1656549"/>
              <a:gd name="connsiteY12" fmla="*/ 1035424 h 1889312"/>
              <a:gd name="connsiteX13" fmla="*/ 970749 w 1656549"/>
              <a:gd name="connsiteY13" fmla="*/ 1055595 h 1889312"/>
              <a:gd name="connsiteX14" fmla="*/ 930408 w 1656549"/>
              <a:gd name="connsiteY14" fmla="*/ 1069042 h 1889312"/>
              <a:gd name="connsiteX15" fmla="*/ 863173 w 1656549"/>
              <a:gd name="connsiteY15" fmla="*/ 1062318 h 1889312"/>
              <a:gd name="connsiteX16" fmla="*/ 849726 w 1656549"/>
              <a:gd name="connsiteY16" fmla="*/ 1042147 h 1889312"/>
              <a:gd name="connsiteX17" fmla="*/ 876620 w 1656549"/>
              <a:gd name="connsiteY17" fmla="*/ 981636 h 1889312"/>
              <a:gd name="connsiteX18" fmla="*/ 977473 w 1656549"/>
              <a:gd name="connsiteY18" fmla="*/ 907677 h 1889312"/>
              <a:gd name="connsiteX19" fmla="*/ 1011091 w 1656549"/>
              <a:gd name="connsiteY19" fmla="*/ 894230 h 1889312"/>
              <a:gd name="connsiteX20" fmla="*/ 1037985 w 1656549"/>
              <a:gd name="connsiteY20" fmla="*/ 887506 h 1889312"/>
              <a:gd name="connsiteX21" fmla="*/ 1098497 w 1656549"/>
              <a:gd name="connsiteY21" fmla="*/ 934571 h 1889312"/>
              <a:gd name="connsiteX22" fmla="*/ 1111944 w 1656549"/>
              <a:gd name="connsiteY22" fmla="*/ 988359 h 1889312"/>
              <a:gd name="connsiteX23" fmla="*/ 1105220 w 1656549"/>
              <a:gd name="connsiteY23" fmla="*/ 1069042 h 1889312"/>
              <a:gd name="connsiteX24" fmla="*/ 1085049 w 1656549"/>
              <a:gd name="connsiteY24" fmla="*/ 1102659 h 1889312"/>
              <a:gd name="connsiteX25" fmla="*/ 957302 w 1656549"/>
              <a:gd name="connsiteY25" fmla="*/ 1216959 h 1889312"/>
              <a:gd name="connsiteX26" fmla="*/ 910238 w 1656549"/>
              <a:gd name="connsiteY26" fmla="*/ 1264024 h 1889312"/>
              <a:gd name="connsiteX27" fmla="*/ 863173 w 1656549"/>
              <a:gd name="connsiteY27" fmla="*/ 1311089 h 1889312"/>
              <a:gd name="connsiteX28" fmla="*/ 849726 w 1656549"/>
              <a:gd name="connsiteY28" fmla="*/ 1344706 h 1889312"/>
              <a:gd name="connsiteX29" fmla="*/ 1017814 w 1656549"/>
              <a:gd name="connsiteY29" fmla="*/ 1418665 h 1889312"/>
              <a:gd name="connsiteX30" fmla="*/ 1085049 w 1656549"/>
              <a:gd name="connsiteY30" fmla="*/ 1398495 h 1889312"/>
              <a:gd name="connsiteX31" fmla="*/ 1125391 w 1656549"/>
              <a:gd name="connsiteY31" fmla="*/ 1378324 h 1889312"/>
              <a:gd name="connsiteX32" fmla="*/ 1159008 w 1656549"/>
              <a:gd name="connsiteY32" fmla="*/ 1364877 h 1889312"/>
              <a:gd name="connsiteX33" fmla="*/ 1172455 w 1656549"/>
              <a:gd name="connsiteY33" fmla="*/ 1337983 h 1889312"/>
              <a:gd name="connsiteX34" fmla="*/ 1159008 w 1656549"/>
              <a:gd name="connsiteY34" fmla="*/ 1216959 h 1889312"/>
              <a:gd name="connsiteX35" fmla="*/ 1118667 w 1656549"/>
              <a:gd name="connsiteY35" fmla="*/ 1190065 h 1889312"/>
              <a:gd name="connsiteX36" fmla="*/ 1091773 w 1656549"/>
              <a:gd name="connsiteY36" fmla="*/ 1176618 h 1889312"/>
              <a:gd name="connsiteX37" fmla="*/ 896791 w 1656549"/>
              <a:gd name="connsiteY37" fmla="*/ 1203512 h 1889312"/>
              <a:gd name="connsiteX38" fmla="*/ 876620 w 1656549"/>
              <a:gd name="connsiteY38" fmla="*/ 1216959 h 1889312"/>
              <a:gd name="connsiteX39" fmla="*/ 843002 w 1656549"/>
              <a:gd name="connsiteY39" fmla="*/ 1257300 h 1889312"/>
              <a:gd name="connsiteX40" fmla="*/ 856449 w 1656549"/>
              <a:gd name="connsiteY40" fmla="*/ 1371600 h 1889312"/>
              <a:gd name="connsiteX41" fmla="*/ 896791 w 1656549"/>
              <a:gd name="connsiteY41" fmla="*/ 1398495 h 1889312"/>
              <a:gd name="connsiteX42" fmla="*/ 937132 w 1656549"/>
              <a:gd name="connsiteY42" fmla="*/ 1411942 h 1889312"/>
              <a:gd name="connsiteX43" fmla="*/ 964026 w 1656549"/>
              <a:gd name="connsiteY43" fmla="*/ 1425389 h 1889312"/>
              <a:gd name="connsiteX44" fmla="*/ 1031261 w 1656549"/>
              <a:gd name="connsiteY44" fmla="*/ 1438836 h 1889312"/>
              <a:gd name="connsiteX45" fmla="*/ 1058155 w 1656549"/>
              <a:gd name="connsiteY45" fmla="*/ 1452283 h 1889312"/>
              <a:gd name="connsiteX46" fmla="*/ 1051432 w 1656549"/>
              <a:gd name="connsiteY46" fmla="*/ 1472453 h 1889312"/>
              <a:gd name="connsiteX47" fmla="*/ 1017814 w 1656549"/>
              <a:gd name="connsiteY47" fmla="*/ 1485900 h 1889312"/>
              <a:gd name="connsiteX48" fmla="*/ 916961 w 1656549"/>
              <a:gd name="connsiteY48" fmla="*/ 1506071 h 1889312"/>
              <a:gd name="connsiteX49" fmla="*/ 708532 w 1656549"/>
              <a:gd name="connsiteY49" fmla="*/ 1499347 h 1889312"/>
              <a:gd name="connsiteX50" fmla="*/ 607679 w 1656549"/>
              <a:gd name="connsiteY50" fmla="*/ 1459006 h 1889312"/>
              <a:gd name="connsiteX51" fmla="*/ 553891 w 1656549"/>
              <a:gd name="connsiteY51" fmla="*/ 1438836 h 1889312"/>
              <a:gd name="connsiteX52" fmla="*/ 486655 w 1656549"/>
              <a:gd name="connsiteY52" fmla="*/ 1385047 h 1889312"/>
              <a:gd name="connsiteX53" fmla="*/ 466485 w 1656549"/>
              <a:gd name="connsiteY53" fmla="*/ 1358153 h 1889312"/>
              <a:gd name="connsiteX54" fmla="*/ 473208 w 1656549"/>
              <a:gd name="connsiteY54" fmla="*/ 1257300 h 1889312"/>
              <a:gd name="connsiteX55" fmla="*/ 567338 w 1656549"/>
              <a:gd name="connsiteY55" fmla="*/ 1176618 h 1889312"/>
              <a:gd name="connsiteX56" fmla="*/ 634573 w 1656549"/>
              <a:gd name="connsiteY56" fmla="*/ 1149724 h 1889312"/>
              <a:gd name="connsiteX57" fmla="*/ 742149 w 1656549"/>
              <a:gd name="connsiteY57" fmla="*/ 1136277 h 1889312"/>
              <a:gd name="connsiteX58" fmla="*/ 829555 w 1656549"/>
              <a:gd name="connsiteY58" fmla="*/ 1176618 h 1889312"/>
              <a:gd name="connsiteX59" fmla="*/ 836279 w 1656549"/>
              <a:gd name="connsiteY59" fmla="*/ 1203512 h 1889312"/>
              <a:gd name="connsiteX60" fmla="*/ 829555 w 1656549"/>
              <a:gd name="connsiteY60" fmla="*/ 1284195 h 1889312"/>
              <a:gd name="connsiteX61" fmla="*/ 795938 w 1656549"/>
              <a:gd name="connsiteY61" fmla="*/ 1304365 h 1889312"/>
              <a:gd name="connsiteX62" fmla="*/ 721979 w 1656549"/>
              <a:gd name="connsiteY62" fmla="*/ 1317812 h 1889312"/>
              <a:gd name="connsiteX63" fmla="*/ 634573 w 1656549"/>
              <a:gd name="connsiteY63" fmla="*/ 1290918 h 1889312"/>
              <a:gd name="connsiteX64" fmla="*/ 614402 w 1656549"/>
              <a:gd name="connsiteY64" fmla="*/ 1237130 h 1889312"/>
              <a:gd name="connsiteX65" fmla="*/ 621126 w 1656549"/>
              <a:gd name="connsiteY65" fmla="*/ 1183342 h 1889312"/>
              <a:gd name="connsiteX66" fmla="*/ 654744 w 1656549"/>
              <a:gd name="connsiteY66" fmla="*/ 1156447 h 1889312"/>
              <a:gd name="connsiteX67" fmla="*/ 728702 w 1656549"/>
              <a:gd name="connsiteY67" fmla="*/ 1122830 h 1889312"/>
              <a:gd name="connsiteX68" fmla="*/ 795938 w 1656549"/>
              <a:gd name="connsiteY68" fmla="*/ 1129553 h 1889312"/>
              <a:gd name="connsiteX69" fmla="*/ 802661 w 1656549"/>
              <a:gd name="connsiteY69" fmla="*/ 1149724 h 1889312"/>
              <a:gd name="connsiteX70" fmla="*/ 816108 w 1656549"/>
              <a:gd name="connsiteY70" fmla="*/ 1169895 h 1889312"/>
              <a:gd name="connsiteX71" fmla="*/ 809385 w 1656549"/>
              <a:gd name="connsiteY71" fmla="*/ 1237130 h 1889312"/>
              <a:gd name="connsiteX72" fmla="*/ 674914 w 1656549"/>
              <a:gd name="connsiteY72" fmla="*/ 1250577 h 1889312"/>
              <a:gd name="connsiteX73" fmla="*/ 648020 w 1656549"/>
              <a:gd name="connsiteY73" fmla="*/ 1230406 h 1889312"/>
              <a:gd name="connsiteX74" fmla="*/ 621126 w 1656549"/>
              <a:gd name="connsiteY74" fmla="*/ 1156447 h 1889312"/>
              <a:gd name="connsiteX75" fmla="*/ 674914 w 1656549"/>
              <a:gd name="connsiteY75" fmla="*/ 934571 h 1889312"/>
              <a:gd name="connsiteX76" fmla="*/ 721979 w 1656549"/>
              <a:gd name="connsiteY76" fmla="*/ 887506 h 1889312"/>
              <a:gd name="connsiteX77" fmla="*/ 735426 w 1656549"/>
              <a:gd name="connsiteY77" fmla="*/ 921124 h 1889312"/>
              <a:gd name="connsiteX78" fmla="*/ 715255 w 1656549"/>
              <a:gd name="connsiteY78" fmla="*/ 988359 h 1889312"/>
              <a:gd name="connsiteX79" fmla="*/ 648020 w 1656549"/>
              <a:gd name="connsiteY79" fmla="*/ 1035424 h 1889312"/>
              <a:gd name="connsiteX80" fmla="*/ 553891 w 1656549"/>
              <a:gd name="connsiteY80" fmla="*/ 1062318 h 1889312"/>
              <a:gd name="connsiteX81" fmla="*/ 453038 w 1656549"/>
              <a:gd name="connsiteY81" fmla="*/ 1055595 h 1889312"/>
              <a:gd name="connsiteX82" fmla="*/ 439591 w 1656549"/>
              <a:gd name="connsiteY82" fmla="*/ 1028700 h 1889312"/>
              <a:gd name="connsiteX83" fmla="*/ 466485 w 1656549"/>
              <a:gd name="connsiteY83" fmla="*/ 907677 h 1889312"/>
              <a:gd name="connsiteX84" fmla="*/ 540444 w 1656549"/>
              <a:gd name="connsiteY84" fmla="*/ 847165 h 1889312"/>
              <a:gd name="connsiteX85" fmla="*/ 594232 w 1656549"/>
              <a:gd name="connsiteY85" fmla="*/ 833718 h 1889312"/>
              <a:gd name="connsiteX86" fmla="*/ 648020 w 1656549"/>
              <a:gd name="connsiteY86" fmla="*/ 840442 h 1889312"/>
              <a:gd name="connsiteX87" fmla="*/ 668191 w 1656549"/>
              <a:gd name="connsiteY87" fmla="*/ 907677 h 1889312"/>
              <a:gd name="connsiteX88" fmla="*/ 661467 w 1656549"/>
              <a:gd name="connsiteY88" fmla="*/ 954742 h 1889312"/>
              <a:gd name="connsiteX89" fmla="*/ 600955 w 1656549"/>
              <a:gd name="connsiteY89" fmla="*/ 981636 h 1889312"/>
              <a:gd name="connsiteX90" fmla="*/ 466485 w 1656549"/>
              <a:gd name="connsiteY90" fmla="*/ 948018 h 1889312"/>
              <a:gd name="connsiteX91" fmla="*/ 453038 w 1656549"/>
              <a:gd name="connsiteY91" fmla="*/ 921124 h 1889312"/>
              <a:gd name="connsiteX92" fmla="*/ 459761 w 1656549"/>
              <a:gd name="connsiteY92" fmla="*/ 773206 h 1889312"/>
              <a:gd name="connsiteX93" fmla="*/ 493379 w 1656549"/>
              <a:gd name="connsiteY93" fmla="*/ 719418 h 1889312"/>
              <a:gd name="connsiteX94" fmla="*/ 506826 w 1656549"/>
              <a:gd name="connsiteY94" fmla="*/ 679077 h 1889312"/>
              <a:gd name="connsiteX95" fmla="*/ 547167 w 1656549"/>
              <a:gd name="connsiteY95" fmla="*/ 632012 h 1889312"/>
              <a:gd name="connsiteX96" fmla="*/ 567338 w 1656549"/>
              <a:gd name="connsiteY96" fmla="*/ 625289 h 1889312"/>
              <a:gd name="connsiteX97" fmla="*/ 594232 w 1656549"/>
              <a:gd name="connsiteY97" fmla="*/ 645459 h 1889312"/>
              <a:gd name="connsiteX98" fmla="*/ 600955 w 1656549"/>
              <a:gd name="connsiteY98" fmla="*/ 672353 h 1889312"/>
              <a:gd name="connsiteX99" fmla="*/ 574061 w 1656549"/>
              <a:gd name="connsiteY99" fmla="*/ 806824 h 1889312"/>
              <a:gd name="connsiteX100" fmla="*/ 547167 w 1656549"/>
              <a:gd name="connsiteY100" fmla="*/ 820271 h 1889312"/>
              <a:gd name="connsiteX101" fmla="*/ 506826 w 1656549"/>
              <a:gd name="connsiteY101" fmla="*/ 833718 h 1889312"/>
              <a:gd name="connsiteX102" fmla="*/ 459761 w 1656549"/>
              <a:gd name="connsiteY102" fmla="*/ 840442 h 1889312"/>
              <a:gd name="connsiteX103" fmla="*/ 426144 w 1656549"/>
              <a:gd name="connsiteY103" fmla="*/ 847165 h 1889312"/>
              <a:gd name="connsiteX104" fmla="*/ 318567 w 1656549"/>
              <a:gd name="connsiteY104" fmla="*/ 800100 h 1889312"/>
              <a:gd name="connsiteX105" fmla="*/ 311844 w 1656549"/>
              <a:gd name="connsiteY105" fmla="*/ 766483 h 1889312"/>
              <a:gd name="connsiteX106" fmla="*/ 318567 w 1656549"/>
              <a:gd name="connsiteY106" fmla="*/ 658906 h 1889312"/>
              <a:gd name="connsiteX107" fmla="*/ 345461 w 1656549"/>
              <a:gd name="connsiteY107" fmla="*/ 611842 h 1889312"/>
              <a:gd name="connsiteX108" fmla="*/ 432867 w 1656549"/>
              <a:gd name="connsiteY108" fmla="*/ 551330 h 1889312"/>
              <a:gd name="connsiteX109" fmla="*/ 473208 w 1656549"/>
              <a:gd name="connsiteY109" fmla="*/ 544606 h 1889312"/>
              <a:gd name="connsiteX110" fmla="*/ 540444 w 1656549"/>
              <a:gd name="connsiteY110" fmla="*/ 551330 h 1889312"/>
              <a:gd name="connsiteX111" fmla="*/ 560614 w 1656549"/>
              <a:gd name="connsiteY111" fmla="*/ 571500 h 1889312"/>
              <a:gd name="connsiteX112" fmla="*/ 580785 w 1656549"/>
              <a:gd name="connsiteY112" fmla="*/ 611842 h 1889312"/>
              <a:gd name="connsiteX113" fmla="*/ 574061 w 1656549"/>
              <a:gd name="connsiteY113" fmla="*/ 672353 h 1889312"/>
              <a:gd name="connsiteX114" fmla="*/ 513549 w 1656549"/>
              <a:gd name="connsiteY114" fmla="*/ 692524 h 1889312"/>
              <a:gd name="connsiteX115" fmla="*/ 446314 w 1656549"/>
              <a:gd name="connsiteY115" fmla="*/ 685800 h 1889312"/>
              <a:gd name="connsiteX116" fmla="*/ 405973 w 1656549"/>
              <a:gd name="connsiteY116" fmla="*/ 605118 h 1889312"/>
              <a:gd name="connsiteX117" fmla="*/ 405973 w 1656549"/>
              <a:gd name="connsiteY117" fmla="*/ 423583 h 1889312"/>
              <a:gd name="connsiteX118" fmla="*/ 419420 w 1656549"/>
              <a:gd name="connsiteY118" fmla="*/ 383242 h 1889312"/>
              <a:gd name="connsiteX119" fmla="*/ 459761 w 1656549"/>
              <a:gd name="connsiteY119" fmla="*/ 329453 h 1889312"/>
              <a:gd name="connsiteX120" fmla="*/ 533720 w 1656549"/>
              <a:gd name="connsiteY120" fmla="*/ 316006 h 1889312"/>
              <a:gd name="connsiteX121" fmla="*/ 634573 w 1656549"/>
              <a:gd name="connsiteY121" fmla="*/ 322730 h 1889312"/>
              <a:gd name="connsiteX122" fmla="*/ 715255 w 1656549"/>
              <a:gd name="connsiteY122" fmla="*/ 369795 h 1889312"/>
              <a:gd name="connsiteX123" fmla="*/ 816108 w 1656549"/>
              <a:gd name="connsiteY123" fmla="*/ 423583 h 1889312"/>
              <a:gd name="connsiteX124" fmla="*/ 1011091 w 1656549"/>
              <a:gd name="connsiteY124" fmla="*/ 477371 h 1889312"/>
              <a:gd name="connsiteX125" fmla="*/ 1165732 w 1656549"/>
              <a:gd name="connsiteY125" fmla="*/ 490818 h 1889312"/>
              <a:gd name="connsiteX126" fmla="*/ 1313649 w 1656549"/>
              <a:gd name="connsiteY126" fmla="*/ 450477 h 1889312"/>
              <a:gd name="connsiteX127" fmla="*/ 1333820 w 1656549"/>
              <a:gd name="connsiteY127" fmla="*/ 403412 h 1889312"/>
              <a:gd name="connsiteX128" fmla="*/ 1347267 w 1656549"/>
              <a:gd name="connsiteY128" fmla="*/ 275665 h 1889312"/>
              <a:gd name="connsiteX129" fmla="*/ 1340544 w 1656549"/>
              <a:gd name="connsiteY129" fmla="*/ 174812 h 1889312"/>
              <a:gd name="connsiteX130" fmla="*/ 1293479 w 1656549"/>
              <a:gd name="connsiteY130" fmla="*/ 80683 h 1889312"/>
              <a:gd name="connsiteX131" fmla="*/ 1226244 w 1656549"/>
              <a:gd name="connsiteY131" fmla="*/ 20171 h 1889312"/>
              <a:gd name="connsiteX132" fmla="*/ 1138838 w 1656549"/>
              <a:gd name="connsiteY132" fmla="*/ 0 h 1889312"/>
              <a:gd name="connsiteX133" fmla="*/ 1017814 w 1656549"/>
              <a:gd name="connsiteY133" fmla="*/ 13447 h 1889312"/>
              <a:gd name="connsiteX134" fmla="*/ 970749 w 1656549"/>
              <a:gd name="connsiteY134" fmla="*/ 67236 h 1889312"/>
              <a:gd name="connsiteX135" fmla="*/ 950579 w 1656549"/>
              <a:gd name="connsiteY135" fmla="*/ 100853 h 1889312"/>
              <a:gd name="connsiteX136" fmla="*/ 943855 w 1656549"/>
              <a:gd name="connsiteY136" fmla="*/ 235324 h 1889312"/>
              <a:gd name="connsiteX137" fmla="*/ 964026 w 1656549"/>
              <a:gd name="connsiteY137" fmla="*/ 262218 h 1889312"/>
              <a:gd name="connsiteX138" fmla="*/ 990920 w 1656549"/>
              <a:gd name="connsiteY138" fmla="*/ 275665 h 1889312"/>
              <a:gd name="connsiteX139" fmla="*/ 1105220 w 1656549"/>
              <a:gd name="connsiteY139" fmla="*/ 235324 h 1889312"/>
              <a:gd name="connsiteX140" fmla="*/ 1118667 w 1656549"/>
              <a:gd name="connsiteY140" fmla="*/ 208430 h 1889312"/>
              <a:gd name="connsiteX141" fmla="*/ 1105220 w 1656549"/>
              <a:gd name="connsiteY141" fmla="*/ 147918 h 1889312"/>
              <a:gd name="connsiteX142" fmla="*/ 1024538 w 1656549"/>
              <a:gd name="connsiteY142" fmla="*/ 154642 h 1889312"/>
              <a:gd name="connsiteX143" fmla="*/ 1011091 w 1656549"/>
              <a:gd name="connsiteY143" fmla="*/ 181536 h 1889312"/>
              <a:gd name="connsiteX144" fmla="*/ 984197 w 1656549"/>
              <a:gd name="connsiteY144" fmla="*/ 228600 h 1889312"/>
              <a:gd name="connsiteX145" fmla="*/ 977473 w 1656549"/>
              <a:gd name="connsiteY145" fmla="*/ 268942 h 1889312"/>
              <a:gd name="connsiteX146" fmla="*/ 970749 w 1656549"/>
              <a:gd name="connsiteY146" fmla="*/ 302559 h 1889312"/>
              <a:gd name="connsiteX147" fmla="*/ 937132 w 1656549"/>
              <a:gd name="connsiteY147" fmla="*/ 316006 h 1889312"/>
              <a:gd name="connsiteX148" fmla="*/ 829555 w 1656549"/>
              <a:gd name="connsiteY148" fmla="*/ 329453 h 1889312"/>
              <a:gd name="connsiteX149" fmla="*/ 614402 w 1656549"/>
              <a:gd name="connsiteY149" fmla="*/ 302559 h 1889312"/>
              <a:gd name="connsiteX150" fmla="*/ 600955 w 1656549"/>
              <a:gd name="connsiteY150" fmla="*/ 275665 h 1889312"/>
              <a:gd name="connsiteX151" fmla="*/ 587508 w 1656549"/>
              <a:gd name="connsiteY151" fmla="*/ 255495 h 1889312"/>
              <a:gd name="connsiteX152" fmla="*/ 594232 w 1656549"/>
              <a:gd name="connsiteY152" fmla="*/ 161365 h 1889312"/>
              <a:gd name="connsiteX153" fmla="*/ 621126 w 1656549"/>
              <a:gd name="connsiteY153" fmla="*/ 141195 h 1889312"/>
              <a:gd name="connsiteX154" fmla="*/ 674914 w 1656549"/>
              <a:gd name="connsiteY154" fmla="*/ 121024 h 1889312"/>
              <a:gd name="connsiteX155" fmla="*/ 681638 w 1656549"/>
              <a:gd name="connsiteY155" fmla="*/ 94130 h 1889312"/>
              <a:gd name="connsiteX156" fmla="*/ 668191 w 1656549"/>
              <a:gd name="connsiteY156" fmla="*/ 73959 h 1889312"/>
              <a:gd name="connsiteX157" fmla="*/ 621126 w 1656549"/>
              <a:gd name="connsiteY157" fmla="*/ 53789 h 1889312"/>
              <a:gd name="connsiteX158" fmla="*/ 486655 w 1656549"/>
              <a:gd name="connsiteY158" fmla="*/ 73959 h 1889312"/>
              <a:gd name="connsiteX159" fmla="*/ 432867 w 1656549"/>
              <a:gd name="connsiteY159" fmla="*/ 107577 h 1889312"/>
              <a:gd name="connsiteX160" fmla="*/ 365632 w 1656549"/>
              <a:gd name="connsiteY160" fmla="*/ 154642 h 1889312"/>
              <a:gd name="connsiteX161" fmla="*/ 258055 w 1656549"/>
              <a:gd name="connsiteY161" fmla="*/ 309283 h 1889312"/>
              <a:gd name="connsiteX162" fmla="*/ 231161 w 1656549"/>
              <a:gd name="connsiteY162" fmla="*/ 369795 h 1889312"/>
              <a:gd name="connsiteX163" fmla="*/ 204267 w 1656549"/>
              <a:gd name="connsiteY163" fmla="*/ 443753 h 1889312"/>
              <a:gd name="connsiteX164" fmla="*/ 190820 w 1656549"/>
              <a:gd name="connsiteY164" fmla="*/ 510989 h 1889312"/>
              <a:gd name="connsiteX165" fmla="*/ 184097 w 1656549"/>
              <a:gd name="connsiteY165" fmla="*/ 598395 h 1889312"/>
              <a:gd name="connsiteX166" fmla="*/ 210991 w 1656549"/>
              <a:gd name="connsiteY166" fmla="*/ 779930 h 1889312"/>
              <a:gd name="connsiteX167" fmla="*/ 271502 w 1656549"/>
              <a:gd name="connsiteY167" fmla="*/ 793377 h 1889312"/>
              <a:gd name="connsiteX168" fmla="*/ 345461 w 1656549"/>
              <a:gd name="connsiteY168" fmla="*/ 779930 h 1889312"/>
              <a:gd name="connsiteX169" fmla="*/ 325291 w 1656549"/>
              <a:gd name="connsiteY169" fmla="*/ 786653 h 1889312"/>
              <a:gd name="connsiteX170" fmla="*/ 298397 w 1656549"/>
              <a:gd name="connsiteY170" fmla="*/ 813547 h 1889312"/>
              <a:gd name="connsiteX171" fmla="*/ 204267 w 1656549"/>
              <a:gd name="connsiteY171" fmla="*/ 894230 h 1889312"/>
              <a:gd name="connsiteX172" fmla="*/ 163926 w 1656549"/>
              <a:gd name="connsiteY172" fmla="*/ 961465 h 1889312"/>
              <a:gd name="connsiteX173" fmla="*/ 150479 w 1656549"/>
              <a:gd name="connsiteY173" fmla="*/ 981636 h 1889312"/>
              <a:gd name="connsiteX174" fmla="*/ 190820 w 1656549"/>
              <a:gd name="connsiteY174" fmla="*/ 1042147 h 1889312"/>
              <a:gd name="connsiteX175" fmla="*/ 231161 w 1656549"/>
              <a:gd name="connsiteY175" fmla="*/ 1008530 h 1889312"/>
              <a:gd name="connsiteX176" fmla="*/ 190820 w 1656549"/>
              <a:gd name="connsiteY176" fmla="*/ 1116106 h 1889312"/>
              <a:gd name="connsiteX177" fmla="*/ 130308 w 1656549"/>
              <a:gd name="connsiteY177" fmla="*/ 1257300 h 1889312"/>
              <a:gd name="connsiteX178" fmla="*/ 22732 w 1656549"/>
              <a:gd name="connsiteY178" fmla="*/ 1559859 h 1889312"/>
              <a:gd name="connsiteX179" fmla="*/ 2561 w 1656549"/>
              <a:gd name="connsiteY179" fmla="*/ 1680883 h 1889312"/>
              <a:gd name="connsiteX180" fmla="*/ 9285 w 1656549"/>
              <a:gd name="connsiteY180" fmla="*/ 1801906 h 1889312"/>
              <a:gd name="connsiteX181" fmla="*/ 204267 w 1656549"/>
              <a:gd name="connsiteY181" fmla="*/ 1862418 h 1889312"/>
              <a:gd name="connsiteX182" fmla="*/ 560614 w 1656549"/>
              <a:gd name="connsiteY182" fmla="*/ 1848971 h 1889312"/>
              <a:gd name="connsiteX183" fmla="*/ 721979 w 1656549"/>
              <a:gd name="connsiteY183" fmla="*/ 1828800 h 1889312"/>
              <a:gd name="connsiteX184" fmla="*/ 843002 w 1656549"/>
              <a:gd name="connsiteY184" fmla="*/ 1815353 h 1889312"/>
              <a:gd name="connsiteX185" fmla="*/ 836279 w 1656549"/>
              <a:gd name="connsiteY185" fmla="*/ 1848971 h 1889312"/>
              <a:gd name="connsiteX186" fmla="*/ 809385 w 1656549"/>
              <a:gd name="connsiteY186" fmla="*/ 1869142 h 1889312"/>
              <a:gd name="connsiteX187" fmla="*/ 748873 w 1656549"/>
              <a:gd name="connsiteY187" fmla="*/ 1889312 h 1889312"/>
              <a:gd name="connsiteX188" fmla="*/ 728702 w 1656549"/>
              <a:gd name="connsiteY188" fmla="*/ 1835524 h 1889312"/>
              <a:gd name="connsiteX189" fmla="*/ 728702 w 1656549"/>
              <a:gd name="connsiteY189" fmla="*/ 1627095 h 1889312"/>
              <a:gd name="connsiteX190" fmla="*/ 755597 w 1656549"/>
              <a:gd name="connsiteY190" fmla="*/ 1606924 h 1889312"/>
              <a:gd name="connsiteX191" fmla="*/ 937132 w 1656549"/>
              <a:gd name="connsiteY191" fmla="*/ 1539689 h 1889312"/>
              <a:gd name="connsiteX192" fmla="*/ 1004367 w 1656549"/>
              <a:gd name="connsiteY192" fmla="*/ 1519518 h 1889312"/>
              <a:gd name="connsiteX193" fmla="*/ 1064879 w 1656549"/>
              <a:gd name="connsiteY193" fmla="*/ 1512795 h 1889312"/>
              <a:gd name="connsiteX194" fmla="*/ 1273308 w 1656549"/>
              <a:gd name="connsiteY194" fmla="*/ 1519518 h 1889312"/>
              <a:gd name="connsiteX195" fmla="*/ 1300202 w 1656549"/>
              <a:gd name="connsiteY195" fmla="*/ 1526242 h 1889312"/>
              <a:gd name="connsiteX196" fmla="*/ 1360714 w 1656549"/>
              <a:gd name="connsiteY196" fmla="*/ 1499347 h 1889312"/>
              <a:gd name="connsiteX197" fmla="*/ 1387608 w 1656549"/>
              <a:gd name="connsiteY197" fmla="*/ 1364877 h 1889312"/>
              <a:gd name="connsiteX198" fmla="*/ 1394332 w 1656549"/>
              <a:gd name="connsiteY198" fmla="*/ 1277471 h 1889312"/>
              <a:gd name="connsiteX199" fmla="*/ 1401055 w 1656549"/>
              <a:gd name="connsiteY199" fmla="*/ 1203512 h 1889312"/>
              <a:gd name="connsiteX200" fmla="*/ 1387608 w 1656549"/>
              <a:gd name="connsiteY200" fmla="*/ 1089212 h 1889312"/>
              <a:gd name="connsiteX201" fmla="*/ 1353991 w 1656549"/>
              <a:gd name="connsiteY201" fmla="*/ 1042147 h 1889312"/>
              <a:gd name="connsiteX202" fmla="*/ 1300202 w 1656549"/>
              <a:gd name="connsiteY202" fmla="*/ 988359 h 1889312"/>
              <a:gd name="connsiteX203" fmla="*/ 1266585 w 1656549"/>
              <a:gd name="connsiteY203" fmla="*/ 961465 h 1889312"/>
              <a:gd name="connsiteX204" fmla="*/ 1226244 w 1656549"/>
              <a:gd name="connsiteY204" fmla="*/ 927847 h 1889312"/>
              <a:gd name="connsiteX205" fmla="*/ 1212797 w 1656549"/>
              <a:gd name="connsiteY205" fmla="*/ 907677 h 1889312"/>
              <a:gd name="connsiteX206" fmla="*/ 1226244 w 1656549"/>
              <a:gd name="connsiteY206" fmla="*/ 826995 h 1889312"/>
              <a:gd name="connsiteX207" fmla="*/ 1360714 w 1656549"/>
              <a:gd name="connsiteY207" fmla="*/ 705971 h 1889312"/>
              <a:gd name="connsiteX208" fmla="*/ 1401055 w 1656549"/>
              <a:gd name="connsiteY208" fmla="*/ 685800 h 1889312"/>
              <a:gd name="connsiteX209" fmla="*/ 1434673 w 1656549"/>
              <a:gd name="connsiteY209" fmla="*/ 679077 h 1889312"/>
              <a:gd name="connsiteX210" fmla="*/ 1461567 w 1656549"/>
              <a:gd name="connsiteY210" fmla="*/ 672353 h 1889312"/>
              <a:gd name="connsiteX211" fmla="*/ 1542249 w 1656549"/>
              <a:gd name="connsiteY211" fmla="*/ 679077 h 1889312"/>
              <a:gd name="connsiteX212" fmla="*/ 1548973 w 1656549"/>
              <a:gd name="connsiteY212" fmla="*/ 712695 h 1889312"/>
              <a:gd name="connsiteX213" fmla="*/ 1515355 w 1656549"/>
              <a:gd name="connsiteY213" fmla="*/ 874059 h 1889312"/>
              <a:gd name="connsiteX214" fmla="*/ 1468291 w 1656549"/>
              <a:gd name="connsiteY214" fmla="*/ 894230 h 1889312"/>
              <a:gd name="connsiteX215" fmla="*/ 1414502 w 1656549"/>
              <a:gd name="connsiteY215" fmla="*/ 887506 h 1889312"/>
              <a:gd name="connsiteX216" fmla="*/ 1454844 w 1656549"/>
              <a:gd name="connsiteY216" fmla="*/ 820271 h 1889312"/>
              <a:gd name="connsiteX217" fmla="*/ 1448120 w 1656549"/>
              <a:gd name="connsiteY217" fmla="*/ 907677 h 1889312"/>
              <a:gd name="connsiteX218" fmla="*/ 1441397 w 1656549"/>
              <a:gd name="connsiteY218" fmla="*/ 927847 h 1889312"/>
              <a:gd name="connsiteX219" fmla="*/ 1407779 w 1656549"/>
              <a:gd name="connsiteY219" fmla="*/ 941295 h 1889312"/>
              <a:gd name="connsiteX220" fmla="*/ 1380885 w 1656549"/>
              <a:gd name="connsiteY220" fmla="*/ 948018 h 1889312"/>
              <a:gd name="connsiteX221" fmla="*/ 1427949 w 1656549"/>
              <a:gd name="connsiteY221" fmla="*/ 914400 h 1889312"/>
              <a:gd name="connsiteX222" fmla="*/ 1461567 w 1656549"/>
              <a:gd name="connsiteY222" fmla="*/ 894230 h 1889312"/>
              <a:gd name="connsiteX223" fmla="*/ 1501908 w 1656549"/>
              <a:gd name="connsiteY223" fmla="*/ 880783 h 1889312"/>
              <a:gd name="connsiteX224" fmla="*/ 1535526 w 1656549"/>
              <a:gd name="connsiteY224" fmla="*/ 894230 h 1889312"/>
              <a:gd name="connsiteX225" fmla="*/ 1542249 w 1656549"/>
              <a:gd name="connsiteY225" fmla="*/ 921124 h 1889312"/>
              <a:gd name="connsiteX226" fmla="*/ 1528802 w 1656549"/>
              <a:gd name="connsiteY226" fmla="*/ 1116106 h 1889312"/>
              <a:gd name="connsiteX227" fmla="*/ 1515355 w 1656549"/>
              <a:gd name="connsiteY227" fmla="*/ 1143000 h 1889312"/>
              <a:gd name="connsiteX228" fmla="*/ 1475014 w 1656549"/>
              <a:gd name="connsiteY228" fmla="*/ 1183342 h 1889312"/>
              <a:gd name="connsiteX229" fmla="*/ 1448120 w 1656549"/>
              <a:gd name="connsiteY229" fmla="*/ 1196789 h 1889312"/>
              <a:gd name="connsiteX230" fmla="*/ 1427949 w 1656549"/>
              <a:gd name="connsiteY230" fmla="*/ 1176618 h 1889312"/>
              <a:gd name="connsiteX231" fmla="*/ 1468291 w 1656549"/>
              <a:gd name="connsiteY231" fmla="*/ 1109383 h 1889312"/>
              <a:gd name="connsiteX232" fmla="*/ 1488461 w 1656549"/>
              <a:gd name="connsiteY232" fmla="*/ 1102659 h 1889312"/>
              <a:gd name="connsiteX233" fmla="*/ 1528802 w 1656549"/>
              <a:gd name="connsiteY233" fmla="*/ 1122830 h 1889312"/>
              <a:gd name="connsiteX234" fmla="*/ 1555697 w 1656549"/>
              <a:gd name="connsiteY234" fmla="*/ 1176618 h 1889312"/>
              <a:gd name="connsiteX235" fmla="*/ 1562420 w 1656549"/>
              <a:gd name="connsiteY235" fmla="*/ 1203512 h 1889312"/>
              <a:gd name="connsiteX236" fmla="*/ 1562420 w 1656549"/>
              <a:gd name="connsiteY236" fmla="*/ 1304365 h 1889312"/>
              <a:gd name="connsiteX237" fmla="*/ 1548973 w 1656549"/>
              <a:gd name="connsiteY237" fmla="*/ 1324536 h 1889312"/>
              <a:gd name="connsiteX238" fmla="*/ 1515355 w 1656549"/>
              <a:gd name="connsiteY238" fmla="*/ 1337983 h 1889312"/>
              <a:gd name="connsiteX239" fmla="*/ 1475014 w 1656549"/>
              <a:gd name="connsiteY239" fmla="*/ 1351430 h 1889312"/>
              <a:gd name="connsiteX240" fmla="*/ 1427949 w 1656549"/>
              <a:gd name="connsiteY240" fmla="*/ 1344706 h 1889312"/>
              <a:gd name="connsiteX241" fmla="*/ 1441397 w 1656549"/>
              <a:gd name="connsiteY241" fmla="*/ 1331259 h 1889312"/>
              <a:gd name="connsiteX242" fmla="*/ 1468291 w 1656549"/>
              <a:gd name="connsiteY242" fmla="*/ 1317812 h 1889312"/>
              <a:gd name="connsiteX243" fmla="*/ 1575867 w 1656549"/>
              <a:gd name="connsiteY243" fmla="*/ 1337983 h 1889312"/>
              <a:gd name="connsiteX244" fmla="*/ 1616208 w 1656549"/>
              <a:gd name="connsiteY244" fmla="*/ 1405218 h 1889312"/>
              <a:gd name="connsiteX245" fmla="*/ 1636379 w 1656549"/>
              <a:gd name="connsiteY245" fmla="*/ 1492624 h 1889312"/>
              <a:gd name="connsiteX246" fmla="*/ 1656549 w 1656549"/>
              <a:gd name="connsiteY246" fmla="*/ 1573306 h 1889312"/>
              <a:gd name="connsiteX247" fmla="*/ 1622932 w 1656549"/>
              <a:gd name="connsiteY247" fmla="*/ 1667436 h 1889312"/>
              <a:gd name="connsiteX248" fmla="*/ 1589314 w 1656549"/>
              <a:gd name="connsiteY248" fmla="*/ 1674159 h 1889312"/>
              <a:gd name="connsiteX249" fmla="*/ 1461567 w 1656549"/>
              <a:gd name="connsiteY249" fmla="*/ 1647265 h 1889312"/>
              <a:gd name="connsiteX250" fmla="*/ 1434673 w 1656549"/>
              <a:gd name="connsiteY250" fmla="*/ 1613647 h 1889312"/>
              <a:gd name="connsiteX251" fmla="*/ 1441397 w 1656549"/>
              <a:gd name="connsiteY251" fmla="*/ 1573306 h 1889312"/>
              <a:gd name="connsiteX252" fmla="*/ 1548973 w 1656549"/>
              <a:gd name="connsiteY252" fmla="*/ 1573306 h 1889312"/>
              <a:gd name="connsiteX253" fmla="*/ 1582591 w 1656549"/>
              <a:gd name="connsiteY253" fmla="*/ 1647265 h 1889312"/>
              <a:gd name="connsiteX254" fmla="*/ 1589314 w 1656549"/>
              <a:gd name="connsiteY254" fmla="*/ 1674159 h 1889312"/>
              <a:gd name="connsiteX255" fmla="*/ 1575867 w 1656549"/>
              <a:gd name="connsiteY255" fmla="*/ 1721224 h 1889312"/>
              <a:gd name="connsiteX256" fmla="*/ 1528802 w 1656549"/>
              <a:gd name="connsiteY256" fmla="*/ 1748118 h 1889312"/>
              <a:gd name="connsiteX257" fmla="*/ 1508632 w 1656549"/>
              <a:gd name="connsiteY257" fmla="*/ 1761565 h 1889312"/>
              <a:gd name="connsiteX258" fmla="*/ 1441397 w 1656549"/>
              <a:gd name="connsiteY258" fmla="*/ 1775012 h 1889312"/>
              <a:gd name="connsiteX259" fmla="*/ 836279 w 1656549"/>
              <a:gd name="connsiteY259" fmla="*/ 1761565 h 18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656549" h="1889312">
                <a:moveTo>
                  <a:pt x="1212797" y="679077"/>
                </a:moveTo>
                <a:cubicBezTo>
                  <a:pt x="1199350" y="681318"/>
                  <a:pt x="1186073" y="685171"/>
                  <a:pt x="1172455" y="685800"/>
                </a:cubicBezTo>
                <a:cubicBezTo>
                  <a:pt x="1040290" y="691900"/>
                  <a:pt x="907457" y="686503"/>
                  <a:pt x="775767" y="699247"/>
                </a:cubicBezTo>
                <a:cubicBezTo>
                  <a:pt x="764613" y="700326"/>
                  <a:pt x="762110" y="717023"/>
                  <a:pt x="755597" y="726142"/>
                </a:cubicBezTo>
                <a:cubicBezTo>
                  <a:pt x="737282" y="751783"/>
                  <a:pt x="742419" y="745637"/>
                  <a:pt x="728702" y="779930"/>
                </a:cubicBezTo>
                <a:cubicBezTo>
                  <a:pt x="733184" y="793377"/>
                  <a:pt x="734286" y="808477"/>
                  <a:pt x="742149" y="820271"/>
                </a:cubicBezTo>
                <a:cubicBezTo>
                  <a:pt x="758487" y="844777"/>
                  <a:pt x="790808" y="846173"/>
                  <a:pt x="816108" y="847165"/>
                </a:cubicBezTo>
                <a:cubicBezTo>
                  <a:pt x="914670" y="851030"/>
                  <a:pt x="1013332" y="851648"/>
                  <a:pt x="1111944" y="853889"/>
                </a:cubicBezTo>
                <a:cubicBezTo>
                  <a:pt x="1118667" y="856130"/>
                  <a:pt x="1127687" y="855078"/>
                  <a:pt x="1132114" y="860612"/>
                </a:cubicBezTo>
                <a:cubicBezTo>
                  <a:pt x="1144039" y="875518"/>
                  <a:pt x="1137562" y="915588"/>
                  <a:pt x="1132114" y="927847"/>
                </a:cubicBezTo>
                <a:cubicBezTo>
                  <a:pt x="1128252" y="936536"/>
                  <a:pt x="1118261" y="940911"/>
                  <a:pt x="1111944" y="948018"/>
                </a:cubicBezTo>
                <a:cubicBezTo>
                  <a:pt x="1095899" y="966069"/>
                  <a:pt x="1072097" y="999180"/>
                  <a:pt x="1051432" y="1015253"/>
                </a:cubicBezTo>
                <a:cubicBezTo>
                  <a:pt x="1041116" y="1023276"/>
                  <a:pt x="1028896" y="1028498"/>
                  <a:pt x="1017814" y="1035424"/>
                </a:cubicBezTo>
                <a:cubicBezTo>
                  <a:pt x="981711" y="1057989"/>
                  <a:pt x="1014911" y="1042346"/>
                  <a:pt x="970749" y="1055595"/>
                </a:cubicBezTo>
                <a:cubicBezTo>
                  <a:pt x="957172" y="1059668"/>
                  <a:pt x="930408" y="1069042"/>
                  <a:pt x="930408" y="1069042"/>
                </a:cubicBezTo>
                <a:cubicBezTo>
                  <a:pt x="907996" y="1066801"/>
                  <a:pt x="884541" y="1069441"/>
                  <a:pt x="863173" y="1062318"/>
                </a:cubicBezTo>
                <a:cubicBezTo>
                  <a:pt x="855507" y="1059763"/>
                  <a:pt x="848398" y="1050118"/>
                  <a:pt x="849726" y="1042147"/>
                </a:cubicBezTo>
                <a:cubicBezTo>
                  <a:pt x="853355" y="1020375"/>
                  <a:pt x="862489" y="998593"/>
                  <a:pt x="876620" y="981636"/>
                </a:cubicBezTo>
                <a:cubicBezTo>
                  <a:pt x="904099" y="948662"/>
                  <a:pt x="939155" y="924707"/>
                  <a:pt x="977473" y="907677"/>
                </a:cubicBezTo>
                <a:cubicBezTo>
                  <a:pt x="988502" y="902775"/>
                  <a:pt x="999641" y="898047"/>
                  <a:pt x="1011091" y="894230"/>
                </a:cubicBezTo>
                <a:cubicBezTo>
                  <a:pt x="1019857" y="891308"/>
                  <a:pt x="1029020" y="889747"/>
                  <a:pt x="1037985" y="887506"/>
                </a:cubicBezTo>
                <a:cubicBezTo>
                  <a:pt x="1078458" y="900997"/>
                  <a:pt x="1082342" y="892568"/>
                  <a:pt x="1098497" y="934571"/>
                </a:cubicBezTo>
                <a:cubicBezTo>
                  <a:pt x="1105131" y="951820"/>
                  <a:pt x="1111944" y="988359"/>
                  <a:pt x="1111944" y="988359"/>
                </a:cubicBezTo>
                <a:cubicBezTo>
                  <a:pt x="1109703" y="1015253"/>
                  <a:pt x="1111401" y="1042772"/>
                  <a:pt x="1105220" y="1069042"/>
                </a:cubicBezTo>
                <a:cubicBezTo>
                  <a:pt x="1102227" y="1081763"/>
                  <a:pt x="1093213" y="1092455"/>
                  <a:pt x="1085049" y="1102659"/>
                </a:cubicBezTo>
                <a:cubicBezTo>
                  <a:pt x="1062235" y="1131177"/>
                  <a:pt x="959094" y="1215465"/>
                  <a:pt x="957302" y="1216959"/>
                </a:cubicBezTo>
                <a:cubicBezTo>
                  <a:pt x="886707" y="1275788"/>
                  <a:pt x="971867" y="1196231"/>
                  <a:pt x="910238" y="1264024"/>
                </a:cubicBezTo>
                <a:cubicBezTo>
                  <a:pt x="895314" y="1280441"/>
                  <a:pt x="863173" y="1311089"/>
                  <a:pt x="863173" y="1311089"/>
                </a:cubicBezTo>
                <a:cubicBezTo>
                  <a:pt x="858691" y="1322295"/>
                  <a:pt x="849056" y="1332656"/>
                  <a:pt x="849726" y="1344706"/>
                </a:cubicBezTo>
                <a:cubicBezTo>
                  <a:pt x="857382" y="1482503"/>
                  <a:pt x="879274" y="1431260"/>
                  <a:pt x="1017814" y="1418665"/>
                </a:cubicBezTo>
                <a:cubicBezTo>
                  <a:pt x="1040226" y="1411942"/>
                  <a:pt x="1063140" y="1406711"/>
                  <a:pt x="1085049" y="1398495"/>
                </a:cubicBezTo>
                <a:cubicBezTo>
                  <a:pt x="1099126" y="1393216"/>
                  <a:pt x="1111704" y="1384545"/>
                  <a:pt x="1125391" y="1378324"/>
                </a:cubicBezTo>
                <a:cubicBezTo>
                  <a:pt x="1136378" y="1373330"/>
                  <a:pt x="1147802" y="1369359"/>
                  <a:pt x="1159008" y="1364877"/>
                </a:cubicBezTo>
                <a:cubicBezTo>
                  <a:pt x="1163490" y="1355912"/>
                  <a:pt x="1172455" y="1348006"/>
                  <a:pt x="1172455" y="1337983"/>
                </a:cubicBezTo>
                <a:cubicBezTo>
                  <a:pt x="1172455" y="1297393"/>
                  <a:pt x="1168409" y="1256445"/>
                  <a:pt x="1159008" y="1216959"/>
                </a:cubicBezTo>
                <a:cubicBezTo>
                  <a:pt x="1154204" y="1196781"/>
                  <a:pt x="1132669" y="1196066"/>
                  <a:pt x="1118667" y="1190065"/>
                </a:cubicBezTo>
                <a:cubicBezTo>
                  <a:pt x="1109455" y="1186117"/>
                  <a:pt x="1100738" y="1181100"/>
                  <a:pt x="1091773" y="1176618"/>
                </a:cubicBezTo>
                <a:cubicBezTo>
                  <a:pt x="976591" y="1185833"/>
                  <a:pt x="962744" y="1165825"/>
                  <a:pt x="896791" y="1203512"/>
                </a:cubicBezTo>
                <a:cubicBezTo>
                  <a:pt x="889775" y="1207521"/>
                  <a:pt x="882334" y="1211245"/>
                  <a:pt x="876620" y="1216959"/>
                </a:cubicBezTo>
                <a:cubicBezTo>
                  <a:pt x="864243" y="1229336"/>
                  <a:pt x="854208" y="1243853"/>
                  <a:pt x="843002" y="1257300"/>
                </a:cubicBezTo>
                <a:cubicBezTo>
                  <a:pt x="833944" y="1302596"/>
                  <a:pt x="825986" y="1317443"/>
                  <a:pt x="856449" y="1371600"/>
                </a:cubicBezTo>
                <a:cubicBezTo>
                  <a:pt x="864372" y="1385686"/>
                  <a:pt x="882336" y="1391267"/>
                  <a:pt x="896791" y="1398495"/>
                </a:cubicBezTo>
                <a:cubicBezTo>
                  <a:pt x="909469" y="1404834"/>
                  <a:pt x="923971" y="1406678"/>
                  <a:pt x="937132" y="1411942"/>
                </a:cubicBezTo>
                <a:cubicBezTo>
                  <a:pt x="946438" y="1415664"/>
                  <a:pt x="954389" y="1422636"/>
                  <a:pt x="964026" y="1425389"/>
                </a:cubicBezTo>
                <a:cubicBezTo>
                  <a:pt x="986002" y="1431668"/>
                  <a:pt x="1031261" y="1438836"/>
                  <a:pt x="1031261" y="1438836"/>
                </a:cubicBezTo>
                <a:cubicBezTo>
                  <a:pt x="1040226" y="1443318"/>
                  <a:pt x="1052998" y="1443689"/>
                  <a:pt x="1058155" y="1452283"/>
                </a:cubicBezTo>
                <a:cubicBezTo>
                  <a:pt x="1061801" y="1458360"/>
                  <a:pt x="1056876" y="1467916"/>
                  <a:pt x="1051432" y="1472453"/>
                </a:cubicBezTo>
                <a:cubicBezTo>
                  <a:pt x="1042160" y="1480179"/>
                  <a:pt x="1029264" y="1482083"/>
                  <a:pt x="1017814" y="1485900"/>
                </a:cubicBezTo>
                <a:cubicBezTo>
                  <a:pt x="968105" y="1502470"/>
                  <a:pt x="970627" y="1499362"/>
                  <a:pt x="916961" y="1506071"/>
                </a:cubicBezTo>
                <a:cubicBezTo>
                  <a:pt x="847485" y="1503830"/>
                  <a:pt x="777840" y="1504678"/>
                  <a:pt x="708532" y="1499347"/>
                </a:cubicBezTo>
                <a:cubicBezTo>
                  <a:pt x="651534" y="1494962"/>
                  <a:pt x="656790" y="1481924"/>
                  <a:pt x="607679" y="1459006"/>
                </a:cubicBezTo>
                <a:cubicBezTo>
                  <a:pt x="590327" y="1450908"/>
                  <a:pt x="571277" y="1446860"/>
                  <a:pt x="553891" y="1438836"/>
                </a:cubicBezTo>
                <a:cubicBezTo>
                  <a:pt x="523195" y="1424669"/>
                  <a:pt x="509491" y="1410737"/>
                  <a:pt x="486655" y="1385047"/>
                </a:cubicBezTo>
                <a:cubicBezTo>
                  <a:pt x="479210" y="1376672"/>
                  <a:pt x="473208" y="1367118"/>
                  <a:pt x="466485" y="1358153"/>
                </a:cubicBezTo>
                <a:cubicBezTo>
                  <a:pt x="468726" y="1324535"/>
                  <a:pt x="462554" y="1289263"/>
                  <a:pt x="473208" y="1257300"/>
                </a:cubicBezTo>
                <a:cubicBezTo>
                  <a:pt x="478767" y="1240623"/>
                  <a:pt x="558004" y="1181804"/>
                  <a:pt x="567338" y="1176618"/>
                </a:cubicBezTo>
                <a:cubicBezTo>
                  <a:pt x="588439" y="1164896"/>
                  <a:pt x="611053" y="1155152"/>
                  <a:pt x="634573" y="1149724"/>
                </a:cubicBezTo>
                <a:cubicBezTo>
                  <a:pt x="669785" y="1141598"/>
                  <a:pt x="742149" y="1136277"/>
                  <a:pt x="742149" y="1136277"/>
                </a:cubicBezTo>
                <a:cubicBezTo>
                  <a:pt x="820392" y="1155837"/>
                  <a:pt x="816448" y="1130743"/>
                  <a:pt x="829555" y="1176618"/>
                </a:cubicBezTo>
                <a:cubicBezTo>
                  <a:pt x="832094" y="1185503"/>
                  <a:pt x="834038" y="1194547"/>
                  <a:pt x="836279" y="1203512"/>
                </a:cubicBezTo>
                <a:cubicBezTo>
                  <a:pt x="834038" y="1230406"/>
                  <a:pt x="839578" y="1259138"/>
                  <a:pt x="829555" y="1284195"/>
                </a:cubicBezTo>
                <a:cubicBezTo>
                  <a:pt x="824702" y="1296328"/>
                  <a:pt x="808071" y="1299512"/>
                  <a:pt x="795938" y="1304365"/>
                </a:cubicBezTo>
                <a:cubicBezTo>
                  <a:pt x="789221" y="1307052"/>
                  <a:pt x="725555" y="1317216"/>
                  <a:pt x="721979" y="1317812"/>
                </a:cubicBezTo>
                <a:cubicBezTo>
                  <a:pt x="692844" y="1308847"/>
                  <a:pt x="658960" y="1309208"/>
                  <a:pt x="634573" y="1290918"/>
                </a:cubicBezTo>
                <a:cubicBezTo>
                  <a:pt x="619254" y="1279429"/>
                  <a:pt x="616777" y="1256131"/>
                  <a:pt x="614402" y="1237130"/>
                </a:cubicBezTo>
                <a:cubicBezTo>
                  <a:pt x="612161" y="1219201"/>
                  <a:pt x="613045" y="1199503"/>
                  <a:pt x="621126" y="1183342"/>
                </a:cubicBezTo>
                <a:cubicBezTo>
                  <a:pt x="627544" y="1170506"/>
                  <a:pt x="642987" y="1164677"/>
                  <a:pt x="654744" y="1156447"/>
                </a:cubicBezTo>
                <a:cubicBezTo>
                  <a:pt x="688031" y="1133146"/>
                  <a:pt x="689505" y="1135896"/>
                  <a:pt x="728702" y="1122830"/>
                </a:cubicBezTo>
                <a:cubicBezTo>
                  <a:pt x="751114" y="1125071"/>
                  <a:pt x="774770" y="1121856"/>
                  <a:pt x="795938" y="1129553"/>
                </a:cubicBezTo>
                <a:cubicBezTo>
                  <a:pt x="802599" y="1131975"/>
                  <a:pt x="799492" y="1143385"/>
                  <a:pt x="802661" y="1149724"/>
                </a:cubicBezTo>
                <a:cubicBezTo>
                  <a:pt x="806275" y="1156952"/>
                  <a:pt x="811626" y="1163171"/>
                  <a:pt x="816108" y="1169895"/>
                </a:cubicBezTo>
                <a:cubicBezTo>
                  <a:pt x="813867" y="1192307"/>
                  <a:pt x="818824" y="1216680"/>
                  <a:pt x="809385" y="1237130"/>
                </a:cubicBezTo>
                <a:cubicBezTo>
                  <a:pt x="790726" y="1277557"/>
                  <a:pt x="675752" y="1250633"/>
                  <a:pt x="674914" y="1250577"/>
                </a:cubicBezTo>
                <a:cubicBezTo>
                  <a:pt x="665949" y="1243853"/>
                  <a:pt x="655399" y="1238839"/>
                  <a:pt x="648020" y="1230406"/>
                </a:cubicBezTo>
                <a:cubicBezTo>
                  <a:pt x="623766" y="1202687"/>
                  <a:pt x="626939" y="1191331"/>
                  <a:pt x="621126" y="1156447"/>
                </a:cubicBezTo>
                <a:cubicBezTo>
                  <a:pt x="646070" y="994311"/>
                  <a:pt x="620210" y="1023466"/>
                  <a:pt x="674914" y="934571"/>
                </a:cubicBezTo>
                <a:cubicBezTo>
                  <a:pt x="702756" y="889327"/>
                  <a:pt x="687784" y="898905"/>
                  <a:pt x="721979" y="887506"/>
                </a:cubicBezTo>
                <a:cubicBezTo>
                  <a:pt x="726461" y="898712"/>
                  <a:pt x="736229" y="909082"/>
                  <a:pt x="735426" y="921124"/>
                </a:cubicBezTo>
                <a:cubicBezTo>
                  <a:pt x="733869" y="944471"/>
                  <a:pt x="725719" y="967431"/>
                  <a:pt x="715255" y="988359"/>
                </a:cubicBezTo>
                <a:cubicBezTo>
                  <a:pt x="703211" y="1012447"/>
                  <a:pt x="669484" y="1025517"/>
                  <a:pt x="648020" y="1035424"/>
                </a:cubicBezTo>
                <a:cubicBezTo>
                  <a:pt x="592765" y="1060927"/>
                  <a:pt x="611932" y="1054027"/>
                  <a:pt x="553891" y="1062318"/>
                </a:cubicBezTo>
                <a:cubicBezTo>
                  <a:pt x="520273" y="1060077"/>
                  <a:pt x="485361" y="1065102"/>
                  <a:pt x="453038" y="1055595"/>
                </a:cubicBezTo>
                <a:cubicBezTo>
                  <a:pt x="443422" y="1052767"/>
                  <a:pt x="438684" y="1038682"/>
                  <a:pt x="439591" y="1028700"/>
                </a:cubicBezTo>
                <a:cubicBezTo>
                  <a:pt x="443332" y="987545"/>
                  <a:pt x="452362" y="946514"/>
                  <a:pt x="466485" y="907677"/>
                </a:cubicBezTo>
                <a:cubicBezTo>
                  <a:pt x="471859" y="892899"/>
                  <a:pt x="536520" y="848996"/>
                  <a:pt x="540444" y="847165"/>
                </a:cubicBezTo>
                <a:cubicBezTo>
                  <a:pt x="557191" y="839350"/>
                  <a:pt x="594232" y="833718"/>
                  <a:pt x="594232" y="833718"/>
                </a:cubicBezTo>
                <a:cubicBezTo>
                  <a:pt x="612161" y="835959"/>
                  <a:pt x="633217" y="830080"/>
                  <a:pt x="648020" y="840442"/>
                </a:cubicBezTo>
                <a:cubicBezTo>
                  <a:pt x="652979" y="843914"/>
                  <a:pt x="665467" y="896783"/>
                  <a:pt x="668191" y="907677"/>
                </a:cubicBezTo>
                <a:cubicBezTo>
                  <a:pt x="665950" y="923365"/>
                  <a:pt x="669163" y="940889"/>
                  <a:pt x="661467" y="954742"/>
                </a:cubicBezTo>
                <a:cubicBezTo>
                  <a:pt x="658775" y="959588"/>
                  <a:pt x="601737" y="981323"/>
                  <a:pt x="600955" y="981636"/>
                </a:cubicBezTo>
                <a:cubicBezTo>
                  <a:pt x="554242" y="975797"/>
                  <a:pt x="499968" y="987082"/>
                  <a:pt x="466485" y="948018"/>
                </a:cubicBezTo>
                <a:cubicBezTo>
                  <a:pt x="459962" y="940408"/>
                  <a:pt x="457520" y="930089"/>
                  <a:pt x="453038" y="921124"/>
                </a:cubicBezTo>
                <a:cubicBezTo>
                  <a:pt x="443141" y="861749"/>
                  <a:pt x="437283" y="850273"/>
                  <a:pt x="459761" y="773206"/>
                </a:cubicBezTo>
                <a:cubicBezTo>
                  <a:pt x="465681" y="752909"/>
                  <a:pt x="483923" y="738329"/>
                  <a:pt x="493379" y="719418"/>
                </a:cubicBezTo>
                <a:cubicBezTo>
                  <a:pt x="499718" y="706740"/>
                  <a:pt x="500487" y="691755"/>
                  <a:pt x="506826" y="679077"/>
                </a:cubicBezTo>
                <a:cubicBezTo>
                  <a:pt x="511485" y="669759"/>
                  <a:pt x="537077" y="638739"/>
                  <a:pt x="547167" y="632012"/>
                </a:cubicBezTo>
                <a:cubicBezTo>
                  <a:pt x="553064" y="628081"/>
                  <a:pt x="560614" y="627530"/>
                  <a:pt x="567338" y="625289"/>
                </a:cubicBezTo>
                <a:cubicBezTo>
                  <a:pt x="576303" y="632012"/>
                  <a:pt x="587719" y="636341"/>
                  <a:pt x="594232" y="645459"/>
                </a:cubicBezTo>
                <a:cubicBezTo>
                  <a:pt x="599603" y="652978"/>
                  <a:pt x="602101" y="663184"/>
                  <a:pt x="600955" y="672353"/>
                </a:cubicBezTo>
                <a:cubicBezTo>
                  <a:pt x="595285" y="717711"/>
                  <a:pt x="589682" y="763865"/>
                  <a:pt x="574061" y="806824"/>
                </a:cubicBezTo>
                <a:cubicBezTo>
                  <a:pt x="570636" y="816243"/>
                  <a:pt x="556473" y="816549"/>
                  <a:pt x="547167" y="820271"/>
                </a:cubicBezTo>
                <a:cubicBezTo>
                  <a:pt x="534006" y="825535"/>
                  <a:pt x="520637" y="830531"/>
                  <a:pt x="506826" y="833718"/>
                </a:cubicBezTo>
                <a:cubicBezTo>
                  <a:pt x="491384" y="837282"/>
                  <a:pt x="475393" y="837837"/>
                  <a:pt x="459761" y="840442"/>
                </a:cubicBezTo>
                <a:cubicBezTo>
                  <a:pt x="448489" y="842321"/>
                  <a:pt x="437350" y="844924"/>
                  <a:pt x="426144" y="847165"/>
                </a:cubicBezTo>
                <a:cubicBezTo>
                  <a:pt x="337364" y="834482"/>
                  <a:pt x="337198" y="862205"/>
                  <a:pt x="318567" y="800100"/>
                </a:cubicBezTo>
                <a:cubicBezTo>
                  <a:pt x="315283" y="789154"/>
                  <a:pt x="314085" y="777689"/>
                  <a:pt x="311844" y="766483"/>
                </a:cubicBezTo>
                <a:cubicBezTo>
                  <a:pt x="314085" y="730624"/>
                  <a:pt x="310935" y="694015"/>
                  <a:pt x="318567" y="658906"/>
                </a:cubicBezTo>
                <a:cubicBezTo>
                  <a:pt x="322405" y="641250"/>
                  <a:pt x="333790" y="625635"/>
                  <a:pt x="345461" y="611842"/>
                </a:cubicBezTo>
                <a:cubicBezTo>
                  <a:pt x="365685" y="587941"/>
                  <a:pt x="401879" y="561659"/>
                  <a:pt x="432867" y="551330"/>
                </a:cubicBezTo>
                <a:cubicBezTo>
                  <a:pt x="445800" y="547019"/>
                  <a:pt x="459761" y="546847"/>
                  <a:pt x="473208" y="544606"/>
                </a:cubicBezTo>
                <a:cubicBezTo>
                  <a:pt x="495620" y="546847"/>
                  <a:pt x="518916" y="544706"/>
                  <a:pt x="540444" y="551330"/>
                </a:cubicBezTo>
                <a:cubicBezTo>
                  <a:pt x="549532" y="554126"/>
                  <a:pt x="554527" y="564196"/>
                  <a:pt x="560614" y="571500"/>
                </a:cubicBezTo>
                <a:cubicBezTo>
                  <a:pt x="575095" y="588878"/>
                  <a:pt x="574046" y="591627"/>
                  <a:pt x="580785" y="611842"/>
                </a:cubicBezTo>
                <a:cubicBezTo>
                  <a:pt x="578544" y="632012"/>
                  <a:pt x="580997" y="653280"/>
                  <a:pt x="574061" y="672353"/>
                </a:cubicBezTo>
                <a:cubicBezTo>
                  <a:pt x="567962" y="689126"/>
                  <a:pt x="518985" y="691618"/>
                  <a:pt x="513549" y="692524"/>
                </a:cubicBezTo>
                <a:cubicBezTo>
                  <a:pt x="491137" y="690283"/>
                  <a:pt x="466460" y="695873"/>
                  <a:pt x="446314" y="685800"/>
                </a:cubicBezTo>
                <a:cubicBezTo>
                  <a:pt x="425460" y="675373"/>
                  <a:pt x="412337" y="624211"/>
                  <a:pt x="405973" y="605118"/>
                </a:cubicBezTo>
                <a:cubicBezTo>
                  <a:pt x="398689" y="524997"/>
                  <a:pt x="393796" y="512876"/>
                  <a:pt x="405973" y="423583"/>
                </a:cubicBezTo>
                <a:cubicBezTo>
                  <a:pt x="407888" y="409539"/>
                  <a:pt x="414576" y="396563"/>
                  <a:pt x="419420" y="383242"/>
                </a:cubicBezTo>
                <a:cubicBezTo>
                  <a:pt x="430698" y="352227"/>
                  <a:pt x="429089" y="344789"/>
                  <a:pt x="459761" y="329453"/>
                </a:cubicBezTo>
                <a:cubicBezTo>
                  <a:pt x="472439" y="323114"/>
                  <a:pt x="528256" y="316787"/>
                  <a:pt x="533720" y="316006"/>
                </a:cubicBezTo>
                <a:cubicBezTo>
                  <a:pt x="567338" y="318247"/>
                  <a:pt x="601476" y="316426"/>
                  <a:pt x="634573" y="322730"/>
                </a:cubicBezTo>
                <a:cubicBezTo>
                  <a:pt x="655055" y="326631"/>
                  <a:pt x="699293" y="359818"/>
                  <a:pt x="715255" y="369795"/>
                </a:cubicBezTo>
                <a:cubicBezTo>
                  <a:pt x="764021" y="400274"/>
                  <a:pt x="771531" y="407850"/>
                  <a:pt x="816108" y="423583"/>
                </a:cubicBezTo>
                <a:cubicBezTo>
                  <a:pt x="879927" y="446107"/>
                  <a:pt x="943905" y="467293"/>
                  <a:pt x="1011091" y="477371"/>
                </a:cubicBezTo>
                <a:cubicBezTo>
                  <a:pt x="1041519" y="481935"/>
                  <a:pt x="1141344" y="488942"/>
                  <a:pt x="1165732" y="490818"/>
                </a:cubicBezTo>
                <a:cubicBezTo>
                  <a:pt x="1260001" y="485581"/>
                  <a:pt x="1276107" y="514834"/>
                  <a:pt x="1313649" y="450477"/>
                </a:cubicBezTo>
                <a:cubicBezTo>
                  <a:pt x="1322249" y="435734"/>
                  <a:pt x="1327096" y="419100"/>
                  <a:pt x="1333820" y="403412"/>
                </a:cubicBezTo>
                <a:cubicBezTo>
                  <a:pt x="1335154" y="391405"/>
                  <a:pt x="1347267" y="284419"/>
                  <a:pt x="1347267" y="275665"/>
                </a:cubicBezTo>
                <a:cubicBezTo>
                  <a:pt x="1347267" y="241973"/>
                  <a:pt x="1346571" y="207961"/>
                  <a:pt x="1340544" y="174812"/>
                </a:cubicBezTo>
                <a:cubicBezTo>
                  <a:pt x="1336947" y="155027"/>
                  <a:pt x="1303762" y="96107"/>
                  <a:pt x="1293479" y="80683"/>
                </a:cubicBezTo>
                <a:cubicBezTo>
                  <a:pt x="1274564" y="52310"/>
                  <a:pt x="1258170" y="34906"/>
                  <a:pt x="1226244" y="20171"/>
                </a:cubicBezTo>
                <a:cubicBezTo>
                  <a:pt x="1201952" y="8960"/>
                  <a:pt x="1165293" y="4410"/>
                  <a:pt x="1138838" y="0"/>
                </a:cubicBezTo>
                <a:cubicBezTo>
                  <a:pt x="1098497" y="4482"/>
                  <a:pt x="1057089" y="3201"/>
                  <a:pt x="1017814" y="13447"/>
                </a:cubicBezTo>
                <a:cubicBezTo>
                  <a:pt x="987195" y="21435"/>
                  <a:pt x="983055" y="45085"/>
                  <a:pt x="970749" y="67236"/>
                </a:cubicBezTo>
                <a:cubicBezTo>
                  <a:pt x="964403" y="78659"/>
                  <a:pt x="957302" y="89647"/>
                  <a:pt x="950579" y="100853"/>
                </a:cubicBezTo>
                <a:cubicBezTo>
                  <a:pt x="936242" y="158201"/>
                  <a:pt x="927339" y="169259"/>
                  <a:pt x="943855" y="235324"/>
                </a:cubicBezTo>
                <a:cubicBezTo>
                  <a:pt x="946573" y="246195"/>
                  <a:pt x="955518" y="254925"/>
                  <a:pt x="964026" y="262218"/>
                </a:cubicBezTo>
                <a:cubicBezTo>
                  <a:pt x="971636" y="268741"/>
                  <a:pt x="981955" y="271183"/>
                  <a:pt x="990920" y="275665"/>
                </a:cubicBezTo>
                <a:cubicBezTo>
                  <a:pt x="1091334" y="268493"/>
                  <a:pt x="1071669" y="295715"/>
                  <a:pt x="1105220" y="235324"/>
                </a:cubicBezTo>
                <a:cubicBezTo>
                  <a:pt x="1110088" y="226563"/>
                  <a:pt x="1114185" y="217395"/>
                  <a:pt x="1118667" y="208430"/>
                </a:cubicBezTo>
                <a:cubicBezTo>
                  <a:pt x="1114185" y="188259"/>
                  <a:pt x="1116313" y="165350"/>
                  <a:pt x="1105220" y="147918"/>
                </a:cubicBezTo>
                <a:cubicBezTo>
                  <a:pt x="1084727" y="115715"/>
                  <a:pt x="1041723" y="147277"/>
                  <a:pt x="1024538" y="154642"/>
                </a:cubicBezTo>
                <a:cubicBezTo>
                  <a:pt x="1020056" y="163607"/>
                  <a:pt x="1016064" y="172834"/>
                  <a:pt x="1011091" y="181536"/>
                </a:cubicBezTo>
                <a:cubicBezTo>
                  <a:pt x="973078" y="248059"/>
                  <a:pt x="1024833" y="147328"/>
                  <a:pt x="984197" y="228600"/>
                </a:cubicBezTo>
                <a:cubicBezTo>
                  <a:pt x="981956" y="242047"/>
                  <a:pt x="979912" y="255529"/>
                  <a:pt x="977473" y="268942"/>
                </a:cubicBezTo>
                <a:cubicBezTo>
                  <a:pt x="975429" y="280185"/>
                  <a:pt x="978186" y="293883"/>
                  <a:pt x="970749" y="302559"/>
                </a:cubicBezTo>
                <a:cubicBezTo>
                  <a:pt x="962895" y="311722"/>
                  <a:pt x="948841" y="313079"/>
                  <a:pt x="937132" y="316006"/>
                </a:cubicBezTo>
                <a:cubicBezTo>
                  <a:pt x="921775" y="319845"/>
                  <a:pt x="839483" y="328350"/>
                  <a:pt x="829555" y="329453"/>
                </a:cubicBezTo>
                <a:cubicBezTo>
                  <a:pt x="789323" y="328016"/>
                  <a:pt x="663115" y="359391"/>
                  <a:pt x="614402" y="302559"/>
                </a:cubicBezTo>
                <a:cubicBezTo>
                  <a:pt x="607879" y="294949"/>
                  <a:pt x="605928" y="284367"/>
                  <a:pt x="600955" y="275665"/>
                </a:cubicBezTo>
                <a:cubicBezTo>
                  <a:pt x="596946" y="268649"/>
                  <a:pt x="591990" y="262218"/>
                  <a:pt x="587508" y="255495"/>
                </a:cubicBezTo>
                <a:cubicBezTo>
                  <a:pt x="589749" y="224118"/>
                  <a:pt x="585356" y="191543"/>
                  <a:pt x="594232" y="161365"/>
                </a:cubicBezTo>
                <a:cubicBezTo>
                  <a:pt x="597394" y="150615"/>
                  <a:pt x="611624" y="147134"/>
                  <a:pt x="621126" y="141195"/>
                </a:cubicBezTo>
                <a:cubicBezTo>
                  <a:pt x="644569" y="126543"/>
                  <a:pt x="649098" y="127478"/>
                  <a:pt x="674914" y="121024"/>
                </a:cubicBezTo>
                <a:cubicBezTo>
                  <a:pt x="677155" y="112059"/>
                  <a:pt x="682945" y="103278"/>
                  <a:pt x="681638" y="94130"/>
                </a:cubicBezTo>
                <a:cubicBezTo>
                  <a:pt x="680495" y="86130"/>
                  <a:pt x="673905" y="79673"/>
                  <a:pt x="668191" y="73959"/>
                </a:cubicBezTo>
                <a:cubicBezTo>
                  <a:pt x="652714" y="58482"/>
                  <a:pt x="641700" y="58932"/>
                  <a:pt x="621126" y="53789"/>
                </a:cubicBezTo>
                <a:cubicBezTo>
                  <a:pt x="576302" y="60512"/>
                  <a:pt x="530236" y="61507"/>
                  <a:pt x="486655" y="73959"/>
                </a:cubicBezTo>
                <a:cubicBezTo>
                  <a:pt x="466325" y="79767"/>
                  <a:pt x="450459" y="95849"/>
                  <a:pt x="432867" y="107577"/>
                </a:cubicBezTo>
                <a:cubicBezTo>
                  <a:pt x="410105" y="122752"/>
                  <a:pt x="384542" y="134873"/>
                  <a:pt x="365632" y="154642"/>
                </a:cubicBezTo>
                <a:cubicBezTo>
                  <a:pt x="333629" y="188099"/>
                  <a:pt x="283194" y="259005"/>
                  <a:pt x="258055" y="309283"/>
                </a:cubicBezTo>
                <a:cubicBezTo>
                  <a:pt x="248184" y="329026"/>
                  <a:pt x="239856" y="349507"/>
                  <a:pt x="231161" y="369795"/>
                </a:cubicBezTo>
                <a:cubicBezTo>
                  <a:pt x="223140" y="388511"/>
                  <a:pt x="208975" y="424920"/>
                  <a:pt x="204267" y="443753"/>
                </a:cubicBezTo>
                <a:cubicBezTo>
                  <a:pt x="198724" y="465926"/>
                  <a:pt x="190820" y="510989"/>
                  <a:pt x="190820" y="510989"/>
                </a:cubicBezTo>
                <a:cubicBezTo>
                  <a:pt x="188579" y="540124"/>
                  <a:pt x="184097" y="569174"/>
                  <a:pt x="184097" y="598395"/>
                </a:cubicBezTo>
                <a:cubicBezTo>
                  <a:pt x="184097" y="623881"/>
                  <a:pt x="154011" y="747370"/>
                  <a:pt x="210991" y="779930"/>
                </a:cubicBezTo>
                <a:cubicBezTo>
                  <a:pt x="216100" y="782850"/>
                  <a:pt x="269475" y="792972"/>
                  <a:pt x="271502" y="793377"/>
                </a:cubicBezTo>
                <a:cubicBezTo>
                  <a:pt x="296155" y="788895"/>
                  <a:pt x="320597" y="783038"/>
                  <a:pt x="345461" y="779930"/>
                </a:cubicBezTo>
                <a:cubicBezTo>
                  <a:pt x="352493" y="779051"/>
                  <a:pt x="325291" y="786653"/>
                  <a:pt x="325291" y="786653"/>
                </a:cubicBezTo>
                <a:cubicBezTo>
                  <a:pt x="316326" y="795618"/>
                  <a:pt x="308297" y="805627"/>
                  <a:pt x="298397" y="813547"/>
                </a:cubicBezTo>
                <a:cubicBezTo>
                  <a:pt x="259482" y="844679"/>
                  <a:pt x="234146" y="844432"/>
                  <a:pt x="204267" y="894230"/>
                </a:cubicBezTo>
                <a:cubicBezTo>
                  <a:pt x="190820" y="916642"/>
                  <a:pt x="177624" y="939206"/>
                  <a:pt x="163926" y="961465"/>
                </a:cubicBezTo>
                <a:cubicBezTo>
                  <a:pt x="159691" y="968347"/>
                  <a:pt x="150479" y="981636"/>
                  <a:pt x="150479" y="981636"/>
                </a:cubicBezTo>
                <a:cubicBezTo>
                  <a:pt x="163926" y="1001806"/>
                  <a:pt x="167822" y="1034481"/>
                  <a:pt x="190820" y="1042147"/>
                </a:cubicBezTo>
                <a:cubicBezTo>
                  <a:pt x="207426" y="1047682"/>
                  <a:pt x="231161" y="991026"/>
                  <a:pt x="231161" y="1008530"/>
                </a:cubicBezTo>
                <a:cubicBezTo>
                  <a:pt x="231161" y="1046827"/>
                  <a:pt x="204121" y="1080193"/>
                  <a:pt x="190820" y="1116106"/>
                </a:cubicBezTo>
                <a:cubicBezTo>
                  <a:pt x="95127" y="1374477"/>
                  <a:pt x="233195" y="1012946"/>
                  <a:pt x="130308" y="1257300"/>
                </a:cubicBezTo>
                <a:cubicBezTo>
                  <a:pt x="92933" y="1346065"/>
                  <a:pt x="45270" y="1461255"/>
                  <a:pt x="22732" y="1559859"/>
                </a:cubicBezTo>
                <a:cubicBezTo>
                  <a:pt x="13619" y="1599729"/>
                  <a:pt x="9285" y="1640542"/>
                  <a:pt x="2561" y="1680883"/>
                </a:cubicBezTo>
                <a:cubicBezTo>
                  <a:pt x="4802" y="1721224"/>
                  <a:pt x="-8199" y="1765482"/>
                  <a:pt x="9285" y="1801906"/>
                </a:cubicBezTo>
                <a:cubicBezTo>
                  <a:pt x="38102" y="1861942"/>
                  <a:pt x="164469" y="1857996"/>
                  <a:pt x="204267" y="1862418"/>
                </a:cubicBezTo>
                <a:cubicBezTo>
                  <a:pt x="323049" y="1857936"/>
                  <a:pt x="441997" y="1856673"/>
                  <a:pt x="560614" y="1848971"/>
                </a:cubicBezTo>
                <a:cubicBezTo>
                  <a:pt x="614707" y="1845458"/>
                  <a:pt x="668143" y="1835134"/>
                  <a:pt x="721979" y="1828800"/>
                </a:cubicBezTo>
                <a:cubicBezTo>
                  <a:pt x="1011515" y="1794737"/>
                  <a:pt x="602952" y="1845361"/>
                  <a:pt x="843002" y="1815353"/>
                </a:cubicBezTo>
                <a:cubicBezTo>
                  <a:pt x="840761" y="1826559"/>
                  <a:pt x="842336" y="1839280"/>
                  <a:pt x="836279" y="1848971"/>
                </a:cubicBezTo>
                <a:cubicBezTo>
                  <a:pt x="830340" y="1858474"/>
                  <a:pt x="818504" y="1862629"/>
                  <a:pt x="809385" y="1869142"/>
                </a:cubicBezTo>
                <a:cubicBezTo>
                  <a:pt x="780612" y="1889694"/>
                  <a:pt x="792560" y="1882031"/>
                  <a:pt x="748873" y="1889312"/>
                </a:cubicBezTo>
                <a:cubicBezTo>
                  <a:pt x="742149" y="1871383"/>
                  <a:pt x="733636" y="1854026"/>
                  <a:pt x="728702" y="1835524"/>
                </a:cubicBezTo>
                <a:cubicBezTo>
                  <a:pt x="713692" y="1779235"/>
                  <a:pt x="723611" y="1654587"/>
                  <a:pt x="728702" y="1627095"/>
                </a:cubicBezTo>
                <a:cubicBezTo>
                  <a:pt x="730743" y="1616076"/>
                  <a:pt x="745574" y="1611936"/>
                  <a:pt x="755597" y="1606924"/>
                </a:cubicBezTo>
                <a:cubicBezTo>
                  <a:pt x="858758" y="1555343"/>
                  <a:pt x="843578" y="1566419"/>
                  <a:pt x="937132" y="1539689"/>
                </a:cubicBezTo>
                <a:cubicBezTo>
                  <a:pt x="959630" y="1533261"/>
                  <a:pt x="981470" y="1524338"/>
                  <a:pt x="1004367" y="1519518"/>
                </a:cubicBezTo>
                <a:cubicBezTo>
                  <a:pt x="1024226" y="1515337"/>
                  <a:pt x="1044708" y="1515036"/>
                  <a:pt x="1064879" y="1512795"/>
                </a:cubicBezTo>
                <a:cubicBezTo>
                  <a:pt x="1134355" y="1515036"/>
                  <a:pt x="1203909" y="1515552"/>
                  <a:pt x="1273308" y="1519518"/>
                </a:cubicBezTo>
                <a:cubicBezTo>
                  <a:pt x="1282534" y="1520045"/>
                  <a:pt x="1291198" y="1528320"/>
                  <a:pt x="1300202" y="1526242"/>
                </a:cubicBezTo>
                <a:cubicBezTo>
                  <a:pt x="1321710" y="1521279"/>
                  <a:pt x="1340543" y="1508312"/>
                  <a:pt x="1360714" y="1499347"/>
                </a:cubicBezTo>
                <a:cubicBezTo>
                  <a:pt x="1369500" y="1459812"/>
                  <a:pt x="1382709" y="1404065"/>
                  <a:pt x="1387608" y="1364877"/>
                </a:cubicBezTo>
                <a:cubicBezTo>
                  <a:pt x="1391233" y="1335881"/>
                  <a:pt x="1391905" y="1306591"/>
                  <a:pt x="1394332" y="1277471"/>
                </a:cubicBezTo>
                <a:cubicBezTo>
                  <a:pt x="1396388" y="1252802"/>
                  <a:pt x="1398814" y="1228165"/>
                  <a:pt x="1401055" y="1203512"/>
                </a:cubicBezTo>
                <a:cubicBezTo>
                  <a:pt x="1396573" y="1165412"/>
                  <a:pt x="1398349" y="1126040"/>
                  <a:pt x="1387608" y="1089212"/>
                </a:cubicBezTo>
                <a:cubicBezTo>
                  <a:pt x="1382210" y="1070704"/>
                  <a:pt x="1366618" y="1056716"/>
                  <a:pt x="1353991" y="1042147"/>
                </a:cubicBezTo>
                <a:cubicBezTo>
                  <a:pt x="1337384" y="1022986"/>
                  <a:pt x="1320002" y="1004199"/>
                  <a:pt x="1300202" y="988359"/>
                </a:cubicBezTo>
                <a:cubicBezTo>
                  <a:pt x="1288996" y="979394"/>
                  <a:pt x="1278065" y="970075"/>
                  <a:pt x="1266585" y="961465"/>
                </a:cubicBezTo>
                <a:cubicBezTo>
                  <a:pt x="1243076" y="943833"/>
                  <a:pt x="1246746" y="952450"/>
                  <a:pt x="1226244" y="927847"/>
                </a:cubicBezTo>
                <a:cubicBezTo>
                  <a:pt x="1221071" y="921639"/>
                  <a:pt x="1217279" y="914400"/>
                  <a:pt x="1212797" y="907677"/>
                </a:cubicBezTo>
                <a:cubicBezTo>
                  <a:pt x="1217279" y="880783"/>
                  <a:pt x="1212216" y="850375"/>
                  <a:pt x="1226244" y="826995"/>
                </a:cubicBezTo>
                <a:cubicBezTo>
                  <a:pt x="1247006" y="792391"/>
                  <a:pt x="1317682" y="732452"/>
                  <a:pt x="1360714" y="705971"/>
                </a:cubicBezTo>
                <a:cubicBezTo>
                  <a:pt x="1373518" y="698092"/>
                  <a:pt x="1386926" y="690938"/>
                  <a:pt x="1401055" y="685800"/>
                </a:cubicBezTo>
                <a:cubicBezTo>
                  <a:pt x="1411795" y="681895"/>
                  <a:pt x="1423517" y="681556"/>
                  <a:pt x="1434673" y="679077"/>
                </a:cubicBezTo>
                <a:cubicBezTo>
                  <a:pt x="1443694" y="677072"/>
                  <a:pt x="1452602" y="674594"/>
                  <a:pt x="1461567" y="672353"/>
                </a:cubicBezTo>
                <a:lnTo>
                  <a:pt x="1542249" y="679077"/>
                </a:lnTo>
                <a:cubicBezTo>
                  <a:pt x="1552625" y="683866"/>
                  <a:pt x="1548973" y="701267"/>
                  <a:pt x="1548973" y="712695"/>
                </a:cubicBezTo>
                <a:cubicBezTo>
                  <a:pt x="1548973" y="720787"/>
                  <a:pt x="1553868" y="854803"/>
                  <a:pt x="1515355" y="874059"/>
                </a:cubicBezTo>
                <a:cubicBezTo>
                  <a:pt x="1482122" y="890675"/>
                  <a:pt x="1497969" y="884336"/>
                  <a:pt x="1468291" y="894230"/>
                </a:cubicBezTo>
                <a:cubicBezTo>
                  <a:pt x="1450361" y="891989"/>
                  <a:pt x="1422583" y="903668"/>
                  <a:pt x="1414502" y="887506"/>
                </a:cubicBezTo>
                <a:cubicBezTo>
                  <a:pt x="1364886" y="788276"/>
                  <a:pt x="1427507" y="813436"/>
                  <a:pt x="1454844" y="820271"/>
                </a:cubicBezTo>
                <a:cubicBezTo>
                  <a:pt x="1452603" y="849406"/>
                  <a:pt x="1451744" y="878681"/>
                  <a:pt x="1448120" y="907677"/>
                </a:cubicBezTo>
                <a:cubicBezTo>
                  <a:pt x="1447241" y="914709"/>
                  <a:pt x="1446841" y="923310"/>
                  <a:pt x="1441397" y="927847"/>
                </a:cubicBezTo>
                <a:cubicBezTo>
                  <a:pt x="1432125" y="935574"/>
                  <a:pt x="1419229" y="937478"/>
                  <a:pt x="1407779" y="941295"/>
                </a:cubicBezTo>
                <a:cubicBezTo>
                  <a:pt x="1399013" y="944217"/>
                  <a:pt x="1389850" y="945777"/>
                  <a:pt x="1380885" y="948018"/>
                </a:cubicBezTo>
                <a:cubicBezTo>
                  <a:pt x="1400604" y="933228"/>
                  <a:pt x="1408290" y="926686"/>
                  <a:pt x="1427949" y="914400"/>
                </a:cubicBezTo>
                <a:cubicBezTo>
                  <a:pt x="1439031" y="907474"/>
                  <a:pt x="1449670" y="899638"/>
                  <a:pt x="1461567" y="894230"/>
                </a:cubicBezTo>
                <a:cubicBezTo>
                  <a:pt x="1474471" y="888365"/>
                  <a:pt x="1501908" y="880783"/>
                  <a:pt x="1501908" y="880783"/>
                </a:cubicBezTo>
                <a:cubicBezTo>
                  <a:pt x="1513114" y="885265"/>
                  <a:pt x="1526992" y="885696"/>
                  <a:pt x="1535526" y="894230"/>
                </a:cubicBezTo>
                <a:cubicBezTo>
                  <a:pt x="1542060" y="900764"/>
                  <a:pt x="1542249" y="911883"/>
                  <a:pt x="1542249" y="921124"/>
                </a:cubicBezTo>
                <a:cubicBezTo>
                  <a:pt x="1542249" y="948693"/>
                  <a:pt x="1553118" y="1059371"/>
                  <a:pt x="1528802" y="1116106"/>
                </a:cubicBezTo>
                <a:cubicBezTo>
                  <a:pt x="1524854" y="1125318"/>
                  <a:pt x="1521616" y="1135173"/>
                  <a:pt x="1515355" y="1143000"/>
                </a:cubicBezTo>
                <a:cubicBezTo>
                  <a:pt x="1503475" y="1157850"/>
                  <a:pt x="1492023" y="1174837"/>
                  <a:pt x="1475014" y="1183342"/>
                </a:cubicBezTo>
                <a:lnTo>
                  <a:pt x="1448120" y="1196789"/>
                </a:lnTo>
                <a:cubicBezTo>
                  <a:pt x="1441396" y="1190065"/>
                  <a:pt x="1428895" y="1186080"/>
                  <a:pt x="1427949" y="1176618"/>
                </a:cubicBezTo>
                <a:cubicBezTo>
                  <a:pt x="1424354" y="1140662"/>
                  <a:pt x="1442163" y="1124313"/>
                  <a:pt x="1468291" y="1109383"/>
                </a:cubicBezTo>
                <a:cubicBezTo>
                  <a:pt x="1474444" y="1105867"/>
                  <a:pt x="1481738" y="1104900"/>
                  <a:pt x="1488461" y="1102659"/>
                </a:cubicBezTo>
                <a:cubicBezTo>
                  <a:pt x="1501908" y="1109383"/>
                  <a:pt x="1518689" y="1111706"/>
                  <a:pt x="1528802" y="1122830"/>
                </a:cubicBezTo>
                <a:cubicBezTo>
                  <a:pt x="1542286" y="1137663"/>
                  <a:pt x="1555697" y="1176618"/>
                  <a:pt x="1555697" y="1176618"/>
                </a:cubicBezTo>
                <a:cubicBezTo>
                  <a:pt x="1557938" y="1185583"/>
                  <a:pt x="1560901" y="1194397"/>
                  <a:pt x="1562420" y="1203512"/>
                </a:cubicBezTo>
                <a:cubicBezTo>
                  <a:pt x="1568815" y="1241884"/>
                  <a:pt x="1573712" y="1266726"/>
                  <a:pt x="1562420" y="1304365"/>
                </a:cubicBezTo>
                <a:cubicBezTo>
                  <a:pt x="1560098" y="1312105"/>
                  <a:pt x="1555549" y="1319839"/>
                  <a:pt x="1548973" y="1324536"/>
                </a:cubicBezTo>
                <a:cubicBezTo>
                  <a:pt x="1539152" y="1331551"/>
                  <a:pt x="1526698" y="1333858"/>
                  <a:pt x="1515355" y="1337983"/>
                </a:cubicBezTo>
                <a:cubicBezTo>
                  <a:pt x="1502034" y="1342827"/>
                  <a:pt x="1475014" y="1351430"/>
                  <a:pt x="1475014" y="1351430"/>
                </a:cubicBezTo>
                <a:cubicBezTo>
                  <a:pt x="1459326" y="1349189"/>
                  <a:pt x="1441538" y="1352860"/>
                  <a:pt x="1427949" y="1344706"/>
                </a:cubicBezTo>
                <a:cubicBezTo>
                  <a:pt x="1422513" y="1341444"/>
                  <a:pt x="1436122" y="1334775"/>
                  <a:pt x="1441397" y="1331259"/>
                </a:cubicBezTo>
                <a:cubicBezTo>
                  <a:pt x="1449737" y="1325699"/>
                  <a:pt x="1459326" y="1322294"/>
                  <a:pt x="1468291" y="1317812"/>
                </a:cubicBezTo>
                <a:cubicBezTo>
                  <a:pt x="1504150" y="1324536"/>
                  <a:pt x="1541633" y="1325370"/>
                  <a:pt x="1575867" y="1337983"/>
                </a:cubicBezTo>
                <a:cubicBezTo>
                  <a:pt x="1587391" y="1342229"/>
                  <a:pt x="1614730" y="1401376"/>
                  <a:pt x="1616208" y="1405218"/>
                </a:cubicBezTo>
                <a:cubicBezTo>
                  <a:pt x="1635297" y="1454849"/>
                  <a:pt x="1625388" y="1444997"/>
                  <a:pt x="1636379" y="1492624"/>
                </a:cubicBezTo>
                <a:cubicBezTo>
                  <a:pt x="1673684" y="1654274"/>
                  <a:pt x="1632116" y="1451132"/>
                  <a:pt x="1656549" y="1573306"/>
                </a:cubicBezTo>
                <a:cubicBezTo>
                  <a:pt x="1649272" y="1616968"/>
                  <a:pt x="1663566" y="1652199"/>
                  <a:pt x="1622932" y="1667436"/>
                </a:cubicBezTo>
                <a:cubicBezTo>
                  <a:pt x="1612232" y="1671449"/>
                  <a:pt x="1600520" y="1671918"/>
                  <a:pt x="1589314" y="1674159"/>
                </a:cubicBezTo>
                <a:cubicBezTo>
                  <a:pt x="1520645" y="1669581"/>
                  <a:pt x="1500991" y="1686690"/>
                  <a:pt x="1461567" y="1647265"/>
                </a:cubicBezTo>
                <a:cubicBezTo>
                  <a:pt x="1451420" y="1637117"/>
                  <a:pt x="1443638" y="1624853"/>
                  <a:pt x="1434673" y="1613647"/>
                </a:cubicBezTo>
                <a:cubicBezTo>
                  <a:pt x="1436914" y="1600200"/>
                  <a:pt x="1432420" y="1583565"/>
                  <a:pt x="1441397" y="1573306"/>
                </a:cubicBezTo>
                <a:cubicBezTo>
                  <a:pt x="1466031" y="1545153"/>
                  <a:pt x="1528128" y="1569137"/>
                  <a:pt x="1548973" y="1573306"/>
                </a:cubicBezTo>
                <a:cubicBezTo>
                  <a:pt x="1582212" y="1606545"/>
                  <a:pt x="1566838" y="1584253"/>
                  <a:pt x="1582591" y="1647265"/>
                </a:cubicBezTo>
                <a:lnTo>
                  <a:pt x="1589314" y="1674159"/>
                </a:lnTo>
                <a:cubicBezTo>
                  <a:pt x="1584832" y="1689847"/>
                  <a:pt x="1583791" y="1706961"/>
                  <a:pt x="1575867" y="1721224"/>
                </a:cubicBezTo>
                <a:cubicBezTo>
                  <a:pt x="1572057" y="1728082"/>
                  <a:pt x="1532287" y="1746127"/>
                  <a:pt x="1528802" y="1748118"/>
                </a:cubicBezTo>
                <a:cubicBezTo>
                  <a:pt x="1521786" y="1752127"/>
                  <a:pt x="1516355" y="1759189"/>
                  <a:pt x="1508632" y="1761565"/>
                </a:cubicBezTo>
                <a:cubicBezTo>
                  <a:pt x="1486787" y="1768287"/>
                  <a:pt x="1441397" y="1775012"/>
                  <a:pt x="1441397" y="1775012"/>
                </a:cubicBezTo>
                <a:cubicBezTo>
                  <a:pt x="844715" y="1768232"/>
                  <a:pt x="1026137" y="1856501"/>
                  <a:pt x="836279" y="1761565"/>
                </a:cubicBezTo>
              </a:path>
            </a:pathLst>
          </a:custGeom>
          <a:noFill/>
          <a:ln w="5715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8" name="Picture 17"/>
          <p:cNvPicPr>
            <a:picLocks noChangeAspect="1"/>
          </p:cNvPicPr>
          <p:nvPr/>
        </p:nvPicPr>
        <p:blipFill rotWithShape="1">
          <a:blip r:embed="rId3"/>
          <a:srcRect l="48419" r="15597" b="68677"/>
          <a:stretch/>
        </p:blipFill>
        <p:spPr>
          <a:xfrm>
            <a:off x="4285853" y="2973169"/>
            <a:ext cx="621508" cy="612613"/>
          </a:xfrm>
          <a:prstGeom prst="rect">
            <a:avLst/>
          </a:prstGeom>
        </p:spPr>
      </p:pic>
      <p:pic>
        <p:nvPicPr>
          <p:cNvPr id="20" name="Picture 19"/>
          <p:cNvPicPr>
            <a:picLocks noChangeAspect="1"/>
          </p:cNvPicPr>
          <p:nvPr/>
        </p:nvPicPr>
        <p:blipFill rotWithShape="1">
          <a:blip r:embed="rId3"/>
          <a:srcRect l="-1" t="1" r="56618" b="55992"/>
          <a:stretch/>
        </p:blipFill>
        <p:spPr>
          <a:xfrm rot="2700000">
            <a:off x="3464812" y="3263367"/>
            <a:ext cx="749300" cy="860698"/>
          </a:xfrm>
          <a:prstGeom prst="rect">
            <a:avLst/>
          </a:prstGeom>
        </p:spPr>
      </p:pic>
      <p:pic>
        <p:nvPicPr>
          <p:cNvPr id="22" name="Picture 21"/>
          <p:cNvPicPr>
            <a:picLocks noChangeAspect="1"/>
          </p:cNvPicPr>
          <p:nvPr/>
        </p:nvPicPr>
        <p:blipFill rotWithShape="1">
          <a:blip r:embed="rId3"/>
          <a:srcRect l="72260" t="33839" b="5728"/>
          <a:stretch/>
        </p:blipFill>
        <p:spPr>
          <a:xfrm rot="4200000">
            <a:off x="4237165" y="3823291"/>
            <a:ext cx="479123" cy="1181939"/>
          </a:xfrm>
          <a:prstGeom prst="rect">
            <a:avLst/>
          </a:prstGeom>
        </p:spPr>
      </p:pic>
      <p:sp>
        <p:nvSpPr>
          <p:cNvPr id="26" name="Rectangle 25"/>
          <p:cNvSpPr/>
          <p:nvPr/>
        </p:nvSpPr>
        <p:spPr bwMode="auto">
          <a:xfrm>
            <a:off x="4870747" y="3892851"/>
            <a:ext cx="214312" cy="162319"/>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7" name="Rectangle 26"/>
          <p:cNvSpPr/>
          <p:nvPr/>
        </p:nvSpPr>
        <p:spPr bwMode="auto">
          <a:xfrm>
            <a:off x="3783516" y="4181777"/>
            <a:ext cx="214312" cy="162319"/>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ight Arrow 27"/>
          <p:cNvSpPr/>
          <p:nvPr/>
        </p:nvSpPr>
        <p:spPr bwMode="auto">
          <a:xfrm>
            <a:off x="2513727" y="3773605"/>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Right Arrow 28"/>
          <p:cNvSpPr/>
          <p:nvPr/>
        </p:nvSpPr>
        <p:spPr bwMode="auto">
          <a:xfrm>
            <a:off x="5371932" y="3070239"/>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ight Arrow 29"/>
          <p:cNvSpPr/>
          <p:nvPr/>
        </p:nvSpPr>
        <p:spPr bwMode="auto">
          <a:xfrm>
            <a:off x="4736917" y="3670937"/>
            <a:ext cx="1466802"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1" name="Right Arrow 30"/>
          <p:cNvSpPr/>
          <p:nvPr/>
        </p:nvSpPr>
        <p:spPr bwMode="auto">
          <a:xfrm>
            <a:off x="5371931" y="4372322"/>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2" name="TextBox 31"/>
          <p:cNvSpPr txBox="1"/>
          <p:nvPr/>
        </p:nvSpPr>
        <p:spPr>
          <a:xfrm>
            <a:off x="6575521" y="4181777"/>
            <a:ext cx="2223686" cy="584775"/>
          </a:xfrm>
          <a:prstGeom prst="rect">
            <a:avLst/>
          </a:prstGeom>
          <a:noFill/>
        </p:spPr>
        <p:txBody>
          <a:bodyPr wrap="none" rtlCol="0">
            <a:spAutoFit/>
          </a:bodyPr>
          <a:lstStyle/>
          <a:p>
            <a:r>
              <a:rPr lang="en-US" sz="3200" dirty="0" smtClean="0">
                <a:solidFill>
                  <a:schemeClr val="accent1">
                    <a:lumMod val="50000"/>
                  </a:schemeClr>
                </a:solidFill>
                <a:latin typeface="Imprint MT Shadow" charset="0"/>
                <a:ea typeface="Imprint MT Shadow" charset="0"/>
                <a:cs typeface="Imprint MT Shadow" charset="0"/>
              </a:rPr>
              <a:t>MITRCKS</a:t>
            </a:r>
            <a:endParaRPr lang="en-US" sz="3200" dirty="0">
              <a:solidFill>
                <a:schemeClr val="accent1">
                  <a:lumMod val="50000"/>
                </a:schemeClr>
              </a:solidFill>
              <a:latin typeface="Imprint MT Shadow" charset="0"/>
              <a:ea typeface="Imprint MT Shadow" charset="0"/>
              <a:cs typeface="Imprint MT Shadow" charset="0"/>
            </a:endParaRPr>
          </a:p>
        </p:txBody>
      </p:sp>
      <p:sp>
        <p:nvSpPr>
          <p:cNvPr id="35" name="TextBox 34"/>
          <p:cNvSpPr txBox="1"/>
          <p:nvPr/>
        </p:nvSpPr>
        <p:spPr>
          <a:xfrm>
            <a:off x="6379897" y="2882162"/>
            <a:ext cx="2619628" cy="584775"/>
          </a:xfrm>
          <a:prstGeom prst="rect">
            <a:avLst/>
          </a:prstGeom>
          <a:noFill/>
        </p:spPr>
        <p:txBody>
          <a:bodyPr wrap="none" rtlCol="0">
            <a:spAutoFit/>
          </a:bodyPr>
          <a:lstStyle/>
          <a:p>
            <a:r>
              <a:rPr lang="en-US" sz="3200" dirty="0" smtClean="0">
                <a:solidFill>
                  <a:schemeClr val="accent1">
                    <a:lumMod val="50000"/>
                  </a:schemeClr>
                </a:solidFill>
                <a:latin typeface="Imprint MT Shadow" charset="0"/>
                <a:ea typeface="Imprint MT Shadow" charset="0"/>
                <a:cs typeface="Imprint MT Shadow" charset="0"/>
              </a:rPr>
              <a:t>VALENTYN</a:t>
            </a:r>
            <a:endParaRPr lang="en-US" sz="3200" dirty="0">
              <a:solidFill>
                <a:schemeClr val="accent1">
                  <a:lumMod val="50000"/>
                </a:schemeClr>
              </a:solidFill>
              <a:latin typeface="Imprint MT Shadow" charset="0"/>
              <a:ea typeface="Imprint MT Shadow" charset="0"/>
              <a:cs typeface="Imprint MT Shadow" charset="0"/>
            </a:endParaRPr>
          </a:p>
        </p:txBody>
      </p:sp>
      <p:sp>
        <p:nvSpPr>
          <p:cNvPr id="36" name="Rectangle 35"/>
          <p:cNvSpPr/>
          <p:nvPr/>
        </p:nvSpPr>
        <p:spPr>
          <a:xfrm>
            <a:off x="292897" y="2158776"/>
            <a:ext cx="2260601"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purified protein</a:t>
            </a:r>
          </a:p>
          <a:p>
            <a:pPr algn="ctr"/>
            <a:r>
              <a:rPr lang="en-US" sz="1300" dirty="0" smtClean="0">
                <a:latin typeface="Avenir Book" charset="0"/>
                <a:ea typeface="Avenir Book" charset="0"/>
                <a:cs typeface="Avenir Book" charset="0"/>
              </a:rPr>
              <a:t>from calf thymus</a:t>
            </a:r>
            <a:endParaRPr lang="en-US" sz="1300" dirty="0">
              <a:latin typeface="Avenir Book" charset="0"/>
              <a:ea typeface="Avenir Book" charset="0"/>
              <a:cs typeface="Avenir Book" charset="0"/>
            </a:endParaRPr>
          </a:p>
        </p:txBody>
      </p:sp>
      <p:sp>
        <p:nvSpPr>
          <p:cNvPr id="37" name="Rectangle 36"/>
          <p:cNvSpPr/>
          <p:nvPr/>
        </p:nvSpPr>
        <p:spPr>
          <a:xfrm>
            <a:off x="3111330" y="2158776"/>
            <a:ext cx="2260601"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Edman degradation:</a:t>
            </a:r>
          </a:p>
          <a:p>
            <a:pPr algn="ctr"/>
            <a:r>
              <a:rPr lang="en-US" sz="1300" dirty="0" smtClean="0">
                <a:latin typeface="Avenir Book" charset="0"/>
                <a:ea typeface="Avenir Book" charset="0"/>
                <a:cs typeface="Avenir Book" charset="0"/>
              </a:rPr>
              <a:t>proteolytic fragments</a:t>
            </a:r>
            <a:endParaRPr lang="en-US" sz="1300" dirty="0">
              <a:latin typeface="Avenir Book" charset="0"/>
              <a:ea typeface="Avenir Book" charset="0"/>
              <a:cs typeface="Avenir Book" charset="0"/>
            </a:endParaRPr>
          </a:p>
        </p:txBody>
      </p:sp>
      <p:sp>
        <p:nvSpPr>
          <p:cNvPr id="38" name="Rectangle 37"/>
          <p:cNvSpPr/>
          <p:nvPr/>
        </p:nvSpPr>
        <p:spPr>
          <a:xfrm>
            <a:off x="6379897" y="2158775"/>
            <a:ext cx="2260601"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N-terminal sequencing methods</a:t>
            </a:r>
            <a:endParaRPr lang="en-US" sz="1300" dirty="0">
              <a:latin typeface="Avenir Book" charset="0"/>
              <a:ea typeface="Avenir Book" charset="0"/>
              <a:cs typeface="Avenir Book" charset="0"/>
            </a:endParaRPr>
          </a:p>
        </p:txBody>
      </p:sp>
      <p:sp>
        <p:nvSpPr>
          <p:cNvPr id="21" name="TextBox 20"/>
          <p:cNvSpPr txBox="1"/>
          <p:nvPr/>
        </p:nvSpPr>
        <p:spPr>
          <a:xfrm>
            <a:off x="6448892" y="3538930"/>
            <a:ext cx="2464136" cy="584775"/>
          </a:xfrm>
          <a:prstGeom prst="rect">
            <a:avLst/>
          </a:prstGeom>
          <a:noFill/>
        </p:spPr>
        <p:txBody>
          <a:bodyPr wrap="none" rtlCol="0">
            <a:spAutoFit/>
          </a:bodyPr>
          <a:lstStyle/>
          <a:p>
            <a:r>
              <a:rPr lang="en-US" sz="3200" smtClean="0">
                <a:solidFill>
                  <a:schemeClr val="accent1">
                    <a:lumMod val="50000"/>
                  </a:schemeClr>
                </a:solidFill>
                <a:latin typeface="Imprint MT Shadow" charset="0"/>
                <a:ea typeface="Imprint MT Shadow" charset="0"/>
                <a:cs typeface="Imprint MT Shadow" charset="0"/>
              </a:rPr>
              <a:t>IHARTMIT</a:t>
            </a:r>
            <a:endParaRPr lang="en-US" sz="3200" dirty="0">
              <a:solidFill>
                <a:schemeClr val="accent1">
                  <a:lumMod val="50000"/>
                </a:schemeClr>
              </a:solidFill>
              <a:latin typeface="Imprint MT Shadow" charset="0"/>
              <a:ea typeface="Imprint MT Shadow" charset="0"/>
              <a:cs typeface="Imprint MT Shadow" charset="0"/>
            </a:endParaRPr>
          </a:p>
        </p:txBody>
      </p:sp>
    </p:spTree>
    <p:extLst>
      <p:ext uri="{BB962C8B-B14F-4D97-AF65-F5344CB8AC3E}">
        <p14:creationId xmlns:p14="http://schemas.microsoft.com/office/powerpoint/2010/main" val="984163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Fishing for the target of FK506</a:t>
            </a:r>
          </a:p>
          <a:p>
            <a:pPr algn="ctr"/>
            <a:r>
              <a:rPr lang="en-US" altLang="en-US" sz="2200" b="1" dirty="0" smtClean="0">
                <a:solidFill>
                  <a:srgbClr val="FF8027"/>
                </a:solidFill>
                <a:latin typeface="Avenir Book" charset="0"/>
                <a:ea typeface="Avenir Book" charset="0"/>
                <a:cs typeface="Avenir Book" charset="0"/>
                <a:sym typeface="Arial Italic" charset="0"/>
              </a:rPr>
              <a:t>determining the protein sequence</a:t>
            </a:r>
            <a:endParaRPr lang="en-US" altLang="en-US" sz="2200" b="1" dirty="0">
              <a:solidFill>
                <a:srgbClr val="FF8027"/>
              </a:solidFill>
              <a:latin typeface="Avenir Book" charset="0"/>
              <a:ea typeface="Avenir Book" charset="0"/>
              <a:cs typeface="Avenir Book" charset="0"/>
              <a:sym typeface="Arial Italic" charset="0"/>
            </a:endParaRPr>
          </a:p>
        </p:txBody>
      </p:sp>
      <p:sp>
        <p:nvSpPr>
          <p:cNvPr id="9" name="Rectangle 8"/>
          <p:cNvSpPr/>
          <p:nvPr/>
        </p:nvSpPr>
        <p:spPr>
          <a:xfrm>
            <a:off x="0" y="6333112"/>
            <a:ext cx="9144000" cy="461665"/>
          </a:xfrm>
          <a:prstGeom prst="rect">
            <a:avLst/>
          </a:prstGeom>
          <a:ln>
            <a:noFill/>
          </a:ln>
        </p:spPr>
        <p:txBody>
          <a:bodyPr wrap="square">
            <a:spAutoFit/>
          </a:bodyPr>
          <a:lstStyle/>
          <a:p>
            <a:pPr algn="ctr"/>
            <a:r>
              <a:rPr lang="en-US" sz="1200" dirty="0" err="1" smtClean="0">
                <a:latin typeface="Avenir Book" charset="0"/>
                <a:ea typeface="Avenir Book" charset="0"/>
                <a:cs typeface="Avenir Book" charset="0"/>
              </a:rPr>
              <a:t>Standaert</a:t>
            </a:r>
            <a:r>
              <a:rPr lang="en-US" sz="1200" dirty="0" smtClean="0">
                <a:latin typeface="Avenir Book" charset="0"/>
                <a:ea typeface="Avenir Book" charset="0"/>
                <a:cs typeface="Avenir Book" charset="0"/>
              </a:rPr>
              <a:t> </a:t>
            </a:r>
            <a:r>
              <a:rPr lang="en-US" sz="1200" i="1" dirty="0" smtClean="0">
                <a:latin typeface="Avenir Book" charset="0"/>
                <a:ea typeface="Avenir Book" charset="0"/>
                <a:cs typeface="Avenir Book" charset="0"/>
              </a:rPr>
              <a:t>et al</a:t>
            </a:r>
            <a:r>
              <a:rPr lang="en-US" sz="1200" dirty="0" smtClean="0">
                <a:latin typeface="Avenir Book" charset="0"/>
                <a:ea typeface="Avenir Book" charset="0"/>
                <a:cs typeface="Avenir Book" charset="0"/>
              </a:rPr>
              <a:t>. Nature 346, 671-674 (1990)</a:t>
            </a:r>
          </a:p>
          <a:p>
            <a:pPr algn="ctr"/>
            <a:r>
              <a:rPr lang="en-US" sz="1200" dirty="0" smtClean="0">
                <a:latin typeface="Avenir Book" charset="0"/>
                <a:ea typeface="Avenir Book" charset="0"/>
                <a:cs typeface="Avenir Book" charset="0"/>
              </a:rPr>
              <a:t>Lane </a:t>
            </a:r>
            <a:r>
              <a:rPr lang="en-US" sz="1200" i="1" dirty="0" smtClean="0">
                <a:latin typeface="Avenir Book" charset="0"/>
                <a:ea typeface="Avenir Book" charset="0"/>
                <a:cs typeface="Avenir Book" charset="0"/>
              </a:rPr>
              <a:t>et al</a:t>
            </a:r>
            <a:r>
              <a:rPr lang="en-US" sz="1200" dirty="0" smtClean="0">
                <a:latin typeface="Avenir Book" charset="0"/>
                <a:ea typeface="Avenir Book" charset="0"/>
                <a:cs typeface="Avenir Book" charset="0"/>
              </a:rPr>
              <a:t>. Journal of Protein Science 10, 151-160 (1991)</a:t>
            </a:r>
          </a:p>
        </p:txBody>
      </p:sp>
      <p:sp>
        <p:nvSpPr>
          <p:cNvPr id="2" name="Rectangle 1"/>
          <p:cNvSpPr/>
          <p:nvPr/>
        </p:nvSpPr>
        <p:spPr>
          <a:xfrm>
            <a:off x="6531953" y="2738689"/>
            <a:ext cx="2306767" cy="2308324"/>
          </a:xfrm>
          <a:prstGeom prst="rect">
            <a:avLst/>
          </a:prstGeom>
        </p:spPr>
        <p:txBody>
          <a:bodyPr wrap="square">
            <a:spAutoFit/>
          </a:bodyPr>
          <a:lstStyle/>
          <a:p>
            <a:r>
              <a:rPr lang="en-US" dirty="0">
                <a:solidFill>
                  <a:srgbClr val="FF0000"/>
                </a:solidFill>
                <a:latin typeface="ArialMT" charset="0"/>
              </a:rPr>
              <a:t>MGVQVETISPGDGRTFPKRGQTCVVHYTGMLEDGKKFDSSRDRNKPFKFVLGKQEVIRGWEEGVAQMSVGQRAKLTISPDYAYGATGHPGIIPPNATLIFDVELLKLE</a:t>
            </a:r>
            <a:endParaRPr lang="en-US" dirty="0">
              <a:solidFill>
                <a:srgbClr val="FF0000"/>
              </a:solidFill>
            </a:endParaRPr>
          </a:p>
        </p:txBody>
      </p:sp>
      <p:sp>
        <p:nvSpPr>
          <p:cNvPr id="21" name="Rectangle 20"/>
          <p:cNvSpPr/>
          <p:nvPr/>
        </p:nvSpPr>
        <p:spPr>
          <a:xfrm>
            <a:off x="6358702" y="2066442"/>
            <a:ext cx="2588836"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108 amino acid peptide chain</a:t>
            </a:r>
          </a:p>
          <a:p>
            <a:pPr algn="ctr"/>
            <a:r>
              <a:rPr lang="en-US" sz="1300" dirty="0" smtClean="0">
                <a:latin typeface="Avenir Book" charset="0"/>
                <a:ea typeface="Avenir Book" charset="0"/>
                <a:cs typeface="Avenir Book" charset="0"/>
              </a:rPr>
              <a:t>(11.8 </a:t>
            </a:r>
            <a:r>
              <a:rPr lang="en-US" sz="1300" dirty="0" err="1" smtClean="0">
                <a:latin typeface="Avenir Book" charset="0"/>
                <a:ea typeface="Avenir Book" charset="0"/>
                <a:cs typeface="Avenir Book" charset="0"/>
              </a:rPr>
              <a:t>kilodaltons</a:t>
            </a:r>
            <a:r>
              <a:rPr lang="en-US" sz="1300" dirty="0" smtClean="0">
                <a:latin typeface="Avenir Book" charset="0"/>
                <a:ea typeface="Avenir Book" charset="0"/>
                <a:cs typeface="Avenir Book" charset="0"/>
              </a:rPr>
              <a:t>)</a:t>
            </a:r>
            <a:endParaRPr lang="en-US" sz="1300" dirty="0">
              <a:latin typeface="Avenir Book" charset="0"/>
              <a:ea typeface="Avenir Book" charset="0"/>
              <a:cs typeface="Avenir Book" charset="0"/>
            </a:endParaRPr>
          </a:p>
        </p:txBody>
      </p:sp>
      <p:sp>
        <p:nvSpPr>
          <p:cNvPr id="24" name="Freeform 23"/>
          <p:cNvSpPr/>
          <p:nvPr/>
        </p:nvSpPr>
        <p:spPr bwMode="auto">
          <a:xfrm>
            <a:off x="557594" y="2886662"/>
            <a:ext cx="1656549" cy="1889312"/>
          </a:xfrm>
          <a:custGeom>
            <a:avLst/>
            <a:gdLst>
              <a:gd name="connsiteX0" fmla="*/ 1212797 w 1656549"/>
              <a:gd name="connsiteY0" fmla="*/ 679077 h 1889312"/>
              <a:gd name="connsiteX1" fmla="*/ 1172455 w 1656549"/>
              <a:gd name="connsiteY1" fmla="*/ 685800 h 1889312"/>
              <a:gd name="connsiteX2" fmla="*/ 775767 w 1656549"/>
              <a:gd name="connsiteY2" fmla="*/ 699247 h 1889312"/>
              <a:gd name="connsiteX3" fmla="*/ 755597 w 1656549"/>
              <a:gd name="connsiteY3" fmla="*/ 726142 h 1889312"/>
              <a:gd name="connsiteX4" fmla="*/ 728702 w 1656549"/>
              <a:gd name="connsiteY4" fmla="*/ 779930 h 1889312"/>
              <a:gd name="connsiteX5" fmla="*/ 742149 w 1656549"/>
              <a:gd name="connsiteY5" fmla="*/ 820271 h 1889312"/>
              <a:gd name="connsiteX6" fmla="*/ 816108 w 1656549"/>
              <a:gd name="connsiteY6" fmla="*/ 847165 h 1889312"/>
              <a:gd name="connsiteX7" fmla="*/ 1111944 w 1656549"/>
              <a:gd name="connsiteY7" fmla="*/ 853889 h 1889312"/>
              <a:gd name="connsiteX8" fmla="*/ 1132114 w 1656549"/>
              <a:gd name="connsiteY8" fmla="*/ 860612 h 1889312"/>
              <a:gd name="connsiteX9" fmla="*/ 1132114 w 1656549"/>
              <a:gd name="connsiteY9" fmla="*/ 927847 h 1889312"/>
              <a:gd name="connsiteX10" fmla="*/ 1111944 w 1656549"/>
              <a:gd name="connsiteY10" fmla="*/ 948018 h 1889312"/>
              <a:gd name="connsiteX11" fmla="*/ 1051432 w 1656549"/>
              <a:gd name="connsiteY11" fmla="*/ 1015253 h 1889312"/>
              <a:gd name="connsiteX12" fmla="*/ 1017814 w 1656549"/>
              <a:gd name="connsiteY12" fmla="*/ 1035424 h 1889312"/>
              <a:gd name="connsiteX13" fmla="*/ 970749 w 1656549"/>
              <a:gd name="connsiteY13" fmla="*/ 1055595 h 1889312"/>
              <a:gd name="connsiteX14" fmla="*/ 930408 w 1656549"/>
              <a:gd name="connsiteY14" fmla="*/ 1069042 h 1889312"/>
              <a:gd name="connsiteX15" fmla="*/ 863173 w 1656549"/>
              <a:gd name="connsiteY15" fmla="*/ 1062318 h 1889312"/>
              <a:gd name="connsiteX16" fmla="*/ 849726 w 1656549"/>
              <a:gd name="connsiteY16" fmla="*/ 1042147 h 1889312"/>
              <a:gd name="connsiteX17" fmla="*/ 876620 w 1656549"/>
              <a:gd name="connsiteY17" fmla="*/ 981636 h 1889312"/>
              <a:gd name="connsiteX18" fmla="*/ 977473 w 1656549"/>
              <a:gd name="connsiteY18" fmla="*/ 907677 h 1889312"/>
              <a:gd name="connsiteX19" fmla="*/ 1011091 w 1656549"/>
              <a:gd name="connsiteY19" fmla="*/ 894230 h 1889312"/>
              <a:gd name="connsiteX20" fmla="*/ 1037985 w 1656549"/>
              <a:gd name="connsiteY20" fmla="*/ 887506 h 1889312"/>
              <a:gd name="connsiteX21" fmla="*/ 1098497 w 1656549"/>
              <a:gd name="connsiteY21" fmla="*/ 934571 h 1889312"/>
              <a:gd name="connsiteX22" fmla="*/ 1111944 w 1656549"/>
              <a:gd name="connsiteY22" fmla="*/ 988359 h 1889312"/>
              <a:gd name="connsiteX23" fmla="*/ 1105220 w 1656549"/>
              <a:gd name="connsiteY23" fmla="*/ 1069042 h 1889312"/>
              <a:gd name="connsiteX24" fmla="*/ 1085049 w 1656549"/>
              <a:gd name="connsiteY24" fmla="*/ 1102659 h 1889312"/>
              <a:gd name="connsiteX25" fmla="*/ 957302 w 1656549"/>
              <a:gd name="connsiteY25" fmla="*/ 1216959 h 1889312"/>
              <a:gd name="connsiteX26" fmla="*/ 910238 w 1656549"/>
              <a:gd name="connsiteY26" fmla="*/ 1264024 h 1889312"/>
              <a:gd name="connsiteX27" fmla="*/ 863173 w 1656549"/>
              <a:gd name="connsiteY27" fmla="*/ 1311089 h 1889312"/>
              <a:gd name="connsiteX28" fmla="*/ 849726 w 1656549"/>
              <a:gd name="connsiteY28" fmla="*/ 1344706 h 1889312"/>
              <a:gd name="connsiteX29" fmla="*/ 1017814 w 1656549"/>
              <a:gd name="connsiteY29" fmla="*/ 1418665 h 1889312"/>
              <a:gd name="connsiteX30" fmla="*/ 1085049 w 1656549"/>
              <a:gd name="connsiteY30" fmla="*/ 1398495 h 1889312"/>
              <a:gd name="connsiteX31" fmla="*/ 1125391 w 1656549"/>
              <a:gd name="connsiteY31" fmla="*/ 1378324 h 1889312"/>
              <a:gd name="connsiteX32" fmla="*/ 1159008 w 1656549"/>
              <a:gd name="connsiteY32" fmla="*/ 1364877 h 1889312"/>
              <a:gd name="connsiteX33" fmla="*/ 1172455 w 1656549"/>
              <a:gd name="connsiteY33" fmla="*/ 1337983 h 1889312"/>
              <a:gd name="connsiteX34" fmla="*/ 1159008 w 1656549"/>
              <a:gd name="connsiteY34" fmla="*/ 1216959 h 1889312"/>
              <a:gd name="connsiteX35" fmla="*/ 1118667 w 1656549"/>
              <a:gd name="connsiteY35" fmla="*/ 1190065 h 1889312"/>
              <a:gd name="connsiteX36" fmla="*/ 1091773 w 1656549"/>
              <a:gd name="connsiteY36" fmla="*/ 1176618 h 1889312"/>
              <a:gd name="connsiteX37" fmla="*/ 896791 w 1656549"/>
              <a:gd name="connsiteY37" fmla="*/ 1203512 h 1889312"/>
              <a:gd name="connsiteX38" fmla="*/ 876620 w 1656549"/>
              <a:gd name="connsiteY38" fmla="*/ 1216959 h 1889312"/>
              <a:gd name="connsiteX39" fmla="*/ 843002 w 1656549"/>
              <a:gd name="connsiteY39" fmla="*/ 1257300 h 1889312"/>
              <a:gd name="connsiteX40" fmla="*/ 856449 w 1656549"/>
              <a:gd name="connsiteY40" fmla="*/ 1371600 h 1889312"/>
              <a:gd name="connsiteX41" fmla="*/ 896791 w 1656549"/>
              <a:gd name="connsiteY41" fmla="*/ 1398495 h 1889312"/>
              <a:gd name="connsiteX42" fmla="*/ 937132 w 1656549"/>
              <a:gd name="connsiteY42" fmla="*/ 1411942 h 1889312"/>
              <a:gd name="connsiteX43" fmla="*/ 964026 w 1656549"/>
              <a:gd name="connsiteY43" fmla="*/ 1425389 h 1889312"/>
              <a:gd name="connsiteX44" fmla="*/ 1031261 w 1656549"/>
              <a:gd name="connsiteY44" fmla="*/ 1438836 h 1889312"/>
              <a:gd name="connsiteX45" fmla="*/ 1058155 w 1656549"/>
              <a:gd name="connsiteY45" fmla="*/ 1452283 h 1889312"/>
              <a:gd name="connsiteX46" fmla="*/ 1051432 w 1656549"/>
              <a:gd name="connsiteY46" fmla="*/ 1472453 h 1889312"/>
              <a:gd name="connsiteX47" fmla="*/ 1017814 w 1656549"/>
              <a:gd name="connsiteY47" fmla="*/ 1485900 h 1889312"/>
              <a:gd name="connsiteX48" fmla="*/ 916961 w 1656549"/>
              <a:gd name="connsiteY48" fmla="*/ 1506071 h 1889312"/>
              <a:gd name="connsiteX49" fmla="*/ 708532 w 1656549"/>
              <a:gd name="connsiteY49" fmla="*/ 1499347 h 1889312"/>
              <a:gd name="connsiteX50" fmla="*/ 607679 w 1656549"/>
              <a:gd name="connsiteY50" fmla="*/ 1459006 h 1889312"/>
              <a:gd name="connsiteX51" fmla="*/ 553891 w 1656549"/>
              <a:gd name="connsiteY51" fmla="*/ 1438836 h 1889312"/>
              <a:gd name="connsiteX52" fmla="*/ 486655 w 1656549"/>
              <a:gd name="connsiteY52" fmla="*/ 1385047 h 1889312"/>
              <a:gd name="connsiteX53" fmla="*/ 466485 w 1656549"/>
              <a:gd name="connsiteY53" fmla="*/ 1358153 h 1889312"/>
              <a:gd name="connsiteX54" fmla="*/ 473208 w 1656549"/>
              <a:gd name="connsiteY54" fmla="*/ 1257300 h 1889312"/>
              <a:gd name="connsiteX55" fmla="*/ 567338 w 1656549"/>
              <a:gd name="connsiteY55" fmla="*/ 1176618 h 1889312"/>
              <a:gd name="connsiteX56" fmla="*/ 634573 w 1656549"/>
              <a:gd name="connsiteY56" fmla="*/ 1149724 h 1889312"/>
              <a:gd name="connsiteX57" fmla="*/ 742149 w 1656549"/>
              <a:gd name="connsiteY57" fmla="*/ 1136277 h 1889312"/>
              <a:gd name="connsiteX58" fmla="*/ 829555 w 1656549"/>
              <a:gd name="connsiteY58" fmla="*/ 1176618 h 1889312"/>
              <a:gd name="connsiteX59" fmla="*/ 836279 w 1656549"/>
              <a:gd name="connsiteY59" fmla="*/ 1203512 h 1889312"/>
              <a:gd name="connsiteX60" fmla="*/ 829555 w 1656549"/>
              <a:gd name="connsiteY60" fmla="*/ 1284195 h 1889312"/>
              <a:gd name="connsiteX61" fmla="*/ 795938 w 1656549"/>
              <a:gd name="connsiteY61" fmla="*/ 1304365 h 1889312"/>
              <a:gd name="connsiteX62" fmla="*/ 721979 w 1656549"/>
              <a:gd name="connsiteY62" fmla="*/ 1317812 h 1889312"/>
              <a:gd name="connsiteX63" fmla="*/ 634573 w 1656549"/>
              <a:gd name="connsiteY63" fmla="*/ 1290918 h 1889312"/>
              <a:gd name="connsiteX64" fmla="*/ 614402 w 1656549"/>
              <a:gd name="connsiteY64" fmla="*/ 1237130 h 1889312"/>
              <a:gd name="connsiteX65" fmla="*/ 621126 w 1656549"/>
              <a:gd name="connsiteY65" fmla="*/ 1183342 h 1889312"/>
              <a:gd name="connsiteX66" fmla="*/ 654744 w 1656549"/>
              <a:gd name="connsiteY66" fmla="*/ 1156447 h 1889312"/>
              <a:gd name="connsiteX67" fmla="*/ 728702 w 1656549"/>
              <a:gd name="connsiteY67" fmla="*/ 1122830 h 1889312"/>
              <a:gd name="connsiteX68" fmla="*/ 795938 w 1656549"/>
              <a:gd name="connsiteY68" fmla="*/ 1129553 h 1889312"/>
              <a:gd name="connsiteX69" fmla="*/ 802661 w 1656549"/>
              <a:gd name="connsiteY69" fmla="*/ 1149724 h 1889312"/>
              <a:gd name="connsiteX70" fmla="*/ 816108 w 1656549"/>
              <a:gd name="connsiteY70" fmla="*/ 1169895 h 1889312"/>
              <a:gd name="connsiteX71" fmla="*/ 809385 w 1656549"/>
              <a:gd name="connsiteY71" fmla="*/ 1237130 h 1889312"/>
              <a:gd name="connsiteX72" fmla="*/ 674914 w 1656549"/>
              <a:gd name="connsiteY72" fmla="*/ 1250577 h 1889312"/>
              <a:gd name="connsiteX73" fmla="*/ 648020 w 1656549"/>
              <a:gd name="connsiteY73" fmla="*/ 1230406 h 1889312"/>
              <a:gd name="connsiteX74" fmla="*/ 621126 w 1656549"/>
              <a:gd name="connsiteY74" fmla="*/ 1156447 h 1889312"/>
              <a:gd name="connsiteX75" fmla="*/ 674914 w 1656549"/>
              <a:gd name="connsiteY75" fmla="*/ 934571 h 1889312"/>
              <a:gd name="connsiteX76" fmla="*/ 721979 w 1656549"/>
              <a:gd name="connsiteY76" fmla="*/ 887506 h 1889312"/>
              <a:gd name="connsiteX77" fmla="*/ 735426 w 1656549"/>
              <a:gd name="connsiteY77" fmla="*/ 921124 h 1889312"/>
              <a:gd name="connsiteX78" fmla="*/ 715255 w 1656549"/>
              <a:gd name="connsiteY78" fmla="*/ 988359 h 1889312"/>
              <a:gd name="connsiteX79" fmla="*/ 648020 w 1656549"/>
              <a:gd name="connsiteY79" fmla="*/ 1035424 h 1889312"/>
              <a:gd name="connsiteX80" fmla="*/ 553891 w 1656549"/>
              <a:gd name="connsiteY80" fmla="*/ 1062318 h 1889312"/>
              <a:gd name="connsiteX81" fmla="*/ 453038 w 1656549"/>
              <a:gd name="connsiteY81" fmla="*/ 1055595 h 1889312"/>
              <a:gd name="connsiteX82" fmla="*/ 439591 w 1656549"/>
              <a:gd name="connsiteY82" fmla="*/ 1028700 h 1889312"/>
              <a:gd name="connsiteX83" fmla="*/ 466485 w 1656549"/>
              <a:gd name="connsiteY83" fmla="*/ 907677 h 1889312"/>
              <a:gd name="connsiteX84" fmla="*/ 540444 w 1656549"/>
              <a:gd name="connsiteY84" fmla="*/ 847165 h 1889312"/>
              <a:gd name="connsiteX85" fmla="*/ 594232 w 1656549"/>
              <a:gd name="connsiteY85" fmla="*/ 833718 h 1889312"/>
              <a:gd name="connsiteX86" fmla="*/ 648020 w 1656549"/>
              <a:gd name="connsiteY86" fmla="*/ 840442 h 1889312"/>
              <a:gd name="connsiteX87" fmla="*/ 668191 w 1656549"/>
              <a:gd name="connsiteY87" fmla="*/ 907677 h 1889312"/>
              <a:gd name="connsiteX88" fmla="*/ 661467 w 1656549"/>
              <a:gd name="connsiteY88" fmla="*/ 954742 h 1889312"/>
              <a:gd name="connsiteX89" fmla="*/ 600955 w 1656549"/>
              <a:gd name="connsiteY89" fmla="*/ 981636 h 1889312"/>
              <a:gd name="connsiteX90" fmla="*/ 466485 w 1656549"/>
              <a:gd name="connsiteY90" fmla="*/ 948018 h 1889312"/>
              <a:gd name="connsiteX91" fmla="*/ 453038 w 1656549"/>
              <a:gd name="connsiteY91" fmla="*/ 921124 h 1889312"/>
              <a:gd name="connsiteX92" fmla="*/ 459761 w 1656549"/>
              <a:gd name="connsiteY92" fmla="*/ 773206 h 1889312"/>
              <a:gd name="connsiteX93" fmla="*/ 493379 w 1656549"/>
              <a:gd name="connsiteY93" fmla="*/ 719418 h 1889312"/>
              <a:gd name="connsiteX94" fmla="*/ 506826 w 1656549"/>
              <a:gd name="connsiteY94" fmla="*/ 679077 h 1889312"/>
              <a:gd name="connsiteX95" fmla="*/ 547167 w 1656549"/>
              <a:gd name="connsiteY95" fmla="*/ 632012 h 1889312"/>
              <a:gd name="connsiteX96" fmla="*/ 567338 w 1656549"/>
              <a:gd name="connsiteY96" fmla="*/ 625289 h 1889312"/>
              <a:gd name="connsiteX97" fmla="*/ 594232 w 1656549"/>
              <a:gd name="connsiteY97" fmla="*/ 645459 h 1889312"/>
              <a:gd name="connsiteX98" fmla="*/ 600955 w 1656549"/>
              <a:gd name="connsiteY98" fmla="*/ 672353 h 1889312"/>
              <a:gd name="connsiteX99" fmla="*/ 574061 w 1656549"/>
              <a:gd name="connsiteY99" fmla="*/ 806824 h 1889312"/>
              <a:gd name="connsiteX100" fmla="*/ 547167 w 1656549"/>
              <a:gd name="connsiteY100" fmla="*/ 820271 h 1889312"/>
              <a:gd name="connsiteX101" fmla="*/ 506826 w 1656549"/>
              <a:gd name="connsiteY101" fmla="*/ 833718 h 1889312"/>
              <a:gd name="connsiteX102" fmla="*/ 459761 w 1656549"/>
              <a:gd name="connsiteY102" fmla="*/ 840442 h 1889312"/>
              <a:gd name="connsiteX103" fmla="*/ 426144 w 1656549"/>
              <a:gd name="connsiteY103" fmla="*/ 847165 h 1889312"/>
              <a:gd name="connsiteX104" fmla="*/ 318567 w 1656549"/>
              <a:gd name="connsiteY104" fmla="*/ 800100 h 1889312"/>
              <a:gd name="connsiteX105" fmla="*/ 311844 w 1656549"/>
              <a:gd name="connsiteY105" fmla="*/ 766483 h 1889312"/>
              <a:gd name="connsiteX106" fmla="*/ 318567 w 1656549"/>
              <a:gd name="connsiteY106" fmla="*/ 658906 h 1889312"/>
              <a:gd name="connsiteX107" fmla="*/ 345461 w 1656549"/>
              <a:gd name="connsiteY107" fmla="*/ 611842 h 1889312"/>
              <a:gd name="connsiteX108" fmla="*/ 432867 w 1656549"/>
              <a:gd name="connsiteY108" fmla="*/ 551330 h 1889312"/>
              <a:gd name="connsiteX109" fmla="*/ 473208 w 1656549"/>
              <a:gd name="connsiteY109" fmla="*/ 544606 h 1889312"/>
              <a:gd name="connsiteX110" fmla="*/ 540444 w 1656549"/>
              <a:gd name="connsiteY110" fmla="*/ 551330 h 1889312"/>
              <a:gd name="connsiteX111" fmla="*/ 560614 w 1656549"/>
              <a:gd name="connsiteY111" fmla="*/ 571500 h 1889312"/>
              <a:gd name="connsiteX112" fmla="*/ 580785 w 1656549"/>
              <a:gd name="connsiteY112" fmla="*/ 611842 h 1889312"/>
              <a:gd name="connsiteX113" fmla="*/ 574061 w 1656549"/>
              <a:gd name="connsiteY113" fmla="*/ 672353 h 1889312"/>
              <a:gd name="connsiteX114" fmla="*/ 513549 w 1656549"/>
              <a:gd name="connsiteY114" fmla="*/ 692524 h 1889312"/>
              <a:gd name="connsiteX115" fmla="*/ 446314 w 1656549"/>
              <a:gd name="connsiteY115" fmla="*/ 685800 h 1889312"/>
              <a:gd name="connsiteX116" fmla="*/ 405973 w 1656549"/>
              <a:gd name="connsiteY116" fmla="*/ 605118 h 1889312"/>
              <a:gd name="connsiteX117" fmla="*/ 405973 w 1656549"/>
              <a:gd name="connsiteY117" fmla="*/ 423583 h 1889312"/>
              <a:gd name="connsiteX118" fmla="*/ 419420 w 1656549"/>
              <a:gd name="connsiteY118" fmla="*/ 383242 h 1889312"/>
              <a:gd name="connsiteX119" fmla="*/ 459761 w 1656549"/>
              <a:gd name="connsiteY119" fmla="*/ 329453 h 1889312"/>
              <a:gd name="connsiteX120" fmla="*/ 533720 w 1656549"/>
              <a:gd name="connsiteY120" fmla="*/ 316006 h 1889312"/>
              <a:gd name="connsiteX121" fmla="*/ 634573 w 1656549"/>
              <a:gd name="connsiteY121" fmla="*/ 322730 h 1889312"/>
              <a:gd name="connsiteX122" fmla="*/ 715255 w 1656549"/>
              <a:gd name="connsiteY122" fmla="*/ 369795 h 1889312"/>
              <a:gd name="connsiteX123" fmla="*/ 816108 w 1656549"/>
              <a:gd name="connsiteY123" fmla="*/ 423583 h 1889312"/>
              <a:gd name="connsiteX124" fmla="*/ 1011091 w 1656549"/>
              <a:gd name="connsiteY124" fmla="*/ 477371 h 1889312"/>
              <a:gd name="connsiteX125" fmla="*/ 1165732 w 1656549"/>
              <a:gd name="connsiteY125" fmla="*/ 490818 h 1889312"/>
              <a:gd name="connsiteX126" fmla="*/ 1313649 w 1656549"/>
              <a:gd name="connsiteY126" fmla="*/ 450477 h 1889312"/>
              <a:gd name="connsiteX127" fmla="*/ 1333820 w 1656549"/>
              <a:gd name="connsiteY127" fmla="*/ 403412 h 1889312"/>
              <a:gd name="connsiteX128" fmla="*/ 1347267 w 1656549"/>
              <a:gd name="connsiteY128" fmla="*/ 275665 h 1889312"/>
              <a:gd name="connsiteX129" fmla="*/ 1340544 w 1656549"/>
              <a:gd name="connsiteY129" fmla="*/ 174812 h 1889312"/>
              <a:gd name="connsiteX130" fmla="*/ 1293479 w 1656549"/>
              <a:gd name="connsiteY130" fmla="*/ 80683 h 1889312"/>
              <a:gd name="connsiteX131" fmla="*/ 1226244 w 1656549"/>
              <a:gd name="connsiteY131" fmla="*/ 20171 h 1889312"/>
              <a:gd name="connsiteX132" fmla="*/ 1138838 w 1656549"/>
              <a:gd name="connsiteY132" fmla="*/ 0 h 1889312"/>
              <a:gd name="connsiteX133" fmla="*/ 1017814 w 1656549"/>
              <a:gd name="connsiteY133" fmla="*/ 13447 h 1889312"/>
              <a:gd name="connsiteX134" fmla="*/ 970749 w 1656549"/>
              <a:gd name="connsiteY134" fmla="*/ 67236 h 1889312"/>
              <a:gd name="connsiteX135" fmla="*/ 950579 w 1656549"/>
              <a:gd name="connsiteY135" fmla="*/ 100853 h 1889312"/>
              <a:gd name="connsiteX136" fmla="*/ 943855 w 1656549"/>
              <a:gd name="connsiteY136" fmla="*/ 235324 h 1889312"/>
              <a:gd name="connsiteX137" fmla="*/ 964026 w 1656549"/>
              <a:gd name="connsiteY137" fmla="*/ 262218 h 1889312"/>
              <a:gd name="connsiteX138" fmla="*/ 990920 w 1656549"/>
              <a:gd name="connsiteY138" fmla="*/ 275665 h 1889312"/>
              <a:gd name="connsiteX139" fmla="*/ 1105220 w 1656549"/>
              <a:gd name="connsiteY139" fmla="*/ 235324 h 1889312"/>
              <a:gd name="connsiteX140" fmla="*/ 1118667 w 1656549"/>
              <a:gd name="connsiteY140" fmla="*/ 208430 h 1889312"/>
              <a:gd name="connsiteX141" fmla="*/ 1105220 w 1656549"/>
              <a:gd name="connsiteY141" fmla="*/ 147918 h 1889312"/>
              <a:gd name="connsiteX142" fmla="*/ 1024538 w 1656549"/>
              <a:gd name="connsiteY142" fmla="*/ 154642 h 1889312"/>
              <a:gd name="connsiteX143" fmla="*/ 1011091 w 1656549"/>
              <a:gd name="connsiteY143" fmla="*/ 181536 h 1889312"/>
              <a:gd name="connsiteX144" fmla="*/ 984197 w 1656549"/>
              <a:gd name="connsiteY144" fmla="*/ 228600 h 1889312"/>
              <a:gd name="connsiteX145" fmla="*/ 977473 w 1656549"/>
              <a:gd name="connsiteY145" fmla="*/ 268942 h 1889312"/>
              <a:gd name="connsiteX146" fmla="*/ 970749 w 1656549"/>
              <a:gd name="connsiteY146" fmla="*/ 302559 h 1889312"/>
              <a:gd name="connsiteX147" fmla="*/ 937132 w 1656549"/>
              <a:gd name="connsiteY147" fmla="*/ 316006 h 1889312"/>
              <a:gd name="connsiteX148" fmla="*/ 829555 w 1656549"/>
              <a:gd name="connsiteY148" fmla="*/ 329453 h 1889312"/>
              <a:gd name="connsiteX149" fmla="*/ 614402 w 1656549"/>
              <a:gd name="connsiteY149" fmla="*/ 302559 h 1889312"/>
              <a:gd name="connsiteX150" fmla="*/ 600955 w 1656549"/>
              <a:gd name="connsiteY150" fmla="*/ 275665 h 1889312"/>
              <a:gd name="connsiteX151" fmla="*/ 587508 w 1656549"/>
              <a:gd name="connsiteY151" fmla="*/ 255495 h 1889312"/>
              <a:gd name="connsiteX152" fmla="*/ 594232 w 1656549"/>
              <a:gd name="connsiteY152" fmla="*/ 161365 h 1889312"/>
              <a:gd name="connsiteX153" fmla="*/ 621126 w 1656549"/>
              <a:gd name="connsiteY153" fmla="*/ 141195 h 1889312"/>
              <a:gd name="connsiteX154" fmla="*/ 674914 w 1656549"/>
              <a:gd name="connsiteY154" fmla="*/ 121024 h 1889312"/>
              <a:gd name="connsiteX155" fmla="*/ 681638 w 1656549"/>
              <a:gd name="connsiteY155" fmla="*/ 94130 h 1889312"/>
              <a:gd name="connsiteX156" fmla="*/ 668191 w 1656549"/>
              <a:gd name="connsiteY156" fmla="*/ 73959 h 1889312"/>
              <a:gd name="connsiteX157" fmla="*/ 621126 w 1656549"/>
              <a:gd name="connsiteY157" fmla="*/ 53789 h 1889312"/>
              <a:gd name="connsiteX158" fmla="*/ 486655 w 1656549"/>
              <a:gd name="connsiteY158" fmla="*/ 73959 h 1889312"/>
              <a:gd name="connsiteX159" fmla="*/ 432867 w 1656549"/>
              <a:gd name="connsiteY159" fmla="*/ 107577 h 1889312"/>
              <a:gd name="connsiteX160" fmla="*/ 365632 w 1656549"/>
              <a:gd name="connsiteY160" fmla="*/ 154642 h 1889312"/>
              <a:gd name="connsiteX161" fmla="*/ 258055 w 1656549"/>
              <a:gd name="connsiteY161" fmla="*/ 309283 h 1889312"/>
              <a:gd name="connsiteX162" fmla="*/ 231161 w 1656549"/>
              <a:gd name="connsiteY162" fmla="*/ 369795 h 1889312"/>
              <a:gd name="connsiteX163" fmla="*/ 204267 w 1656549"/>
              <a:gd name="connsiteY163" fmla="*/ 443753 h 1889312"/>
              <a:gd name="connsiteX164" fmla="*/ 190820 w 1656549"/>
              <a:gd name="connsiteY164" fmla="*/ 510989 h 1889312"/>
              <a:gd name="connsiteX165" fmla="*/ 184097 w 1656549"/>
              <a:gd name="connsiteY165" fmla="*/ 598395 h 1889312"/>
              <a:gd name="connsiteX166" fmla="*/ 210991 w 1656549"/>
              <a:gd name="connsiteY166" fmla="*/ 779930 h 1889312"/>
              <a:gd name="connsiteX167" fmla="*/ 271502 w 1656549"/>
              <a:gd name="connsiteY167" fmla="*/ 793377 h 1889312"/>
              <a:gd name="connsiteX168" fmla="*/ 345461 w 1656549"/>
              <a:gd name="connsiteY168" fmla="*/ 779930 h 1889312"/>
              <a:gd name="connsiteX169" fmla="*/ 325291 w 1656549"/>
              <a:gd name="connsiteY169" fmla="*/ 786653 h 1889312"/>
              <a:gd name="connsiteX170" fmla="*/ 298397 w 1656549"/>
              <a:gd name="connsiteY170" fmla="*/ 813547 h 1889312"/>
              <a:gd name="connsiteX171" fmla="*/ 204267 w 1656549"/>
              <a:gd name="connsiteY171" fmla="*/ 894230 h 1889312"/>
              <a:gd name="connsiteX172" fmla="*/ 163926 w 1656549"/>
              <a:gd name="connsiteY172" fmla="*/ 961465 h 1889312"/>
              <a:gd name="connsiteX173" fmla="*/ 150479 w 1656549"/>
              <a:gd name="connsiteY173" fmla="*/ 981636 h 1889312"/>
              <a:gd name="connsiteX174" fmla="*/ 190820 w 1656549"/>
              <a:gd name="connsiteY174" fmla="*/ 1042147 h 1889312"/>
              <a:gd name="connsiteX175" fmla="*/ 231161 w 1656549"/>
              <a:gd name="connsiteY175" fmla="*/ 1008530 h 1889312"/>
              <a:gd name="connsiteX176" fmla="*/ 190820 w 1656549"/>
              <a:gd name="connsiteY176" fmla="*/ 1116106 h 1889312"/>
              <a:gd name="connsiteX177" fmla="*/ 130308 w 1656549"/>
              <a:gd name="connsiteY177" fmla="*/ 1257300 h 1889312"/>
              <a:gd name="connsiteX178" fmla="*/ 22732 w 1656549"/>
              <a:gd name="connsiteY178" fmla="*/ 1559859 h 1889312"/>
              <a:gd name="connsiteX179" fmla="*/ 2561 w 1656549"/>
              <a:gd name="connsiteY179" fmla="*/ 1680883 h 1889312"/>
              <a:gd name="connsiteX180" fmla="*/ 9285 w 1656549"/>
              <a:gd name="connsiteY180" fmla="*/ 1801906 h 1889312"/>
              <a:gd name="connsiteX181" fmla="*/ 204267 w 1656549"/>
              <a:gd name="connsiteY181" fmla="*/ 1862418 h 1889312"/>
              <a:gd name="connsiteX182" fmla="*/ 560614 w 1656549"/>
              <a:gd name="connsiteY182" fmla="*/ 1848971 h 1889312"/>
              <a:gd name="connsiteX183" fmla="*/ 721979 w 1656549"/>
              <a:gd name="connsiteY183" fmla="*/ 1828800 h 1889312"/>
              <a:gd name="connsiteX184" fmla="*/ 843002 w 1656549"/>
              <a:gd name="connsiteY184" fmla="*/ 1815353 h 1889312"/>
              <a:gd name="connsiteX185" fmla="*/ 836279 w 1656549"/>
              <a:gd name="connsiteY185" fmla="*/ 1848971 h 1889312"/>
              <a:gd name="connsiteX186" fmla="*/ 809385 w 1656549"/>
              <a:gd name="connsiteY186" fmla="*/ 1869142 h 1889312"/>
              <a:gd name="connsiteX187" fmla="*/ 748873 w 1656549"/>
              <a:gd name="connsiteY187" fmla="*/ 1889312 h 1889312"/>
              <a:gd name="connsiteX188" fmla="*/ 728702 w 1656549"/>
              <a:gd name="connsiteY188" fmla="*/ 1835524 h 1889312"/>
              <a:gd name="connsiteX189" fmla="*/ 728702 w 1656549"/>
              <a:gd name="connsiteY189" fmla="*/ 1627095 h 1889312"/>
              <a:gd name="connsiteX190" fmla="*/ 755597 w 1656549"/>
              <a:gd name="connsiteY190" fmla="*/ 1606924 h 1889312"/>
              <a:gd name="connsiteX191" fmla="*/ 937132 w 1656549"/>
              <a:gd name="connsiteY191" fmla="*/ 1539689 h 1889312"/>
              <a:gd name="connsiteX192" fmla="*/ 1004367 w 1656549"/>
              <a:gd name="connsiteY192" fmla="*/ 1519518 h 1889312"/>
              <a:gd name="connsiteX193" fmla="*/ 1064879 w 1656549"/>
              <a:gd name="connsiteY193" fmla="*/ 1512795 h 1889312"/>
              <a:gd name="connsiteX194" fmla="*/ 1273308 w 1656549"/>
              <a:gd name="connsiteY194" fmla="*/ 1519518 h 1889312"/>
              <a:gd name="connsiteX195" fmla="*/ 1300202 w 1656549"/>
              <a:gd name="connsiteY195" fmla="*/ 1526242 h 1889312"/>
              <a:gd name="connsiteX196" fmla="*/ 1360714 w 1656549"/>
              <a:gd name="connsiteY196" fmla="*/ 1499347 h 1889312"/>
              <a:gd name="connsiteX197" fmla="*/ 1387608 w 1656549"/>
              <a:gd name="connsiteY197" fmla="*/ 1364877 h 1889312"/>
              <a:gd name="connsiteX198" fmla="*/ 1394332 w 1656549"/>
              <a:gd name="connsiteY198" fmla="*/ 1277471 h 1889312"/>
              <a:gd name="connsiteX199" fmla="*/ 1401055 w 1656549"/>
              <a:gd name="connsiteY199" fmla="*/ 1203512 h 1889312"/>
              <a:gd name="connsiteX200" fmla="*/ 1387608 w 1656549"/>
              <a:gd name="connsiteY200" fmla="*/ 1089212 h 1889312"/>
              <a:gd name="connsiteX201" fmla="*/ 1353991 w 1656549"/>
              <a:gd name="connsiteY201" fmla="*/ 1042147 h 1889312"/>
              <a:gd name="connsiteX202" fmla="*/ 1300202 w 1656549"/>
              <a:gd name="connsiteY202" fmla="*/ 988359 h 1889312"/>
              <a:gd name="connsiteX203" fmla="*/ 1266585 w 1656549"/>
              <a:gd name="connsiteY203" fmla="*/ 961465 h 1889312"/>
              <a:gd name="connsiteX204" fmla="*/ 1226244 w 1656549"/>
              <a:gd name="connsiteY204" fmla="*/ 927847 h 1889312"/>
              <a:gd name="connsiteX205" fmla="*/ 1212797 w 1656549"/>
              <a:gd name="connsiteY205" fmla="*/ 907677 h 1889312"/>
              <a:gd name="connsiteX206" fmla="*/ 1226244 w 1656549"/>
              <a:gd name="connsiteY206" fmla="*/ 826995 h 1889312"/>
              <a:gd name="connsiteX207" fmla="*/ 1360714 w 1656549"/>
              <a:gd name="connsiteY207" fmla="*/ 705971 h 1889312"/>
              <a:gd name="connsiteX208" fmla="*/ 1401055 w 1656549"/>
              <a:gd name="connsiteY208" fmla="*/ 685800 h 1889312"/>
              <a:gd name="connsiteX209" fmla="*/ 1434673 w 1656549"/>
              <a:gd name="connsiteY209" fmla="*/ 679077 h 1889312"/>
              <a:gd name="connsiteX210" fmla="*/ 1461567 w 1656549"/>
              <a:gd name="connsiteY210" fmla="*/ 672353 h 1889312"/>
              <a:gd name="connsiteX211" fmla="*/ 1542249 w 1656549"/>
              <a:gd name="connsiteY211" fmla="*/ 679077 h 1889312"/>
              <a:gd name="connsiteX212" fmla="*/ 1548973 w 1656549"/>
              <a:gd name="connsiteY212" fmla="*/ 712695 h 1889312"/>
              <a:gd name="connsiteX213" fmla="*/ 1515355 w 1656549"/>
              <a:gd name="connsiteY213" fmla="*/ 874059 h 1889312"/>
              <a:gd name="connsiteX214" fmla="*/ 1468291 w 1656549"/>
              <a:gd name="connsiteY214" fmla="*/ 894230 h 1889312"/>
              <a:gd name="connsiteX215" fmla="*/ 1414502 w 1656549"/>
              <a:gd name="connsiteY215" fmla="*/ 887506 h 1889312"/>
              <a:gd name="connsiteX216" fmla="*/ 1454844 w 1656549"/>
              <a:gd name="connsiteY216" fmla="*/ 820271 h 1889312"/>
              <a:gd name="connsiteX217" fmla="*/ 1448120 w 1656549"/>
              <a:gd name="connsiteY217" fmla="*/ 907677 h 1889312"/>
              <a:gd name="connsiteX218" fmla="*/ 1441397 w 1656549"/>
              <a:gd name="connsiteY218" fmla="*/ 927847 h 1889312"/>
              <a:gd name="connsiteX219" fmla="*/ 1407779 w 1656549"/>
              <a:gd name="connsiteY219" fmla="*/ 941295 h 1889312"/>
              <a:gd name="connsiteX220" fmla="*/ 1380885 w 1656549"/>
              <a:gd name="connsiteY220" fmla="*/ 948018 h 1889312"/>
              <a:gd name="connsiteX221" fmla="*/ 1427949 w 1656549"/>
              <a:gd name="connsiteY221" fmla="*/ 914400 h 1889312"/>
              <a:gd name="connsiteX222" fmla="*/ 1461567 w 1656549"/>
              <a:gd name="connsiteY222" fmla="*/ 894230 h 1889312"/>
              <a:gd name="connsiteX223" fmla="*/ 1501908 w 1656549"/>
              <a:gd name="connsiteY223" fmla="*/ 880783 h 1889312"/>
              <a:gd name="connsiteX224" fmla="*/ 1535526 w 1656549"/>
              <a:gd name="connsiteY224" fmla="*/ 894230 h 1889312"/>
              <a:gd name="connsiteX225" fmla="*/ 1542249 w 1656549"/>
              <a:gd name="connsiteY225" fmla="*/ 921124 h 1889312"/>
              <a:gd name="connsiteX226" fmla="*/ 1528802 w 1656549"/>
              <a:gd name="connsiteY226" fmla="*/ 1116106 h 1889312"/>
              <a:gd name="connsiteX227" fmla="*/ 1515355 w 1656549"/>
              <a:gd name="connsiteY227" fmla="*/ 1143000 h 1889312"/>
              <a:gd name="connsiteX228" fmla="*/ 1475014 w 1656549"/>
              <a:gd name="connsiteY228" fmla="*/ 1183342 h 1889312"/>
              <a:gd name="connsiteX229" fmla="*/ 1448120 w 1656549"/>
              <a:gd name="connsiteY229" fmla="*/ 1196789 h 1889312"/>
              <a:gd name="connsiteX230" fmla="*/ 1427949 w 1656549"/>
              <a:gd name="connsiteY230" fmla="*/ 1176618 h 1889312"/>
              <a:gd name="connsiteX231" fmla="*/ 1468291 w 1656549"/>
              <a:gd name="connsiteY231" fmla="*/ 1109383 h 1889312"/>
              <a:gd name="connsiteX232" fmla="*/ 1488461 w 1656549"/>
              <a:gd name="connsiteY232" fmla="*/ 1102659 h 1889312"/>
              <a:gd name="connsiteX233" fmla="*/ 1528802 w 1656549"/>
              <a:gd name="connsiteY233" fmla="*/ 1122830 h 1889312"/>
              <a:gd name="connsiteX234" fmla="*/ 1555697 w 1656549"/>
              <a:gd name="connsiteY234" fmla="*/ 1176618 h 1889312"/>
              <a:gd name="connsiteX235" fmla="*/ 1562420 w 1656549"/>
              <a:gd name="connsiteY235" fmla="*/ 1203512 h 1889312"/>
              <a:gd name="connsiteX236" fmla="*/ 1562420 w 1656549"/>
              <a:gd name="connsiteY236" fmla="*/ 1304365 h 1889312"/>
              <a:gd name="connsiteX237" fmla="*/ 1548973 w 1656549"/>
              <a:gd name="connsiteY237" fmla="*/ 1324536 h 1889312"/>
              <a:gd name="connsiteX238" fmla="*/ 1515355 w 1656549"/>
              <a:gd name="connsiteY238" fmla="*/ 1337983 h 1889312"/>
              <a:gd name="connsiteX239" fmla="*/ 1475014 w 1656549"/>
              <a:gd name="connsiteY239" fmla="*/ 1351430 h 1889312"/>
              <a:gd name="connsiteX240" fmla="*/ 1427949 w 1656549"/>
              <a:gd name="connsiteY240" fmla="*/ 1344706 h 1889312"/>
              <a:gd name="connsiteX241" fmla="*/ 1441397 w 1656549"/>
              <a:gd name="connsiteY241" fmla="*/ 1331259 h 1889312"/>
              <a:gd name="connsiteX242" fmla="*/ 1468291 w 1656549"/>
              <a:gd name="connsiteY242" fmla="*/ 1317812 h 1889312"/>
              <a:gd name="connsiteX243" fmla="*/ 1575867 w 1656549"/>
              <a:gd name="connsiteY243" fmla="*/ 1337983 h 1889312"/>
              <a:gd name="connsiteX244" fmla="*/ 1616208 w 1656549"/>
              <a:gd name="connsiteY244" fmla="*/ 1405218 h 1889312"/>
              <a:gd name="connsiteX245" fmla="*/ 1636379 w 1656549"/>
              <a:gd name="connsiteY245" fmla="*/ 1492624 h 1889312"/>
              <a:gd name="connsiteX246" fmla="*/ 1656549 w 1656549"/>
              <a:gd name="connsiteY246" fmla="*/ 1573306 h 1889312"/>
              <a:gd name="connsiteX247" fmla="*/ 1622932 w 1656549"/>
              <a:gd name="connsiteY247" fmla="*/ 1667436 h 1889312"/>
              <a:gd name="connsiteX248" fmla="*/ 1589314 w 1656549"/>
              <a:gd name="connsiteY248" fmla="*/ 1674159 h 1889312"/>
              <a:gd name="connsiteX249" fmla="*/ 1461567 w 1656549"/>
              <a:gd name="connsiteY249" fmla="*/ 1647265 h 1889312"/>
              <a:gd name="connsiteX250" fmla="*/ 1434673 w 1656549"/>
              <a:gd name="connsiteY250" fmla="*/ 1613647 h 1889312"/>
              <a:gd name="connsiteX251" fmla="*/ 1441397 w 1656549"/>
              <a:gd name="connsiteY251" fmla="*/ 1573306 h 1889312"/>
              <a:gd name="connsiteX252" fmla="*/ 1548973 w 1656549"/>
              <a:gd name="connsiteY252" fmla="*/ 1573306 h 1889312"/>
              <a:gd name="connsiteX253" fmla="*/ 1582591 w 1656549"/>
              <a:gd name="connsiteY253" fmla="*/ 1647265 h 1889312"/>
              <a:gd name="connsiteX254" fmla="*/ 1589314 w 1656549"/>
              <a:gd name="connsiteY254" fmla="*/ 1674159 h 1889312"/>
              <a:gd name="connsiteX255" fmla="*/ 1575867 w 1656549"/>
              <a:gd name="connsiteY255" fmla="*/ 1721224 h 1889312"/>
              <a:gd name="connsiteX256" fmla="*/ 1528802 w 1656549"/>
              <a:gd name="connsiteY256" fmla="*/ 1748118 h 1889312"/>
              <a:gd name="connsiteX257" fmla="*/ 1508632 w 1656549"/>
              <a:gd name="connsiteY257" fmla="*/ 1761565 h 1889312"/>
              <a:gd name="connsiteX258" fmla="*/ 1441397 w 1656549"/>
              <a:gd name="connsiteY258" fmla="*/ 1775012 h 1889312"/>
              <a:gd name="connsiteX259" fmla="*/ 836279 w 1656549"/>
              <a:gd name="connsiteY259" fmla="*/ 1761565 h 18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656549" h="1889312">
                <a:moveTo>
                  <a:pt x="1212797" y="679077"/>
                </a:moveTo>
                <a:cubicBezTo>
                  <a:pt x="1199350" y="681318"/>
                  <a:pt x="1186073" y="685171"/>
                  <a:pt x="1172455" y="685800"/>
                </a:cubicBezTo>
                <a:cubicBezTo>
                  <a:pt x="1040290" y="691900"/>
                  <a:pt x="907457" y="686503"/>
                  <a:pt x="775767" y="699247"/>
                </a:cubicBezTo>
                <a:cubicBezTo>
                  <a:pt x="764613" y="700326"/>
                  <a:pt x="762110" y="717023"/>
                  <a:pt x="755597" y="726142"/>
                </a:cubicBezTo>
                <a:cubicBezTo>
                  <a:pt x="737282" y="751783"/>
                  <a:pt x="742419" y="745637"/>
                  <a:pt x="728702" y="779930"/>
                </a:cubicBezTo>
                <a:cubicBezTo>
                  <a:pt x="733184" y="793377"/>
                  <a:pt x="734286" y="808477"/>
                  <a:pt x="742149" y="820271"/>
                </a:cubicBezTo>
                <a:cubicBezTo>
                  <a:pt x="758487" y="844777"/>
                  <a:pt x="790808" y="846173"/>
                  <a:pt x="816108" y="847165"/>
                </a:cubicBezTo>
                <a:cubicBezTo>
                  <a:pt x="914670" y="851030"/>
                  <a:pt x="1013332" y="851648"/>
                  <a:pt x="1111944" y="853889"/>
                </a:cubicBezTo>
                <a:cubicBezTo>
                  <a:pt x="1118667" y="856130"/>
                  <a:pt x="1127687" y="855078"/>
                  <a:pt x="1132114" y="860612"/>
                </a:cubicBezTo>
                <a:cubicBezTo>
                  <a:pt x="1144039" y="875518"/>
                  <a:pt x="1137562" y="915588"/>
                  <a:pt x="1132114" y="927847"/>
                </a:cubicBezTo>
                <a:cubicBezTo>
                  <a:pt x="1128252" y="936536"/>
                  <a:pt x="1118261" y="940911"/>
                  <a:pt x="1111944" y="948018"/>
                </a:cubicBezTo>
                <a:cubicBezTo>
                  <a:pt x="1095899" y="966069"/>
                  <a:pt x="1072097" y="999180"/>
                  <a:pt x="1051432" y="1015253"/>
                </a:cubicBezTo>
                <a:cubicBezTo>
                  <a:pt x="1041116" y="1023276"/>
                  <a:pt x="1028896" y="1028498"/>
                  <a:pt x="1017814" y="1035424"/>
                </a:cubicBezTo>
                <a:cubicBezTo>
                  <a:pt x="981711" y="1057989"/>
                  <a:pt x="1014911" y="1042346"/>
                  <a:pt x="970749" y="1055595"/>
                </a:cubicBezTo>
                <a:cubicBezTo>
                  <a:pt x="957172" y="1059668"/>
                  <a:pt x="930408" y="1069042"/>
                  <a:pt x="930408" y="1069042"/>
                </a:cubicBezTo>
                <a:cubicBezTo>
                  <a:pt x="907996" y="1066801"/>
                  <a:pt x="884541" y="1069441"/>
                  <a:pt x="863173" y="1062318"/>
                </a:cubicBezTo>
                <a:cubicBezTo>
                  <a:pt x="855507" y="1059763"/>
                  <a:pt x="848398" y="1050118"/>
                  <a:pt x="849726" y="1042147"/>
                </a:cubicBezTo>
                <a:cubicBezTo>
                  <a:pt x="853355" y="1020375"/>
                  <a:pt x="862489" y="998593"/>
                  <a:pt x="876620" y="981636"/>
                </a:cubicBezTo>
                <a:cubicBezTo>
                  <a:pt x="904099" y="948662"/>
                  <a:pt x="939155" y="924707"/>
                  <a:pt x="977473" y="907677"/>
                </a:cubicBezTo>
                <a:cubicBezTo>
                  <a:pt x="988502" y="902775"/>
                  <a:pt x="999641" y="898047"/>
                  <a:pt x="1011091" y="894230"/>
                </a:cubicBezTo>
                <a:cubicBezTo>
                  <a:pt x="1019857" y="891308"/>
                  <a:pt x="1029020" y="889747"/>
                  <a:pt x="1037985" y="887506"/>
                </a:cubicBezTo>
                <a:cubicBezTo>
                  <a:pt x="1078458" y="900997"/>
                  <a:pt x="1082342" y="892568"/>
                  <a:pt x="1098497" y="934571"/>
                </a:cubicBezTo>
                <a:cubicBezTo>
                  <a:pt x="1105131" y="951820"/>
                  <a:pt x="1111944" y="988359"/>
                  <a:pt x="1111944" y="988359"/>
                </a:cubicBezTo>
                <a:cubicBezTo>
                  <a:pt x="1109703" y="1015253"/>
                  <a:pt x="1111401" y="1042772"/>
                  <a:pt x="1105220" y="1069042"/>
                </a:cubicBezTo>
                <a:cubicBezTo>
                  <a:pt x="1102227" y="1081763"/>
                  <a:pt x="1093213" y="1092455"/>
                  <a:pt x="1085049" y="1102659"/>
                </a:cubicBezTo>
                <a:cubicBezTo>
                  <a:pt x="1062235" y="1131177"/>
                  <a:pt x="959094" y="1215465"/>
                  <a:pt x="957302" y="1216959"/>
                </a:cubicBezTo>
                <a:cubicBezTo>
                  <a:pt x="886707" y="1275788"/>
                  <a:pt x="971867" y="1196231"/>
                  <a:pt x="910238" y="1264024"/>
                </a:cubicBezTo>
                <a:cubicBezTo>
                  <a:pt x="895314" y="1280441"/>
                  <a:pt x="863173" y="1311089"/>
                  <a:pt x="863173" y="1311089"/>
                </a:cubicBezTo>
                <a:cubicBezTo>
                  <a:pt x="858691" y="1322295"/>
                  <a:pt x="849056" y="1332656"/>
                  <a:pt x="849726" y="1344706"/>
                </a:cubicBezTo>
                <a:cubicBezTo>
                  <a:pt x="857382" y="1482503"/>
                  <a:pt x="879274" y="1431260"/>
                  <a:pt x="1017814" y="1418665"/>
                </a:cubicBezTo>
                <a:cubicBezTo>
                  <a:pt x="1040226" y="1411942"/>
                  <a:pt x="1063140" y="1406711"/>
                  <a:pt x="1085049" y="1398495"/>
                </a:cubicBezTo>
                <a:cubicBezTo>
                  <a:pt x="1099126" y="1393216"/>
                  <a:pt x="1111704" y="1384545"/>
                  <a:pt x="1125391" y="1378324"/>
                </a:cubicBezTo>
                <a:cubicBezTo>
                  <a:pt x="1136378" y="1373330"/>
                  <a:pt x="1147802" y="1369359"/>
                  <a:pt x="1159008" y="1364877"/>
                </a:cubicBezTo>
                <a:cubicBezTo>
                  <a:pt x="1163490" y="1355912"/>
                  <a:pt x="1172455" y="1348006"/>
                  <a:pt x="1172455" y="1337983"/>
                </a:cubicBezTo>
                <a:cubicBezTo>
                  <a:pt x="1172455" y="1297393"/>
                  <a:pt x="1168409" y="1256445"/>
                  <a:pt x="1159008" y="1216959"/>
                </a:cubicBezTo>
                <a:cubicBezTo>
                  <a:pt x="1154204" y="1196781"/>
                  <a:pt x="1132669" y="1196066"/>
                  <a:pt x="1118667" y="1190065"/>
                </a:cubicBezTo>
                <a:cubicBezTo>
                  <a:pt x="1109455" y="1186117"/>
                  <a:pt x="1100738" y="1181100"/>
                  <a:pt x="1091773" y="1176618"/>
                </a:cubicBezTo>
                <a:cubicBezTo>
                  <a:pt x="976591" y="1185833"/>
                  <a:pt x="962744" y="1165825"/>
                  <a:pt x="896791" y="1203512"/>
                </a:cubicBezTo>
                <a:cubicBezTo>
                  <a:pt x="889775" y="1207521"/>
                  <a:pt x="882334" y="1211245"/>
                  <a:pt x="876620" y="1216959"/>
                </a:cubicBezTo>
                <a:cubicBezTo>
                  <a:pt x="864243" y="1229336"/>
                  <a:pt x="854208" y="1243853"/>
                  <a:pt x="843002" y="1257300"/>
                </a:cubicBezTo>
                <a:cubicBezTo>
                  <a:pt x="833944" y="1302596"/>
                  <a:pt x="825986" y="1317443"/>
                  <a:pt x="856449" y="1371600"/>
                </a:cubicBezTo>
                <a:cubicBezTo>
                  <a:pt x="864372" y="1385686"/>
                  <a:pt x="882336" y="1391267"/>
                  <a:pt x="896791" y="1398495"/>
                </a:cubicBezTo>
                <a:cubicBezTo>
                  <a:pt x="909469" y="1404834"/>
                  <a:pt x="923971" y="1406678"/>
                  <a:pt x="937132" y="1411942"/>
                </a:cubicBezTo>
                <a:cubicBezTo>
                  <a:pt x="946438" y="1415664"/>
                  <a:pt x="954389" y="1422636"/>
                  <a:pt x="964026" y="1425389"/>
                </a:cubicBezTo>
                <a:cubicBezTo>
                  <a:pt x="986002" y="1431668"/>
                  <a:pt x="1031261" y="1438836"/>
                  <a:pt x="1031261" y="1438836"/>
                </a:cubicBezTo>
                <a:cubicBezTo>
                  <a:pt x="1040226" y="1443318"/>
                  <a:pt x="1052998" y="1443689"/>
                  <a:pt x="1058155" y="1452283"/>
                </a:cubicBezTo>
                <a:cubicBezTo>
                  <a:pt x="1061801" y="1458360"/>
                  <a:pt x="1056876" y="1467916"/>
                  <a:pt x="1051432" y="1472453"/>
                </a:cubicBezTo>
                <a:cubicBezTo>
                  <a:pt x="1042160" y="1480179"/>
                  <a:pt x="1029264" y="1482083"/>
                  <a:pt x="1017814" y="1485900"/>
                </a:cubicBezTo>
                <a:cubicBezTo>
                  <a:pt x="968105" y="1502470"/>
                  <a:pt x="970627" y="1499362"/>
                  <a:pt x="916961" y="1506071"/>
                </a:cubicBezTo>
                <a:cubicBezTo>
                  <a:pt x="847485" y="1503830"/>
                  <a:pt x="777840" y="1504678"/>
                  <a:pt x="708532" y="1499347"/>
                </a:cubicBezTo>
                <a:cubicBezTo>
                  <a:pt x="651534" y="1494962"/>
                  <a:pt x="656790" y="1481924"/>
                  <a:pt x="607679" y="1459006"/>
                </a:cubicBezTo>
                <a:cubicBezTo>
                  <a:pt x="590327" y="1450908"/>
                  <a:pt x="571277" y="1446860"/>
                  <a:pt x="553891" y="1438836"/>
                </a:cubicBezTo>
                <a:cubicBezTo>
                  <a:pt x="523195" y="1424669"/>
                  <a:pt x="509491" y="1410737"/>
                  <a:pt x="486655" y="1385047"/>
                </a:cubicBezTo>
                <a:cubicBezTo>
                  <a:pt x="479210" y="1376672"/>
                  <a:pt x="473208" y="1367118"/>
                  <a:pt x="466485" y="1358153"/>
                </a:cubicBezTo>
                <a:cubicBezTo>
                  <a:pt x="468726" y="1324535"/>
                  <a:pt x="462554" y="1289263"/>
                  <a:pt x="473208" y="1257300"/>
                </a:cubicBezTo>
                <a:cubicBezTo>
                  <a:pt x="478767" y="1240623"/>
                  <a:pt x="558004" y="1181804"/>
                  <a:pt x="567338" y="1176618"/>
                </a:cubicBezTo>
                <a:cubicBezTo>
                  <a:pt x="588439" y="1164896"/>
                  <a:pt x="611053" y="1155152"/>
                  <a:pt x="634573" y="1149724"/>
                </a:cubicBezTo>
                <a:cubicBezTo>
                  <a:pt x="669785" y="1141598"/>
                  <a:pt x="742149" y="1136277"/>
                  <a:pt x="742149" y="1136277"/>
                </a:cubicBezTo>
                <a:cubicBezTo>
                  <a:pt x="820392" y="1155837"/>
                  <a:pt x="816448" y="1130743"/>
                  <a:pt x="829555" y="1176618"/>
                </a:cubicBezTo>
                <a:cubicBezTo>
                  <a:pt x="832094" y="1185503"/>
                  <a:pt x="834038" y="1194547"/>
                  <a:pt x="836279" y="1203512"/>
                </a:cubicBezTo>
                <a:cubicBezTo>
                  <a:pt x="834038" y="1230406"/>
                  <a:pt x="839578" y="1259138"/>
                  <a:pt x="829555" y="1284195"/>
                </a:cubicBezTo>
                <a:cubicBezTo>
                  <a:pt x="824702" y="1296328"/>
                  <a:pt x="808071" y="1299512"/>
                  <a:pt x="795938" y="1304365"/>
                </a:cubicBezTo>
                <a:cubicBezTo>
                  <a:pt x="789221" y="1307052"/>
                  <a:pt x="725555" y="1317216"/>
                  <a:pt x="721979" y="1317812"/>
                </a:cubicBezTo>
                <a:cubicBezTo>
                  <a:pt x="692844" y="1308847"/>
                  <a:pt x="658960" y="1309208"/>
                  <a:pt x="634573" y="1290918"/>
                </a:cubicBezTo>
                <a:cubicBezTo>
                  <a:pt x="619254" y="1279429"/>
                  <a:pt x="616777" y="1256131"/>
                  <a:pt x="614402" y="1237130"/>
                </a:cubicBezTo>
                <a:cubicBezTo>
                  <a:pt x="612161" y="1219201"/>
                  <a:pt x="613045" y="1199503"/>
                  <a:pt x="621126" y="1183342"/>
                </a:cubicBezTo>
                <a:cubicBezTo>
                  <a:pt x="627544" y="1170506"/>
                  <a:pt x="642987" y="1164677"/>
                  <a:pt x="654744" y="1156447"/>
                </a:cubicBezTo>
                <a:cubicBezTo>
                  <a:pt x="688031" y="1133146"/>
                  <a:pt x="689505" y="1135896"/>
                  <a:pt x="728702" y="1122830"/>
                </a:cubicBezTo>
                <a:cubicBezTo>
                  <a:pt x="751114" y="1125071"/>
                  <a:pt x="774770" y="1121856"/>
                  <a:pt x="795938" y="1129553"/>
                </a:cubicBezTo>
                <a:cubicBezTo>
                  <a:pt x="802599" y="1131975"/>
                  <a:pt x="799492" y="1143385"/>
                  <a:pt x="802661" y="1149724"/>
                </a:cubicBezTo>
                <a:cubicBezTo>
                  <a:pt x="806275" y="1156952"/>
                  <a:pt x="811626" y="1163171"/>
                  <a:pt x="816108" y="1169895"/>
                </a:cubicBezTo>
                <a:cubicBezTo>
                  <a:pt x="813867" y="1192307"/>
                  <a:pt x="818824" y="1216680"/>
                  <a:pt x="809385" y="1237130"/>
                </a:cubicBezTo>
                <a:cubicBezTo>
                  <a:pt x="790726" y="1277557"/>
                  <a:pt x="675752" y="1250633"/>
                  <a:pt x="674914" y="1250577"/>
                </a:cubicBezTo>
                <a:cubicBezTo>
                  <a:pt x="665949" y="1243853"/>
                  <a:pt x="655399" y="1238839"/>
                  <a:pt x="648020" y="1230406"/>
                </a:cubicBezTo>
                <a:cubicBezTo>
                  <a:pt x="623766" y="1202687"/>
                  <a:pt x="626939" y="1191331"/>
                  <a:pt x="621126" y="1156447"/>
                </a:cubicBezTo>
                <a:cubicBezTo>
                  <a:pt x="646070" y="994311"/>
                  <a:pt x="620210" y="1023466"/>
                  <a:pt x="674914" y="934571"/>
                </a:cubicBezTo>
                <a:cubicBezTo>
                  <a:pt x="702756" y="889327"/>
                  <a:pt x="687784" y="898905"/>
                  <a:pt x="721979" y="887506"/>
                </a:cubicBezTo>
                <a:cubicBezTo>
                  <a:pt x="726461" y="898712"/>
                  <a:pt x="736229" y="909082"/>
                  <a:pt x="735426" y="921124"/>
                </a:cubicBezTo>
                <a:cubicBezTo>
                  <a:pt x="733869" y="944471"/>
                  <a:pt x="725719" y="967431"/>
                  <a:pt x="715255" y="988359"/>
                </a:cubicBezTo>
                <a:cubicBezTo>
                  <a:pt x="703211" y="1012447"/>
                  <a:pt x="669484" y="1025517"/>
                  <a:pt x="648020" y="1035424"/>
                </a:cubicBezTo>
                <a:cubicBezTo>
                  <a:pt x="592765" y="1060927"/>
                  <a:pt x="611932" y="1054027"/>
                  <a:pt x="553891" y="1062318"/>
                </a:cubicBezTo>
                <a:cubicBezTo>
                  <a:pt x="520273" y="1060077"/>
                  <a:pt x="485361" y="1065102"/>
                  <a:pt x="453038" y="1055595"/>
                </a:cubicBezTo>
                <a:cubicBezTo>
                  <a:pt x="443422" y="1052767"/>
                  <a:pt x="438684" y="1038682"/>
                  <a:pt x="439591" y="1028700"/>
                </a:cubicBezTo>
                <a:cubicBezTo>
                  <a:pt x="443332" y="987545"/>
                  <a:pt x="452362" y="946514"/>
                  <a:pt x="466485" y="907677"/>
                </a:cubicBezTo>
                <a:cubicBezTo>
                  <a:pt x="471859" y="892899"/>
                  <a:pt x="536520" y="848996"/>
                  <a:pt x="540444" y="847165"/>
                </a:cubicBezTo>
                <a:cubicBezTo>
                  <a:pt x="557191" y="839350"/>
                  <a:pt x="594232" y="833718"/>
                  <a:pt x="594232" y="833718"/>
                </a:cubicBezTo>
                <a:cubicBezTo>
                  <a:pt x="612161" y="835959"/>
                  <a:pt x="633217" y="830080"/>
                  <a:pt x="648020" y="840442"/>
                </a:cubicBezTo>
                <a:cubicBezTo>
                  <a:pt x="652979" y="843914"/>
                  <a:pt x="665467" y="896783"/>
                  <a:pt x="668191" y="907677"/>
                </a:cubicBezTo>
                <a:cubicBezTo>
                  <a:pt x="665950" y="923365"/>
                  <a:pt x="669163" y="940889"/>
                  <a:pt x="661467" y="954742"/>
                </a:cubicBezTo>
                <a:cubicBezTo>
                  <a:pt x="658775" y="959588"/>
                  <a:pt x="601737" y="981323"/>
                  <a:pt x="600955" y="981636"/>
                </a:cubicBezTo>
                <a:cubicBezTo>
                  <a:pt x="554242" y="975797"/>
                  <a:pt x="499968" y="987082"/>
                  <a:pt x="466485" y="948018"/>
                </a:cubicBezTo>
                <a:cubicBezTo>
                  <a:pt x="459962" y="940408"/>
                  <a:pt x="457520" y="930089"/>
                  <a:pt x="453038" y="921124"/>
                </a:cubicBezTo>
                <a:cubicBezTo>
                  <a:pt x="443141" y="861749"/>
                  <a:pt x="437283" y="850273"/>
                  <a:pt x="459761" y="773206"/>
                </a:cubicBezTo>
                <a:cubicBezTo>
                  <a:pt x="465681" y="752909"/>
                  <a:pt x="483923" y="738329"/>
                  <a:pt x="493379" y="719418"/>
                </a:cubicBezTo>
                <a:cubicBezTo>
                  <a:pt x="499718" y="706740"/>
                  <a:pt x="500487" y="691755"/>
                  <a:pt x="506826" y="679077"/>
                </a:cubicBezTo>
                <a:cubicBezTo>
                  <a:pt x="511485" y="669759"/>
                  <a:pt x="537077" y="638739"/>
                  <a:pt x="547167" y="632012"/>
                </a:cubicBezTo>
                <a:cubicBezTo>
                  <a:pt x="553064" y="628081"/>
                  <a:pt x="560614" y="627530"/>
                  <a:pt x="567338" y="625289"/>
                </a:cubicBezTo>
                <a:cubicBezTo>
                  <a:pt x="576303" y="632012"/>
                  <a:pt x="587719" y="636341"/>
                  <a:pt x="594232" y="645459"/>
                </a:cubicBezTo>
                <a:cubicBezTo>
                  <a:pt x="599603" y="652978"/>
                  <a:pt x="602101" y="663184"/>
                  <a:pt x="600955" y="672353"/>
                </a:cubicBezTo>
                <a:cubicBezTo>
                  <a:pt x="595285" y="717711"/>
                  <a:pt x="589682" y="763865"/>
                  <a:pt x="574061" y="806824"/>
                </a:cubicBezTo>
                <a:cubicBezTo>
                  <a:pt x="570636" y="816243"/>
                  <a:pt x="556473" y="816549"/>
                  <a:pt x="547167" y="820271"/>
                </a:cubicBezTo>
                <a:cubicBezTo>
                  <a:pt x="534006" y="825535"/>
                  <a:pt x="520637" y="830531"/>
                  <a:pt x="506826" y="833718"/>
                </a:cubicBezTo>
                <a:cubicBezTo>
                  <a:pt x="491384" y="837282"/>
                  <a:pt x="475393" y="837837"/>
                  <a:pt x="459761" y="840442"/>
                </a:cubicBezTo>
                <a:cubicBezTo>
                  <a:pt x="448489" y="842321"/>
                  <a:pt x="437350" y="844924"/>
                  <a:pt x="426144" y="847165"/>
                </a:cubicBezTo>
                <a:cubicBezTo>
                  <a:pt x="337364" y="834482"/>
                  <a:pt x="337198" y="862205"/>
                  <a:pt x="318567" y="800100"/>
                </a:cubicBezTo>
                <a:cubicBezTo>
                  <a:pt x="315283" y="789154"/>
                  <a:pt x="314085" y="777689"/>
                  <a:pt x="311844" y="766483"/>
                </a:cubicBezTo>
                <a:cubicBezTo>
                  <a:pt x="314085" y="730624"/>
                  <a:pt x="310935" y="694015"/>
                  <a:pt x="318567" y="658906"/>
                </a:cubicBezTo>
                <a:cubicBezTo>
                  <a:pt x="322405" y="641250"/>
                  <a:pt x="333790" y="625635"/>
                  <a:pt x="345461" y="611842"/>
                </a:cubicBezTo>
                <a:cubicBezTo>
                  <a:pt x="365685" y="587941"/>
                  <a:pt x="401879" y="561659"/>
                  <a:pt x="432867" y="551330"/>
                </a:cubicBezTo>
                <a:cubicBezTo>
                  <a:pt x="445800" y="547019"/>
                  <a:pt x="459761" y="546847"/>
                  <a:pt x="473208" y="544606"/>
                </a:cubicBezTo>
                <a:cubicBezTo>
                  <a:pt x="495620" y="546847"/>
                  <a:pt x="518916" y="544706"/>
                  <a:pt x="540444" y="551330"/>
                </a:cubicBezTo>
                <a:cubicBezTo>
                  <a:pt x="549532" y="554126"/>
                  <a:pt x="554527" y="564196"/>
                  <a:pt x="560614" y="571500"/>
                </a:cubicBezTo>
                <a:cubicBezTo>
                  <a:pt x="575095" y="588878"/>
                  <a:pt x="574046" y="591627"/>
                  <a:pt x="580785" y="611842"/>
                </a:cubicBezTo>
                <a:cubicBezTo>
                  <a:pt x="578544" y="632012"/>
                  <a:pt x="580997" y="653280"/>
                  <a:pt x="574061" y="672353"/>
                </a:cubicBezTo>
                <a:cubicBezTo>
                  <a:pt x="567962" y="689126"/>
                  <a:pt x="518985" y="691618"/>
                  <a:pt x="513549" y="692524"/>
                </a:cubicBezTo>
                <a:cubicBezTo>
                  <a:pt x="491137" y="690283"/>
                  <a:pt x="466460" y="695873"/>
                  <a:pt x="446314" y="685800"/>
                </a:cubicBezTo>
                <a:cubicBezTo>
                  <a:pt x="425460" y="675373"/>
                  <a:pt x="412337" y="624211"/>
                  <a:pt x="405973" y="605118"/>
                </a:cubicBezTo>
                <a:cubicBezTo>
                  <a:pt x="398689" y="524997"/>
                  <a:pt x="393796" y="512876"/>
                  <a:pt x="405973" y="423583"/>
                </a:cubicBezTo>
                <a:cubicBezTo>
                  <a:pt x="407888" y="409539"/>
                  <a:pt x="414576" y="396563"/>
                  <a:pt x="419420" y="383242"/>
                </a:cubicBezTo>
                <a:cubicBezTo>
                  <a:pt x="430698" y="352227"/>
                  <a:pt x="429089" y="344789"/>
                  <a:pt x="459761" y="329453"/>
                </a:cubicBezTo>
                <a:cubicBezTo>
                  <a:pt x="472439" y="323114"/>
                  <a:pt x="528256" y="316787"/>
                  <a:pt x="533720" y="316006"/>
                </a:cubicBezTo>
                <a:cubicBezTo>
                  <a:pt x="567338" y="318247"/>
                  <a:pt x="601476" y="316426"/>
                  <a:pt x="634573" y="322730"/>
                </a:cubicBezTo>
                <a:cubicBezTo>
                  <a:pt x="655055" y="326631"/>
                  <a:pt x="699293" y="359818"/>
                  <a:pt x="715255" y="369795"/>
                </a:cubicBezTo>
                <a:cubicBezTo>
                  <a:pt x="764021" y="400274"/>
                  <a:pt x="771531" y="407850"/>
                  <a:pt x="816108" y="423583"/>
                </a:cubicBezTo>
                <a:cubicBezTo>
                  <a:pt x="879927" y="446107"/>
                  <a:pt x="943905" y="467293"/>
                  <a:pt x="1011091" y="477371"/>
                </a:cubicBezTo>
                <a:cubicBezTo>
                  <a:pt x="1041519" y="481935"/>
                  <a:pt x="1141344" y="488942"/>
                  <a:pt x="1165732" y="490818"/>
                </a:cubicBezTo>
                <a:cubicBezTo>
                  <a:pt x="1260001" y="485581"/>
                  <a:pt x="1276107" y="514834"/>
                  <a:pt x="1313649" y="450477"/>
                </a:cubicBezTo>
                <a:cubicBezTo>
                  <a:pt x="1322249" y="435734"/>
                  <a:pt x="1327096" y="419100"/>
                  <a:pt x="1333820" y="403412"/>
                </a:cubicBezTo>
                <a:cubicBezTo>
                  <a:pt x="1335154" y="391405"/>
                  <a:pt x="1347267" y="284419"/>
                  <a:pt x="1347267" y="275665"/>
                </a:cubicBezTo>
                <a:cubicBezTo>
                  <a:pt x="1347267" y="241973"/>
                  <a:pt x="1346571" y="207961"/>
                  <a:pt x="1340544" y="174812"/>
                </a:cubicBezTo>
                <a:cubicBezTo>
                  <a:pt x="1336947" y="155027"/>
                  <a:pt x="1303762" y="96107"/>
                  <a:pt x="1293479" y="80683"/>
                </a:cubicBezTo>
                <a:cubicBezTo>
                  <a:pt x="1274564" y="52310"/>
                  <a:pt x="1258170" y="34906"/>
                  <a:pt x="1226244" y="20171"/>
                </a:cubicBezTo>
                <a:cubicBezTo>
                  <a:pt x="1201952" y="8960"/>
                  <a:pt x="1165293" y="4410"/>
                  <a:pt x="1138838" y="0"/>
                </a:cubicBezTo>
                <a:cubicBezTo>
                  <a:pt x="1098497" y="4482"/>
                  <a:pt x="1057089" y="3201"/>
                  <a:pt x="1017814" y="13447"/>
                </a:cubicBezTo>
                <a:cubicBezTo>
                  <a:pt x="987195" y="21435"/>
                  <a:pt x="983055" y="45085"/>
                  <a:pt x="970749" y="67236"/>
                </a:cubicBezTo>
                <a:cubicBezTo>
                  <a:pt x="964403" y="78659"/>
                  <a:pt x="957302" y="89647"/>
                  <a:pt x="950579" y="100853"/>
                </a:cubicBezTo>
                <a:cubicBezTo>
                  <a:pt x="936242" y="158201"/>
                  <a:pt x="927339" y="169259"/>
                  <a:pt x="943855" y="235324"/>
                </a:cubicBezTo>
                <a:cubicBezTo>
                  <a:pt x="946573" y="246195"/>
                  <a:pt x="955518" y="254925"/>
                  <a:pt x="964026" y="262218"/>
                </a:cubicBezTo>
                <a:cubicBezTo>
                  <a:pt x="971636" y="268741"/>
                  <a:pt x="981955" y="271183"/>
                  <a:pt x="990920" y="275665"/>
                </a:cubicBezTo>
                <a:cubicBezTo>
                  <a:pt x="1091334" y="268493"/>
                  <a:pt x="1071669" y="295715"/>
                  <a:pt x="1105220" y="235324"/>
                </a:cubicBezTo>
                <a:cubicBezTo>
                  <a:pt x="1110088" y="226563"/>
                  <a:pt x="1114185" y="217395"/>
                  <a:pt x="1118667" y="208430"/>
                </a:cubicBezTo>
                <a:cubicBezTo>
                  <a:pt x="1114185" y="188259"/>
                  <a:pt x="1116313" y="165350"/>
                  <a:pt x="1105220" y="147918"/>
                </a:cubicBezTo>
                <a:cubicBezTo>
                  <a:pt x="1084727" y="115715"/>
                  <a:pt x="1041723" y="147277"/>
                  <a:pt x="1024538" y="154642"/>
                </a:cubicBezTo>
                <a:cubicBezTo>
                  <a:pt x="1020056" y="163607"/>
                  <a:pt x="1016064" y="172834"/>
                  <a:pt x="1011091" y="181536"/>
                </a:cubicBezTo>
                <a:cubicBezTo>
                  <a:pt x="973078" y="248059"/>
                  <a:pt x="1024833" y="147328"/>
                  <a:pt x="984197" y="228600"/>
                </a:cubicBezTo>
                <a:cubicBezTo>
                  <a:pt x="981956" y="242047"/>
                  <a:pt x="979912" y="255529"/>
                  <a:pt x="977473" y="268942"/>
                </a:cubicBezTo>
                <a:cubicBezTo>
                  <a:pt x="975429" y="280185"/>
                  <a:pt x="978186" y="293883"/>
                  <a:pt x="970749" y="302559"/>
                </a:cubicBezTo>
                <a:cubicBezTo>
                  <a:pt x="962895" y="311722"/>
                  <a:pt x="948841" y="313079"/>
                  <a:pt x="937132" y="316006"/>
                </a:cubicBezTo>
                <a:cubicBezTo>
                  <a:pt x="921775" y="319845"/>
                  <a:pt x="839483" y="328350"/>
                  <a:pt x="829555" y="329453"/>
                </a:cubicBezTo>
                <a:cubicBezTo>
                  <a:pt x="789323" y="328016"/>
                  <a:pt x="663115" y="359391"/>
                  <a:pt x="614402" y="302559"/>
                </a:cubicBezTo>
                <a:cubicBezTo>
                  <a:pt x="607879" y="294949"/>
                  <a:pt x="605928" y="284367"/>
                  <a:pt x="600955" y="275665"/>
                </a:cubicBezTo>
                <a:cubicBezTo>
                  <a:pt x="596946" y="268649"/>
                  <a:pt x="591990" y="262218"/>
                  <a:pt x="587508" y="255495"/>
                </a:cubicBezTo>
                <a:cubicBezTo>
                  <a:pt x="589749" y="224118"/>
                  <a:pt x="585356" y="191543"/>
                  <a:pt x="594232" y="161365"/>
                </a:cubicBezTo>
                <a:cubicBezTo>
                  <a:pt x="597394" y="150615"/>
                  <a:pt x="611624" y="147134"/>
                  <a:pt x="621126" y="141195"/>
                </a:cubicBezTo>
                <a:cubicBezTo>
                  <a:pt x="644569" y="126543"/>
                  <a:pt x="649098" y="127478"/>
                  <a:pt x="674914" y="121024"/>
                </a:cubicBezTo>
                <a:cubicBezTo>
                  <a:pt x="677155" y="112059"/>
                  <a:pt x="682945" y="103278"/>
                  <a:pt x="681638" y="94130"/>
                </a:cubicBezTo>
                <a:cubicBezTo>
                  <a:pt x="680495" y="86130"/>
                  <a:pt x="673905" y="79673"/>
                  <a:pt x="668191" y="73959"/>
                </a:cubicBezTo>
                <a:cubicBezTo>
                  <a:pt x="652714" y="58482"/>
                  <a:pt x="641700" y="58932"/>
                  <a:pt x="621126" y="53789"/>
                </a:cubicBezTo>
                <a:cubicBezTo>
                  <a:pt x="576302" y="60512"/>
                  <a:pt x="530236" y="61507"/>
                  <a:pt x="486655" y="73959"/>
                </a:cubicBezTo>
                <a:cubicBezTo>
                  <a:pt x="466325" y="79767"/>
                  <a:pt x="450459" y="95849"/>
                  <a:pt x="432867" y="107577"/>
                </a:cubicBezTo>
                <a:cubicBezTo>
                  <a:pt x="410105" y="122752"/>
                  <a:pt x="384542" y="134873"/>
                  <a:pt x="365632" y="154642"/>
                </a:cubicBezTo>
                <a:cubicBezTo>
                  <a:pt x="333629" y="188099"/>
                  <a:pt x="283194" y="259005"/>
                  <a:pt x="258055" y="309283"/>
                </a:cubicBezTo>
                <a:cubicBezTo>
                  <a:pt x="248184" y="329026"/>
                  <a:pt x="239856" y="349507"/>
                  <a:pt x="231161" y="369795"/>
                </a:cubicBezTo>
                <a:cubicBezTo>
                  <a:pt x="223140" y="388511"/>
                  <a:pt x="208975" y="424920"/>
                  <a:pt x="204267" y="443753"/>
                </a:cubicBezTo>
                <a:cubicBezTo>
                  <a:pt x="198724" y="465926"/>
                  <a:pt x="190820" y="510989"/>
                  <a:pt x="190820" y="510989"/>
                </a:cubicBezTo>
                <a:cubicBezTo>
                  <a:pt x="188579" y="540124"/>
                  <a:pt x="184097" y="569174"/>
                  <a:pt x="184097" y="598395"/>
                </a:cubicBezTo>
                <a:cubicBezTo>
                  <a:pt x="184097" y="623881"/>
                  <a:pt x="154011" y="747370"/>
                  <a:pt x="210991" y="779930"/>
                </a:cubicBezTo>
                <a:cubicBezTo>
                  <a:pt x="216100" y="782850"/>
                  <a:pt x="269475" y="792972"/>
                  <a:pt x="271502" y="793377"/>
                </a:cubicBezTo>
                <a:cubicBezTo>
                  <a:pt x="296155" y="788895"/>
                  <a:pt x="320597" y="783038"/>
                  <a:pt x="345461" y="779930"/>
                </a:cubicBezTo>
                <a:cubicBezTo>
                  <a:pt x="352493" y="779051"/>
                  <a:pt x="325291" y="786653"/>
                  <a:pt x="325291" y="786653"/>
                </a:cubicBezTo>
                <a:cubicBezTo>
                  <a:pt x="316326" y="795618"/>
                  <a:pt x="308297" y="805627"/>
                  <a:pt x="298397" y="813547"/>
                </a:cubicBezTo>
                <a:cubicBezTo>
                  <a:pt x="259482" y="844679"/>
                  <a:pt x="234146" y="844432"/>
                  <a:pt x="204267" y="894230"/>
                </a:cubicBezTo>
                <a:cubicBezTo>
                  <a:pt x="190820" y="916642"/>
                  <a:pt x="177624" y="939206"/>
                  <a:pt x="163926" y="961465"/>
                </a:cubicBezTo>
                <a:cubicBezTo>
                  <a:pt x="159691" y="968347"/>
                  <a:pt x="150479" y="981636"/>
                  <a:pt x="150479" y="981636"/>
                </a:cubicBezTo>
                <a:cubicBezTo>
                  <a:pt x="163926" y="1001806"/>
                  <a:pt x="167822" y="1034481"/>
                  <a:pt x="190820" y="1042147"/>
                </a:cubicBezTo>
                <a:cubicBezTo>
                  <a:pt x="207426" y="1047682"/>
                  <a:pt x="231161" y="991026"/>
                  <a:pt x="231161" y="1008530"/>
                </a:cubicBezTo>
                <a:cubicBezTo>
                  <a:pt x="231161" y="1046827"/>
                  <a:pt x="204121" y="1080193"/>
                  <a:pt x="190820" y="1116106"/>
                </a:cubicBezTo>
                <a:cubicBezTo>
                  <a:pt x="95127" y="1374477"/>
                  <a:pt x="233195" y="1012946"/>
                  <a:pt x="130308" y="1257300"/>
                </a:cubicBezTo>
                <a:cubicBezTo>
                  <a:pt x="92933" y="1346065"/>
                  <a:pt x="45270" y="1461255"/>
                  <a:pt x="22732" y="1559859"/>
                </a:cubicBezTo>
                <a:cubicBezTo>
                  <a:pt x="13619" y="1599729"/>
                  <a:pt x="9285" y="1640542"/>
                  <a:pt x="2561" y="1680883"/>
                </a:cubicBezTo>
                <a:cubicBezTo>
                  <a:pt x="4802" y="1721224"/>
                  <a:pt x="-8199" y="1765482"/>
                  <a:pt x="9285" y="1801906"/>
                </a:cubicBezTo>
                <a:cubicBezTo>
                  <a:pt x="38102" y="1861942"/>
                  <a:pt x="164469" y="1857996"/>
                  <a:pt x="204267" y="1862418"/>
                </a:cubicBezTo>
                <a:cubicBezTo>
                  <a:pt x="323049" y="1857936"/>
                  <a:pt x="441997" y="1856673"/>
                  <a:pt x="560614" y="1848971"/>
                </a:cubicBezTo>
                <a:cubicBezTo>
                  <a:pt x="614707" y="1845458"/>
                  <a:pt x="668143" y="1835134"/>
                  <a:pt x="721979" y="1828800"/>
                </a:cubicBezTo>
                <a:cubicBezTo>
                  <a:pt x="1011515" y="1794737"/>
                  <a:pt x="602952" y="1845361"/>
                  <a:pt x="843002" y="1815353"/>
                </a:cubicBezTo>
                <a:cubicBezTo>
                  <a:pt x="840761" y="1826559"/>
                  <a:pt x="842336" y="1839280"/>
                  <a:pt x="836279" y="1848971"/>
                </a:cubicBezTo>
                <a:cubicBezTo>
                  <a:pt x="830340" y="1858474"/>
                  <a:pt x="818504" y="1862629"/>
                  <a:pt x="809385" y="1869142"/>
                </a:cubicBezTo>
                <a:cubicBezTo>
                  <a:pt x="780612" y="1889694"/>
                  <a:pt x="792560" y="1882031"/>
                  <a:pt x="748873" y="1889312"/>
                </a:cubicBezTo>
                <a:cubicBezTo>
                  <a:pt x="742149" y="1871383"/>
                  <a:pt x="733636" y="1854026"/>
                  <a:pt x="728702" y="1835524"/>
                </a:cubicBezTo>
                <a:cubicBezTo>
                  <a:pt x="713692" y="1779235"/>
                  <a:pt x="723611" y="1654587"/>
                  <a:pt x="728702" y="1627095"/>
                </a:cubicBezTo>
                <a:cubicBezTo>
                  <a:pt x="730743" y="1616076"/>
                  <a:pt x="745574" y="1611936"/>
                  <a:pt x="755597" y="1606924"/>
                </a:cubicBezTo>
                <a:cubicBezTo>
                  <a:pt x="858758" y="1555343"/>
                  <a:pt x="843578" y="1566419"/>
                  <a:pt x="937132" y="1539689"/>
                </a:cubicBezTo>
                <a:cubicBezTo>
                  <a:pt x="959630" y="1533261"/>
                  <a:pt x="981470" y="1524338"/>
                  <a:pt x="1004367" y="1519518"/>
                </a:cubicBezTo>
                <a:cubicBezTo>
                  <a:pt x="1024226" y="1515337"/>
                  <a:pt x="1044708" y="1515036"/>
                  <a:pt x="1064879" y="1512795"/>
                </a:cubicBezTo>
                <a:cubicBezTo>
                  <a:pt x="1134355" y="1515036"/>
                  <a:pt x="1203909" y="1515552"/>
                  <a:pt x="1273308" y="1519518"/>
                </a:cubicBezTo>
                <a:cubicBezTo>
                  <a:pt x="1282534" y="1520045"/>
                  <a:pt x="1291198" y="1528320"/>
                  <a:pt x="1300202" y="1526242"/>
                </a:cubicBezTo>
                <a:cubicBezTo>
                  <a:pt x="1321710" y="1521279"/>
                  <a:pt x="1340543" y="1508312"/>
                  <a:pt x="1360714" y="1499347"/>
                </a:cubicBezTo>
                <a:cubicBezTo>
                  <a:pt x="1369500" y="1459812"/>
                  <a:pt x="1382709" y="1404065"/>
                  <a:pt x="1387608" y="1364877"/>
                </a:cubicBezTo>
                <a:cubicBezTo>
                  <a:pt x="1391233" y="1335881"/>
                  <a:pt x="1391905" y="1306591"/>
                  <a:pt x="1394332" y="1277471"/>
                </a:cubicBezTo>
                <a:cubicBezTo>
                  <a:pt x="1396388" y="1252802"/>
                  <a:pt x="1398814" y="1228165"/>
                  <a:pt x="1401055" y="1203512"/>
                </a:cubicBezTo>
                <a:cubicBezTo>
                  <a:pt x="1396573" y="1165412"/>
                  <a:pt x="1398349" y="1126040"/>
                  <a:pt x="1387608" y="1089212"/>
                </a:cubicBezTo>
                <a:cubicBezTo>
                  <a:pt x="1382210" y="1070704"/>
                  <a:pt x="1366618" y="1056716"/>
                  <a:pt x="1353991" y="1042147"/>
                </a:cubicBezTo>
                <a:cubicBezTo>
                  <a:pt x="1337384" y="1022986"/>
                  <a:pt x="1320002" y="1004199"/>
                  <a:pt x="1300202" y="988359"/>
                </a:cubicBezTo>
                <a:cubicBezTo>
                  <a:pt x="1288996" y="979394"/>
                  <a:pt x="1278065" y="970075"/>
                  <a:pt x="1266585" y="961465"/>
                </a:cubicBezTo>
                <a:cubicBezTo>
                  <a:pt x="1243076" y="943833"/>
                  <a:pt x="1246746" y="952450"/>
                  <a:pt x="1226244" y="927847"/>
                </a:cubicBezTo>
                <a:cubicBezTo>
                  <a:pt x="1221071" y="921639"/>
                  <a:pt x="1217279" y="914400"/>
                  <a:pt x="1212797" y="907677"/>
                </a:cubicBezTo>
                <a:cubicBezTo>
                  <a:pt x="1217279" y="880783"/>
                  <a:pt x="1212216" y="850375"/>
                  <a:pt x="1226244" y="826995"/>
                </a:cubicBezTo>
                <a:cubicBezTo>
                  <a:pt x="1247006" y="792391"/>
                  <a:pt x="1317682" y="732452"/>
                  <a:pt x="1360714" y="705971"/>
                </a:cubicBezTo>
                <a:cubicBezTo>
                  <a:pt x="1373518" y="698092"/>
                  <a:pt x="1386926" y="690938"/>
                  <a:pt x="1401055" y="685800"/>
                </a:cubicBezTo>
                <a:cubicBezTo>
                  <a:pt x="1411795" y="681895"/>
                  <a:pt x="1423517" y="681556"/>
                  <a:pt x="1434673" y="679077"/>
                </a:cubicBezTo>
                <a:cubicBezTo>
                  <a:pt x="1443694" y="677072"/>
                  <a:pt x="1452602" y="674594"/>
                  <a:pt x="1461567" y="672353"/>
                </a:cubicBezTo>
                <a:lnTo>
                  <a:pt x="1542249" y="679077"/>
                </a:lnTo>
                <a:cubicBezTo>
                  <a:pt x="1552625" y="683866"/>
                  <a:pt x="1548973" y="701267"/>
                  <a:pt x="1548973" y="712695"/>
                </a:cubicBezTo>
                <a:cubicBezTo>
                  <a:pt x="1548973" y="720787"/>
                  <a:pt x="1553868" y="854803"/>
                  <a:pt x="1515355" y="874059"/>
                </a:cubicBezTo>
                <a:cubicBezTo>
                  <a:pt x="1482122" y="890675"/>
                  <a:pt x="1497969" y="884336"/>
                  <a:pt x="1468291" y="894230"/>
                </a:cubicBezTo>
                <a:cubicBezTo>
                  <a:pt x="1450361" y="891989"/>
                  <a:pt x="1422583" y="903668"/>
                  <a:pt x="1414502" y="887506"/>
                </a:cubicBezTo>
                <a:cubicBezTo>
                  <a:pt x="1364886" y="788276"/>
                  <a:pt x="1427507" y="813436"/>
                  <a:pt x="1454844" y="820271"/>
                </a:cubicBezTo>
                <a:cubicBezTo>
                  <a:pt x="1452603" y="849406"/>
                  <a:pt x="1451744" y="878681"/>
                  <a:pt x="1448120" y="907677"/>
                </a:cubicBezTo>
                <a:cubicBezTo>
                  <a:pt x="1447241" y="914709"/>
                  <a:pt x="1446841" y="923310"/>
                  <a:pt x="1441397" y="927847"/>
                </a:cubicBezTo>
                <a:cubicBezTo>
                  <a:pt x="1432125" y="935574"/>
                  <a:pt x="1419229" y="937478"/>
                  <a:pt x="1407779" y="941295"/>
                </a:cubicBezTo>
                <a:cubicBezTo>
                  <a:pt x="1399013" y="944217"/>
                  <a:pt x="1389850" y="945777"/>
                  <a:pt x="1380885" y="948018"/>
                </a:cubicBezTo>
                <a:cubicBezTo>
                  <a:pt x="1400604" y="933228"/>
                  <a:pt x="1408290" y="926686"/>
                  <a:pt x="1427949" y="914400"/>
                </a:cubicBezTo>
                <a:cubicBezTo>
                  <a:pt x="1439031" y="907474"/>
                  <a:pt x="1449670" y="899638"/>
                  <a:pt x="1461567" y="894230"/>
                </a:cubicBezTo>
                <a:cubicBezTo>
                  <a:pt x="1474471" y="888365"/>
                  <a:pt x="1501908" y="880783"/>
                  <a:pt x="1501908" y="880783"/>
                </a:cubicBezTo>
                <a:cubicBezTo>
                  <a:pt x="1513114" y="885265"/>
                  <a:pt x="1526992" y="885696"/>
                  <a:pt x="1535526" y="894230"/>
                </a:cubicBezTo>
                <a:cubicBezTo>
                  <a:pt x="1542060" y="900764"/>
                  <a:pt x="1542249" y="911883"/>
                  <a:pt x="1542249" y="921124"/>
                </a:cubicBezTo>
                <a:cubicBezTo>
                  <a:pt x="1542249" y="948693"/>
                  <a:pt x="1553118" y="1059371"/>
                  <a:pt x="1528802" y="1116106"/>
                </a:cubicBezTo>
                <a:cubicBezTo>
                  <a:pt x="1524854" y="1125318"/>
                  <a:pt x="1521616" y="1135173"/>
                  <a:pt x="1515355" y="1143000"/>
                </a:cubicBezTo>
                <a:cubicBezTo>
                  <a:pt x="1503475" y="1157850"/>
                  <a:pt x="1492023" y="1174837"/>
                  <a:pt x="1475014" y="1183342"/>
                </a:cubicBezTo>
                <a:lnTo>
                  <a:pt x="1448120" y="1196789"/>
                </a:lnTo>
                <a:cubicBezTo>
                  <a:pt x="1441396" y="1190065"/>
                  <a:pt x="1428895" y="1186080"/>
                  <a:pt x="1427949" y="1176618"/>
                </a:cubicBezTo>
                <a:cubicBezTo>
                  <a:pt x="1424354" y="1140662"/>
                  <a:pt x="1442163" y="1124313"/>
                  <a:pt x="1468291" y="1109383"/>
                </a:cubicBezTo>
                <a:cubicBezTo>
                  <a:pt x="1474444" y="1105867"/>
                  <a:pt x="1481738" y="1104900"/>
                  <a:pt x="1488461" y="1102659"/>
                </a:cubicBezTo>
                <a:cubicBezTo>
                  <a:pt x="1501908" y="1109383"/>
                  <a:pt x="1518689" y="1111706"/>
                  <a:pt x="1528802" y="1122830"/>
                </a:cubicBezTo>
                <a:cubicBezTo>
                  <a:pt x="1542286" y="1137663"/>
                  <a:pt x="1555697" y="1176618"/>
                  <a:pt x="1555697" y="1176618"/>
                </a:cubicBezTo>
                <a:cubicBezTo>
                  <a:pt x="1557938" y="1185583"/>
                  <a:pt x="1560901" y="1194397"/>
                  <a:pt x="1562420" y="1203512"/>
                </a:cubicBezTo>
                <a:cubicBezTo>
                  <a:pt x="1568815" y="1241884"/>
                  <a:pt x="1573712" y="1266726"/>
                  <a:pt x="1562420" y="1304365"/>
                </a:cubicBezTo>
                <a:cubicBezTo>
                  <a:pt x="1560098" y="1312105"/>
                  <a:pt x="1555549" y="1319839"/>
                  <a:pt x="1548973" y="1324536"/>
                </a:cubicBezTo>
                <a:cubicBezTo>
                  <a:pt x="1539152" y="1331551"/>
                  <a:pt x="1526698" y="1333858"/>
                  <a:pt x="1515355" y="1337983"/>
                </a:cubicBezTo>
                <a:cubicBezTo>
                  <a:pt x="1502034" y="1342827"/>
                  <a:pt x="1475014" y="1351430"/>
                  <a:pt x="1475014" y="1351430"/>
                </a:cubicBezTo>
                <a:cubicBezTo>
                  <a:pt x="1459326" y="1349189"/>
                  <a:pt x="1441538" y="1352860"/>
                  <a:pt x="1427949" y="1344706"/>
                </a:cubicBezTo>
                <a:cubicBezTo>
                  <a:pt x="1422513" y="1341444"/>
                  <a:pt x="1436122" y="1334775"/>
                  <a:pt x="1441397" y="1331259"/>
                </a:cubicBezTo>
                <a:cubicBezTo>
                  <a:pt x="1449737" y="1325699"/>
                  <a:pt x="1459326" y="1322294"/>
                  <a:pt x="1468291" y="1317812"/>
                </a:cubicBezTo>
                <a:cubicBezTo>
                  <a:pt x="1504150" y="1324536"/>
                  <a:pt x="1541633" y="1325370"/>
                  <a:pt x="1575867" y="1337983"/>
                </a:cubicBezTo>
                <a:cubicBezTo>
                  <a:pt x="1587391" y="1342229"/>
                  <a:pt x="1614730" y="1401376"/>
                  <a:pt x="1616208" y="1405218"/>
                </a:cubicBezTo>
                <a:cubicBezTo>
                  <a:pt x="1635297" y="1454849"/>
                  <a:pt x="1625388" y="1444997"/>
                  <a:pt x="1636379" y="1492624"/>
                </a:cubicBezTo>
                <a:cubicBezTo>
                  <a:pt x="1673684" y="1654274"/>
                  <a:pt x="1632116" y="1451132"/>
                  <a:pt x="1656549" y="1573306"/>
                </a:cubicBezTo>
                <a:cubicBezTo>
                  <a:pt x="1649272" y="1616968"/>
                  <a:pt x="1663566" y="1652199"/>
                  <a:pt x="1622932" y="1667436"/>
                </a:cubicBezTo>
                <a:cubicBezTo>
                  <a:pt x="1612232" y="1671449"/>
                  <a:pt x="1600520" y="1671918"/>
                  <a:pt x="1589314" y="1674159"/>
                </a:cubicBezTo>
                <a:cubicBezTo>
                  <a:pt x="1520645" y="1669581"/>
                  <a:pt x="1500991" y="1686690"/>
                  <a:pt x="1461567" y="1647265"/>
                </a:cubicBezTo>
                <a:cubicBezTo>
                  <a:pt x="1451420" y="1637117"/>
                  <a:pt x="1443638" y="1624853"/>
                  <a:pt x="1434673" y="1613647"/>
                </a:cubicBezTo>
                <a:cubicBezTo>
                  <a:pt x="1436914" y="1600200"/>
                  <a:pt x="1432420" y="1583565"/>
                  <a:pt x="1441397" y="1573306"/>
                </a:cubicBezTo>
                <a:cubicBezTo>
                  <a:pt x="1466031" y="1545153"/>
                  <a:pt x="1528128" y="1569137"/>
                  <a:pt x="1548973" y="1573306"/>
                </a:cubicBezTo>
                <a:cubicBezTo>
                  <a:pt x="1582212" y="1606545"/>
                  <a:pt x="1566838" y="1584253"/>
                  <a:pt x="1582591" y="1647265"/>
                </a:cubicBezTo>
                <a:lnTo>
                  <a:pt x="1589314" y="1674159"/>
                </a:lnTo>
                <a:cubicBezTo>
                  <a:pt x="1584832" y="1689847"/>
                  <a:pt x="1583791" y="1706961"/>
                  <a:pt x="1575867" y="1721224"/>
                </a:cubicBezTo>
                <a:cubicBezTo>
                  <a:pt x="1572057" y="1728082"/>
                  <a:pt x="1532287" y="1746127"/>
                  <a:pt x="1528802" y="1748118"/>
                </a:cubicBezTo>
                <a:cubicBezTo>
                  <a:pt x="1521786" y="1752127"/>
                  <a:pt x="1516355" y="1759189"/>
                  <a:pt x="1508632" y="1761565"/>
                </a:cubicBezTo>
                <a:cubicBezTo>
                  <a:pt x="1486787" y="1768287"/>
                  <a:pt x="1441397" y="1775012"/>
                  <a:pt x="1441397" y="1775012"/>
                </a:cubicBezTo>
                <a:cubicBezTo>
                  <a:pt x="844715" y="1768232"/>
                  <a:pt x="1026137" y="1856501"/>
                  <a:pt x="836279" y="1761565"/>
                </a:cubicBezTo>
              </a:path>
            </a:pathLst>
          </a:custGeom>
          <a:noFill/>
          <a:ln w="5715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5" name="Picture 24"/>
          <p:cNvPicPr>
            <a:picLocks noChangeAspect="1"/>
          </p:cNvPicPr>
          <p:nvPr/>
        </p:nvPicPr>
        <p:blipFill rotWithShape="1">
          <a:blip r:embed="rId3"/>
          <a:srcRect l="48419" r="15597" b="68677"/>
          <a:stretch/>
        </p:blipFill>
        <p:spPr>
          <a:xfrm>
            <a:off x="4285853" y="2973169"/>
            <a:ext cx="621508" cy="612613"/>
          </a:xfrm>
          <a:prstGeom prst="rect">
            <a:avLst/>
          </a:prstGeom>
        </p:spPr>
      </p:pic>
      <p:pic>
        <p:nvPicPr>
          <p:cNvPr id="33" name="Picture 32"/>
          <p:cNvPicPr>
            <a:picLocks noChangeAspect="1"/>
          </p:cNvPicPr>
          <p:nvPr/>
        </p:nvPicPr>
        <p:blipFill rotWithShape="1">
          <a:blip r:embed="rId3"/>
          <a:srcRect l="-1" t="1" r="56618" b="55992"/>
          <a:stretch/>
        </p:blipFill>
        <p:spPr>
          <a:xfrm rot="2700000">
            <a:off x="3464812" y="3263367"/>
            <a:ext cx="749300" cy="860698"/>
          </a:xfrm>
          <a:prstGeom prst="rect">
            <a:avLst/>
          </a:prstGeom>
        </p:spPr>
      </p:pic>
      <p:pic>
        <p:nvPicPr>
          <p:cNvPr id="38" name="Picture 37"/>
          <p:cNvPicPr>
            <a:picLocks noChangeAspect="1"/>
          </p:cNvPicPr>
          <p:nvPr/>
        </p:nvPicPr>
        <p:blipFill rotWithShape="1">
          <a:blip r:embed="rId3"/>
          <a:srcRect l="72260" t="33839" b="5728"/>
          <a:stretch/>
        </p:blipFill>
        <p:spPr>
          <a:xfrm rot="4200000">
            <a:off x="4237165" y="3823291"/>
            <a:ext cx="479123" cy="1181939"/>
          </a:xfrm>
          <a:prstGeom prst="rect">
            <a:avLst/>
          </a:prstGeom>
        </p:spPr>
      </p:pic>
      <p:sp>
        <p:nvSpPr>
          <p:cNvPr id="39" name="Rectangle 38"/>
          <p:cNvSpPr/>
          <p:nvPr/>
        </p:nvSpPr>
        <p:spPr bwMode="auto">
          <a:xfrm>
            <a:off x="4870747" y="3892851"/>
            <a:ext cx="214312" cy="162319"/>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0" name="Rectangle 39"/>
          <p:cNvSpPr/>
          <p:nvPr/>
        </p:nvSpPr>
        <p:spPr bwMode="auto">
          <a:xfrm>
            <a:off x="3783516" y="4181777"/>
            <a:ext cx="214312" cy="162319"/>
          </a:xfrm>
          <a:prstGeom prst="rect">
            <a:avLst/>
          </a:prstGeom>
          <a:solidFill>
            <a:schemeClr val="bg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1" name="Right Arrow 40"/>
          <p:cNvSpPr/>
          <p:nvPr/>
        </p:nvSpPr>
        <p:spPr bwMode="auto">
          <a:xfrm>
            <a:off x="2513727" y="3773605"/>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2" name="Right Arrow 41"/>
          <p:cNvSpPr/>
          <p:nvPr/>
        </p:nvSpPr>
        <p:spPr bwMode="auto">
          <a:xfrm>
            <a:off x="5371932" y="3070239"/>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3" name="Right Arrow 42"/>
          <p:cNvSpPr/>
          <p:nvPr/>
        </p:nvSpPr>
        <p:spPr bwMode="auto">
          <a:xfrm>
            <a:off x="4736917" y="3670937"/>
            <a:ext cx="1466802"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4" name="Right Arrow 43"/>
          <p:cNvSpPr/>
          <p:nvPr/>
        </p:nvSpPr>
        <p:spPr bwMode="auto">
          <a:xfrm>
            <a:off x="5371931" y="4372322"/>
            <a:ext cx="831787"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a:xfrm>
            <a:off x="292897" y="2158776"/>
            <a:ext cx="2260601"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purified protein</a:t>
            </a:r>
          </a:p>
          <a:p>
            <a:pPr algn="ctr"/>
            <a:r>
              <a:rPr lang="en-US" sz="1300" dirty="0" smtClean="0">
                <a:latin typeface="Avenir Book" charset="0"/>
                <a:ea typeface="Avenir Book" charset="0"/>
                <a:cs typeface="Avenir Book" charset="0"/>
              </a:rPr>
              <a:t>from calf thymus</a:t>
            </a:r>
            <a:endParaRPr lang="en-US" sz="1300" dirty="0">
              <a:latin typeface="Avenir Book" charset="0"/>
              <a:ea typeface="Avenir Book" charset="0"/>
              <a:cs typeface="Avenir Book" charset="0"/>
            </a:endParaRPr>
          </a:p>
        </p:txBody>
      </p:sp>
      <p:sp>
        <p:nvSpPr>
          <p:cNvPr id="19" name="Rectangle 18"/>
          <p:cNvSpPr/>
          <p:nvPr/>
        </p:nvSpPr>
        <p:spPr>
          <a:xfrm>
            <a:off x="3111330" y="2158776"/>
            <a:ext cx="2260601"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Edman degradation:</a:t>
            </a:r>
          </a:p>
          <a:p>
            <a:pPr algn="ctr"/>
            <a:r>
              <a:rPr lang="en-US" sz="1300" dirty="0" smtClean="0">
                <a:latin typeface="Avenir Book" charset="0"/>
                <a:ea typeface="Avenir Book" charset="0"/>
                <a:cs typeface="Avenir Book" charset="0"/>
              </a:rPr>
              <a:t>proteolytic fragments</a:t>
            </a:r>
            <a:endParaRPr lang="en-US" sz="1300" dirty="0">
              <a:latin typeface="Avenir Book" charset="0"/>
              <a:ea typeface="Avenir Book" charset="0"/>
              <a:cs typeface="Avenir Book" charset="0"/>
            </a:endParaRPr>
          </a:p>
        </p:txBody>
      </p:sp>
      <p:sp>
        <p:nvSpPr>
          <p:cNvPr id="20" name="Right Arrow 19"/>
          <p:cNvSpPr/>
          <p:nvPr/>
        </p:nvSpPr>
        <p:spPr bwMode="auto">
          <a:xfrm>
            <a:off x="1238250" y="5790575"/>
            <a:ext cx="5120452" cy="387500"/>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Rectangle 2"/>
          <p:cNvSpPr/>
          <p:nvPr/>
        </p:nvSpPr>
        <p:spPr bwMode="auto">
          <a:xfrm>
            <a:off x="1238250" y="4964247"/>
            <a:ext cx="209550" cy="1097826"/>
          </a:xfrm>
          <a:prstGeom prst="rect">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a:xfrm>
            <a:off x="1712034" y="5342639"/>
            <a:ext cx="4357276" cy="492443"/>
          </a:xfrm>
          <a:prstGeom prst="rect">
            <a:avLst/>
          </a:prstGeom>
          <a:ln>
            <a:noFill/>
          </a:ln>
        </p:spPr>
        <p:txBody>
          <a:bodyPr wrap="square">
            <a:spAutoFit/>
          </a:bodyPr>
          <a:lstStyle/>
          <a:p>
            <a:pPr algn="ctr"/>
            <a:r>
              <a:rPr lang="en-US" sz="1300" dirty="0" smtClean="0">
                <a:latin typeface="Avenir Book" charset="0"/>
                <a:ea typeface="Avenir Book" charset="0"/>
                <a:cs typeface="Avenir Book" charset="0"/>
              </a:rPr>
              <a:t>electrospray mass spectrometry to measure the full mass of purified protein</a:t>
            </a:r>
            <a:endParaRPr lang="en-US" sz="1300" dirty="0">
              <a:latin typeface="Avenir Book" charset="0"/>
              <a:ea typeface="Avenir Book" charset="0"/>
              <a:cs typeface="Avenir Book" charset="0"/>
            </a:endParaRPr>
          </a:p>
        </p:txBody>
      </p:sp>
      <p:sp>
        <p:nvSpPr>
          <p:cNvPr id="4" name="Rectangle 3"/>
          <p:cNvSpPr/>
          <p:nvPr/>
        </p:nvSpPr>
        <p:spPr>
          <a:xfrm>
            <a:off x="6531953" y="5790575"/>
            <a:ext cx="1306315" cy="369332"/>
          </a:xfrm>
          <a:prstGeom prst="rect">
            <a:avLst/>
          </a:prstGeom>
        </p:spPr>
        <p:txBody>
          <a:bodyPr wrap="square">
            <a:spAutoFit/>
          </a:bodyPr>
          <a:lstStyle/>
          <a:p>
            <a:r>
              <a:rPr lang="en-US" dirty="0" smtClean="0">
                <a:solidFill>
                  <a:srgbClr val="FF0000"/>
                </a:solidFill>
                <a:latin typeface="ArialMT" charset="0"/>
              </a:rPr>
              <a:t>11.8 </a:t>
            </a:r>
            <a:r>
              <a:rPr lang="en-US" dirty="0" err="1" smtClean="0">
                <a:solidFill>
                  <a:srgbClr val="FF0000"/>
                </a:solidFill>
                <a:latin typeface="ArialMT" charset="0"/>
              </a:rPr>
              <a:t>kDa</a:t>
            </a:r>
            <a:endParaRPr lang="en-US" dirty="0">
              <a:solidFill>
                <a:srgbClr val="FF0000"/>
              </a:solidFill>
            </a:endParaRPr>
          </a:p>
        </p:txBody>
      </p:sp>
    </p:spTree>
    <p:extLst>
      <p:ext uri="{BB962C8B-B14F-4D97-AF65-F5344CB8AC3E}">
        <p14:creationId xmlns:p14="http://schemas.microsoft.com/office/powerpoint/2010/main" val="2595952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FKBPs are everywhere!</a:t>
            </a:r>
          </a:p>
        </p:txBody>
      </p:sp>
      <p:pic>
        <p:nvPicPr>
          <p:cNvPr id="3" name="Picture 2"/>
          <p:cNvPicPr>
            <a:picLocks noChangeAspect="1"/>
          </p:cNvPicPr>
          <p:nvPr/>
        </p:nvPicPr>
        <p:blipFill rotWithShape="1">
          <a:blip r:embed="rId3"/>
          <a:srcRect t="4717"/>
          <a:stretch/>
        </p:blipFill>
        <p:spPr>
          <a:xfrm>
            <a:off x="825883" y="1878329"/>
            <a:ext cx="6327760" cy="4613565"/>
          </a:xfrm>
          <a:prstGeom prst="rect">
            <a:avLst/>
          </a:prstGeom>
        </p:spPr>
      </p:pic>
      <p:sp>
        <p:nvSpPr>
          <p:cNvPr id="20" name="Rectangle 19"/>
          <p:cNvSpPr/>
          <p:nvPr/>
        </p:nvSpPr>
        <p:spPr>
          <a:xfrm>
            <a:off x="3699552" y="2029416"/>
            <a:ext cx="4104118" cy="461665"/>
          </a:xfrm>
          <a:prstGeom prst="rect">
            <a:avLst/>
          </a:prstGeom>
          <a:solidFill>
            <a:schemeClr val="bg1"/>
          </a:solidFill>
          <a:ln>
            <a:noFill/>
          </a:ln>
        </p:spPr>
        <p:txBody>
          <a:bodyPr wrap="square">
            <a:spAutoFit/>
          </a:bodyPr>
          <a:lstStyle/>
          <a:p>
            <a:pPr algn="ctr"/>
            <a:r>
              <a:rPr lang="en-US" sz="1200" smtClean="0">
                <a:solidFill>
                  <a:srgbClr val="00B050"/>
                </a:solidFill>
                <a:latin typeface="Avenir Book" charset="0"/>
                <a:ea typeface="Avenir Book" charset="0"/>
                <a:cs typeface="Avenir Book" charset="0"/>
              </a:rPr>
              <a:t>MOST ABUNDANT</a:t>
            </a:r>
          </a:p>
          <a:p>
            <a:pPr algn="ctr"/>
            <a:r>
              <a:rPr lang="en-US" sz="1200" dirty="0" smtClean="0">
                <a:solidFill>
                  <a:srgbClr val="00B050"/>
                </a:solidFill>
                <a:latin typeface="Avenir Book" charset="0"/>
                <a:ea typeface="Avenir Book" charset="0"/>
                <a:cs typeface="Avenir Book" charset="0"/>
              </a:rPr>
              <a:t>FKBPs found in the cytoplasm or at cell surface receptors </a:t>
            </a:r>
            <a:endParaRPr lang="en-US" sz="1200" dirty="0">
              <a:solidFill>
                <a:srgbClr val="00B050"/>
              </a:solidFill>
              <a:latin typeface="Avenir Book" charset="0"/>
              <a:ea typeface="Avenir Book" charset="0"/>
              <a:cs typeface="Avenir Book" charset="0"/>
            </a:endParaRPr>
          </a:p>
        </p:txBody>
      </p:sp>
      <p:sp>
        <p:nvSpPr>
          <p:cNvPr id="22" name="Rectangle 21"/>
          <p:cNvSpPr/>
          <p:nvPr/>
        </p:nvSpPr>
        <p:spPr>
          <a:xfrm>
            <a:off x="3732066" y="2892995"/>
            <a:ext cx="3524192" cy="276999"/>
          </a:xfrm>
          <a:prstGeom prst="rect">
            <a:avLst/>
          </a:prstGeom>
          <a:solidFill>
            <a:schemeClr val="bg1"/>
          </a:solidFill>
          <a:ln>
            <a:noFill/>
          </a:ln>
        </p:spPr>
        <p:txBody>
          <a:bodyPr wrap="square">
            <a:spAutoFit/>
          </a:bodyPr>
          <a:lstStyle/>
          <a:p>
            <a:pPr algn="ctr"/>
            <a:r>
              <a:rPr lang="en-US" sz="1200" dirty="0" smtClean="0">
                <a:solidFill>
                  <a:srgbClr val="FF0000"/>
                </a:solidFill>
                <a:latin typeface="Avenir Book" charset="0"/>
                <a:ea typeface="Avenir Book" charset="0"/>
                <a:cs typeface="Avenir Book" charset="0"/>
              </a:rPr>
              <a:t>FKBPs found in both the cytoplasm </a:t>
            </a:r>
            <a:r>
              <a:rPr lang="en-US" sz="1200" smtClean="0">
                <a:solidFill>
                  <a:srgbClr val="FF0000"/>
                </a:solidFill>
                <a:latin typeface="Avenir Book" charset="0"/>
                <a:ea typeface="Avenir Book" charset="0"/>
                <a:cs typeface="Avenir Book" charset="0"/>
              </a:rPr>
              <a:t>and nucleus</a:t>
            </a:r>
            <a:endParaRPr lang="en-US" sz="1200" dirty="0">
              <a:solidFill>
                <a:srgbClr val="FF0000"/>
              </a:solidFill>
              <a:latin typeface="Avenir Book" charset="0"/>
              <a:ea typeface="Avenir Book" charset="0"/>
              <a:cs typeface="Avenir Book" charset="0"/>
            </a:endParaRPr>
          </a:p>
        </p:txBody>
      </p:sp>
      <p:sp>
        <p:nvSpPr>
          <p:cNvPr id="26" name="Rectangle 25"/>
          <p:cNvSpPr/>
          <p:nvPr/>
        </p:nvSpPr>
        <p:spPr>
          <a:xfrm>
            <a:off x="3732066" y="3817217"/>
            <a:ext cx="4104118" cy="276999"/>
          </a:xfrm>
          <a:prstGeom prst="rect">
            <a:avLst/>
          </a:prstGeom>
          <a:solidFill>
            <a:schemeClr val="bg1"/>
          </a:solidFill>
          <a:ln>
            <a:noFill/>
          </a:ln>
        </p:spPr>
        <p:txBody>
          <a:bodyPr wrap="square">
            <a:spAutoFit/>
          </a:bodyPr>
          <a:lstStyle/>
          <a:p>
            <a:pPr algn="ctr"/>
            <a:r>
              <a:rPr lang="en-US" sz="1200" dirty="0" smtClean="0">
                <a:solidFill>
                  <a:schemeClr val="accent1">
                    <a:lumMod val="75000"/>
                  </a:schemeClr>
                </a:solidFill>
                <a:latin typeface="Avenir Book" charset="0"/>
                <a:ea typeface="Avenir Book" charset="0"/>
                <a:cs typeface="Avenir Book" charset="0"/>
              </a:rPr>
              <a:t>FKBPs that are anchored to the Endoplasmic Reticulum</a:t>
            </a:r>
            <a:endParaRPr lang="en-US" sz="1200" dirty="0">
              <a:solidFill>
                <a:schemeClr val="accent1">
                  <a:lumMod val="75000"/>
                </a:schemeClr>
              </a:solidFill>
              <a:latin typeface="Avenir Book" charset="0"/>
              <a:ea typeface="Avenir Book" charset="0"/>
              <a:cs typeface="Avenir Book" charset="0"/>
            </a:endParaRPr>
          </a:p>
        </p:txBody>
      </p:sp>
      <p:sp>
        <p:nvSpPr>
          <p:cNvPr id="27" name="Rectangle 26"/>
          <p:cNvSpPr/>
          <p:nvPr/>
        </p:nvSpPr>
        <p:spPr>
          <a:xfrm>
            <a:off x="0" y="939621"/>
            <a:ext cx="9144000" cy="442572"/>
          </a:xfrm>
          <a:prstGeom prst="rect">
            <a:avLst/>
          </a:prstGeom>
          <a:solidFill>
            <a:schemeClr val="bg1"/>
          </a:solidFill>
          <a:ln>
            <a:noFill/>
          </a:ln>
        </p:spPr>
        <p:txBody>
          <a:bodyPr wrap="square">
            <a:spAutoFit/>
          </a:bodyPr>
          <a:lstStyle/>
          <a:p>
            <a:pPr algn="ctr"/>
            <a:r>
              <a:rPr lang="en-US" sz="2200" i="1" dirty="0" smtClean="0">
                <a:solidFill>
                  <a:schemeClr val="bg2"/>
                </a:solidFill>
                <a:latin typeface="Avenir Book" charset="0"/>
                <a:ea typeface="Avenir Book" charset="0"/>
                <a:cs typeface="Avenir Book" charset="0"/>
              </a:rPr>
              <a:t>FKBPs encoded in the human genome – domain architectures</a:t>
            </a:r>
            <a:endParaRPr lang="en-US" sz="2200" i="1" dirty="0">
              <a:solidFill>
                <a:schemeClr val="bg2"/>
              </a:solidFill>
              <a:latin typeface="Avenir Book" charset="0"/>
              <a:ea typeface="Avenir Book" charset="0"/>
              <a:cs typeface="Avenir Book" charset="0"/>
            </a:endParaRPr>
          </a:p>
        </p:txBody>
      </p:sp>
      <p:sp>
        <p:nvSpPr>
          <p:cNvPr id="28" name="Rectangle 27"/>
          <p:cNvSpPr/>
          <p:nvPr/>
        </p:nvSpPr>
        <p:spPr>
          <a:xfrm>
            <a:off x="4408863" y="5924236"/>
            <a:ext cx="4463934" cy="276999"/>
          </a:xfrm>
          <a:prstGeom prst="rect">
            <a:avLst/>
          </a:prstGeom>
          <a:solidFill>
            <a:schemeClr val="bg1"/>
          </a:solidFill>
          <a:ln>
            <a:noFill/>
          </a:ln>
        </p:spPr>
        <p:txBody>
          <a:bodyPr wrap="square">
            <a:spAutoFit/>
          </a:bodyPr>
          <a:lstStyle/>
          <a:p>
            <a:pPr algn="ctr"/>
            <a:r>
              <a:rPr lang="en-US" sz="1200" dirty="0" smtClean="0">
                <a:solidFill>
                  <a:srgbClr val="FF8027"/>
                </a:solidFill>
                <a:latin typeface="Avenir Book" charset="0"/>
                <a:ea typeface="Avenir Book" charset="0"/>
                <a:cs typeface="Avenir Book" charset="0"/>
              </a:rPr>
              <a:t>FKBPs that can transit to mitochondria and other organelles</a:t>
            </a:r>
            <a:endParaRPr lang="en-US" sz="1200" dirty="0">
              <a:solidFill>
                <a:srgbClr val="FF8027"/>
              </a:solidFill>
              <a:latin typeface="Avenir Book" charset="0"/>
              <a:ea typeface="Avenir Book" charset="0"/>
              <a:cs typeface="Avenir Book" charset="0"/>
            </a:endParaRPr>
          </a:p>
        </p:txBody>
      </p:sp>
    </p:spTree>
    <p:extLst>
      <p:ext uri="{BB962C8B-B14F-4D97-AF65-F5344CB8AC3E}">
        <p14:creationId xmlns:p14="http://schemas.microsoft.com/office/powerpoint/2010/main" val="15623661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37947</TotalTime>
  <Words>3660</Words>
  <Application>Microsoft Macintosh PowerPoint</Application>
  <PresentationFormat>On-screen Show (4:3)</PresentationFormat>
  <Paragraphs>297</Paragraphs>
  <Slides>23</Slides>
  <Notes>23</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7_Pixel - No 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637</cp:revision>
  <cp:lastPrinted>2017-02-16T14:35:15Z</cp:lastPrinted>
  <dcterms:created xsi:type="dcterms:W3CDTF">2016-08-08T19:48:11Z</dcterms:created>
  <dcterms:modified xsi:type="dcterms:W3CDTF">2018-02-15T16:12:54Z</dcterms:modified>
</cp:coreProperties>
</file>