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420" r:id="rId2"/>
    <p:sldId id="341" r:id="rId3"/>
    <p:sldId id="421" r:id="rId4"/>
    <p:sldId id="277" r:id="rId5"/>
    <p:sldId id="422" r:id="rId6"/>
    <p:sldId id="423" r:id="rId7"/>
    <p:sldId id="313" r:id="rId8"/>
    <p:sldId id="400" r:id="rId9"/>
    <p:sldId id="401" r:id="rId10"/>
    <p:sldId id="403" r:id="rId11"/>
    <p:sldId id="402" r:id="rId1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23"/>
    <p:restoredTop sz="74000" autoAdjust="0"/>
  </p:normalViewPr>
  <p:slideViewPr>
    <p:cSldViewPr snapToGrid="0" snapToObjects="1">
      <p:cViewPr varScale="1">
        <p:scale>
          <a:sx n="53" d="100"/>
          <a:sy n="53" d="100"/>
        </p:scale>
        <p:origin x="676"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E030ACA-DF68-3C49-A6BB-8C77CB313624}" type="datetimeFigureOut">
              <a:rPr lang="en-US" smtClean="0"/>
              <a:t>2/24/2023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7F88407-DB90-DC43-8066-6CB287CE337D}" type="slidenum">
              <a:rPr lang="en-US" smtClean="0"/>
              <a:t>‹#›</a:t>
            </a:fld>
            <a:endParaRPr lang="en-US"/>
          </a:p>
        </p:txBody>
      </p:sp>
    </p:spTree>
    <p:extLst>
      <p:ext uri="{BB962C8B-B14F-4D97-AF65-F5344CB8AC3E}">
        <p14:creationId xmlns:p14="http://schemas.microsoft.com/office/powerpoint/2010/main" val="42448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SDS and B-</a:t>
            </a:r>
            <a:r>
              <a:rPr lang="en-US" dirty="0" err="1"/>
              <a:t>mercaptoethanol</a:t>
            </a:r>
            <a:endParaRPr lang="en-US" dirty="0"/>
          </a:p>
          <a:p>
            <a:r>
              <a:rPr lang="en-US" dirty="0"/>
              <a:t>Boiled</a:t>
            </a:r>
          </a:p>
          <a:p>
            <a:endParaRPr lang="en-US" dirty="0"/>
          </a:p>
          <a:p>
            <a:r>
              <a:rPr lang="en-US" dirty="0"/>
              <a:t>Negatively charged linear fragments—separated by size in polyacrylamide</a:t>
            </a:r>
            <a:r>
              <a:rPr lang="en-US" baseline="0" dirty="0"/>
              <a:t> gel</a:t>
            </a:r>
          </a:p>
          <a:p>
            <a:endParaRPr lang="en-U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SDS: surfactant / detergent  </a:t>
            </a:r>
            <a:r>
              <a:rPr lang="en-US" sz="2000" dirty="0"/>
              <a:t>denatures proteins, coats them with negative charge</a:t>
            </a:r>
            <a:endParaRPr lang="en-US" sz="240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β-</a:t>
            </a:r>
            <a:r>
              <a:rPr lang="en-US" sz="2400" dirty="0" err="1"/>
              <a:t>mercaptoethanol</a:t>
            </a:r>
            <a:r>
              <a:rPr lang="en-US" sz="2400" dirty="0"/>
              <a:t> </a:t>
            </a:r>
            <a:r>
              <a:rPr lang="en-US" sz="2000" dirty="0"/>
              <a:t>reduces disulfide bonds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bromophenol blue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Glycerol</a:t>
            </a:r>
          </a:p>
          <a:p>
            <a:r>
              <a:rPr lang="en-US" dirty="0"/>
              <a:t>https://</a:t>
            </a:r>
            <a:r>
              <a:rPr lang="en-US" dirty="0" err="1"/>
              <a:t>www.nationaldiagnostics.com</a:t>
            </a:r>
            <a:r>
              <a:rPr lang="en-US" dirty="0"/>
              <a:t>/electrophoresis/article/multiphasic-buffer-systems</a:t>
            </a:r>
          </a:p>
          <a:p>
            <a:endParaRPr lang="en-US" dirty="0"/>
          </a:p>
          <a:p>
            <a:r>
              <a:rPr lang="en-US" dirty="0"/>
              <a:t>Stacking gel is on top of the separating</a:t>
            </a:r>
            <a:r>
              <a:rPr lang="en-US" baseline="0" dirty="0"/>
              <a:t> gel</a:t>
            </a:r>
            <a:endParaRPr lang="en-US" dirty="0"/>
          </a:p>
          <a:p>
            <a:r>
              <a:rPr lang="en-US" dirty="0"/>
              <a:t>Cl- ions are green circles</a:t>
            </a:r>
          </a:p>
          <a:p>
            <a:r>
              <a:rPr lang="en-US" dirty="0"/>
              <a:t>Due to pH of stacking gel, glycine ions become zwitterionic and not that mobile in that layer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chloride ions don't move far before they leave behind an area of unbalanced positive counter ions. A steep voltage gradient develops, the Kohlrausch discontinuity, which pulls the glycine along so that the chloride and glycine ions become successive fronts moving at the same speed. The ion fronts sweep through the sample molecules. Being intermediate in their mobility between chloride and glycine, the sample molecules are carried along becoming "stacked" into very thin, distinct layers in order of electrophoretic mobility.</a:t>
            </a:r>
          </a:p>
          <a:p>
            <a:endParaRPr lang="en-US" dirty="0"/>
          </a:p>
        </p:txBody>
      </p:sp>
      <p:sp>
        <p:nvSpPr>
          <p:cNvPr id="4" name="Slide Number Placeholder 3"/>
          <p:cNvSpPr>
            <a:spLocks noGrp="1"/>
          </p:cNvSpPr>
          <p:nvPr>
            <p:ph type="sldNum" sz="quarter" idx="5"/>
          </p:nvPr>
        </p:nvSpPr>
        <p:spPr/>
        <p:txBody>
          <a:bodyPr/>
          <a:lstStyle/>
          <a:p>
            <a:fld id="{07F88407-DB90-DC43-8066-6CB287CE337D}" type="slidenum">
              <a:rPr lang="en-US" smtClean="0"/>
              <a:t>4</a:t>
            </a:fld>
            <a:endParaRPr lang="en-US"/>
          </a:p>
        </p:txBody>
      </p:sp>
    </p:spTree>
    <p:extLst>
      <p:ext uri="{BB962C8B-B14F-4D97-AF65-F5344CB8AC3E}">
        <p14:creationId xmlns:p14="http://schemas.microsoft.com/office/powerpoint/2010/main" val="297586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474C-01A6-5341-B61A-DF231F9A5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8ECDBE-5949-FF42-A527-D55DE2D55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4E8A06-451D-CC42-BB85-AC29127FC599}"/>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5" name="Footer Placeholder 4">
            <a:extLst>
              <a:ext uri="{FF2B5EF4-FFF2-40B4-BE49-F238E27FC236}">
                <a16:creationId xmlns:a16="http://schemas.microsoft.com/office/drawing/2014/main" id="{3B823B5F-4229-6F4D-86D7-EE0465A9DA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57EEF-A278-3D41-B191-F4A98A9B4E7E}"/>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104828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D06A-368B-D147-81F7-E03A4FB14A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A5F8A0-56CD-AE4B-BDCE-933E755AB7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450EA-29E5-2E40-AD7E-FDA67361B99B}"/>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5" name="Footer Placeholder 4">
            <a:extLst>
              <a:ext uri="{FF2B5EF4-FFF2-40B4-BE49-F238E27FC236}">
                <a16:creationId xmlns:a16="http://schemas.microsoft.com/office/drawing/2014/main" id="{0B029D03-BB44-F14D-B44B-94B894CAC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7CA5D-966A-1445-9126-0D7B6DBE9D0D}"/>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44295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1DC000-99D6-2B47-B6E4-1ABE21DAC5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2C8D19-9AA1-8546-9A12-001A673508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63F7E-9F5D-FB43-8252-FC1033E68CEB}"/>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5" name="Footer Placeholder 4">
            <a:extLst>
              <a:ext uri="{FF2B5EF4-FFF2-40B4-BE49-F238E27FC236}">
                <a16:creationId xmlns:a16="http://schemas.microsoft.com/office/drawing/2014/main" id="{BC48022B-90C2-6A40-A765-CF2873C1B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28763-E37F-DE4C-B605-9B9246976ACE}"/>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546522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B549F-18A6-FC4F-ACF4-39031387B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83DA3-D131-F54A-A1F7-2896227E04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2D67C-73A5-4A4D-9D1E-A5AFF8C7DCAA}"/>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5" name="Footer Placeholder 4">
            <a:extLst>
              <a:ext uri="{FF2B5EF4-FFF2-40B4-BE49-F238E27FC236}">
                <a16:creationId xmlns:a16="http://schemas.microsoft.com/office/drawing/2014/main" id="{36FC8131-63AD-B143-99C7-F69384226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E07F8-F413-CB46-B325-FC88C299B663}"/>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64768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A442-FFE6-074B-85F1-9318825BEB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8C200-A00F-4744-8A1F-2589A7AD8E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FB8066-4C57-4242-895A-9FBF87737374}"/>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5" name="Footer Placeholder 4">
            <a:extLst>
              <a:ext uri="{FF2B5EF4-FFF2-40B4-BE49-F238E27FC236}">
                <a16:creationId xmlns:a16="http://schemas.microsoft.com/office/drawing/2014/main" id="{9EA7B386-3114-2E44-AFA5-048A77710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589EC-35C2-D143-9EA8-742243512C76}"/>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15923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3DB9-2336-8642-92A1-73F3B2048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8DDF8-6E40-8243-A772-4582F27685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395AE-7298-0D47-915D-967B1FFA8C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4EEE0A-C172-1E4F-8AF2-FD105F0DBFFA}"/>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6" name="Footer Placeholder 5">
            <a:extLst>
              <a:ext uri="{FF2B5EF4-FFF2-40B4-BE49-F238E27FC236}">
                <a16:creationId xmlns:a16="http://schemas.microsoft.com/office/drawing/2014/main" id="{75409B7D-6CC4-C94B-8DEA-ED9A41738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AFECB-BCB7-0747-A14F-7C707BDC6B2F}"/>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4686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31D6-F382-124A-AA98-81B128A3EE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EAA724-1851-B54B-98C1-D422EFABD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5EFAC-5A8C-0148-9216-E1154515C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078C1F-6026-7F47-9132-D437A288E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4B3644-E029-2B4A-AF92-B72319F62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0D5BF-9F7F-424C-9EC9-EEFE6A5E03CE}"/>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8" name="Footer Placeholder 7">
            <a:extLst>
              <a:ext uri="{FF2B5EF4-FFF2-40B4-BE49-F238E27FC236}">
                <a16:creationId xmlns:a16="http://schemas.microsoft.com/office/drawing/2014/main" id="{8B728519-D1B4-1444-A2E3-930CB1C938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F44F5-63EE-8D41-BF87-DDE1B8254D5B}"/>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47417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6541-162D-354F-87E1-A31BCF1088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17EF2-9B34-7542-AD7B-FFB83C470CB7}"/>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4" name="Footer Placeholder 3">
            <a:extLst>
              <a:ext uri="{FF2B5EF4-FFF2-40B4-BE49-F238E27FC236}">
                <a16:creationId xmlns:a16="http://schemas.microsoft.com/office/drawing/2014/main" id="{F38E7724-DE7A-EF4D-B817-42FD6541B8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C1EC12-655A-174C-B136-9DDB64E1AF8A}"/>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253819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8AEF2-06CF-0A4A-ADF0-5CC7BFB8B21C}"/>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3" name="Footer Placeholder 2">
            <a:extLst>
              <a:ext uri="{FF2B5EF4-FFF2-40B4-BE49-F238E27FC236}">
                <a16:creationId xmlns:a16="http://schemas.microsoft.com/office/drawing/2014/main" id="{2101CBAA-5F91-2646-A2CC-1F9C768B4B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38B34F-06B2-1643-9B85-E5901EC45109}"/>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213903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E410-4719-4D4D-99D7-53C07F894E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057CC-0B01-5146-9A2B-EB1A90A207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96FBE4-ABD5-9849-A834-1A533972B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B6D69-8DE1-754C-862E-D73CA248AB71}"/>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6" name="Footer Placeholder 5">
            <a:extLst>
              <a:ext uri="{FF2B5EF4-FFF2-40B4-BE49-F238E27FC236}">
                <a16:creationId xmlns:a16="http://schemas.microsoft.com/office/drawing/2014/main" id="{0C97ADAA-B674-574F-A1D0-452D3E07D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CC0F6-521E-4947-A93A-17067BBE6105}"/>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148534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4F69-EFD3-8240-BF1C-0974781707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FE86A0-DC8D-9746-991C-E0C57F677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5D965F-90CC-654E-AF6C-E8F643869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423F7-8E6D-8F49-9124-68271EF2B245}"/>
              </a:ext>
            </a:extLst>
          </p:cNvPr>
          <p:cNvSpPr>
            <a:spLocks noGrp="1"/>
          </p:cNvSpPr>
          <p:nvPr>
            <p:ph type="dt" sz="half" idx="10"/>
          </p:nvPr>
        </p:nvSpPr>
        <p:spPr/>
        <p:txBody>
          <a:bodyPr/>
          <a:lstStyle/>
          <a:p>
            <a:fld id="{D8951FB8-4921-3D45-85DD-B513B05781B3}" type="datetimeFigureOut">
              <a:rPr lang="en-US" smtClean="0"/>
              <a:t>2/24/2023</a:t>
            </a:fld>
            <a:endParaRPr lang="en-US"/>
          </a:p>
        </p:txBody>
      </p:sp>
      <p:sp>
        <p:nvSpPr>
          <p:cNvPr id="6" name="Footer Placeholder 5">
            <a:extLst>
              <a:ext uri="{FF2B5EF4-FFF2-40B4-BE49-F238E27FC236}">
                <a16:creationId xmlns:a16="http://schemas.microsoft.com/office/drawing/2014/main" id="{6773708B-29E9-394C-AD23-F9D762584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E88AB-0521-B344-9BBF-1C10FE6C5FF8}"/>
              </a:ext>
            </a:extLst>
          </p:cNvPr>
          <p:cNvSpPr>
            <a:spLocks noGrp="1"/>
          </p:cNvSpPr>
          <p:nvPr>
            <p:ph type="sldNum" sz="quarter" idx="12"/>
          </p:nvPr>
        </p:nvSpPr>
        <p:spPr/>
        <p:txBody>
          <a:bodyPr/>
          <a:lstStyle/>
          <a:p>
            <a:fld id="{684CED3C-650F-6347-BDDA-10C03D080978}" type="slidenum">
              <a:rPr lang="en-US" smtClean="0"/>
              <a:t>‹#›</a:t>
            </a:fld>
            <a:endParaRPr lang="en-US"/>
          </a:p>
        </p:txBody>
      </p:sp>
    </p:spTree>
    <p:extLst>
      <p:ext uri="{BB962C8B-B14F-4D97-AF65-F5344CB8AC3E}">
        <p14:creationId xmlns:p14="http://schemas.microsoft.com/office/powerpoint/2010/main" val="297427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32D24-BC23-2843-AD74-ED1483460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ECFAAC-B3A2-1A4B-A99F-B36DE273C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9127-60F0-AE42-95F4-5A2EDC191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51FB8-4921-3D45-85DD-B513B05781B3}" type="datetimeFigureOut">
              <a:rPr lang="en-US" smtClean="0"/>
              <a:t>2/24/2023</a:t>
            </a:fld>
            <a:endParaRPr lang="en-US"/>
          </a:p>
        </p:txBody>
      </p:sp>
      <p:sp>
        <p:nvSpPr>
          <p:cNvPr id="5" name="Footer Placeholder 4">
            <a:extLst>
              <a:ext uri="{FF2B5EF4-FFF2-40B4-BE49-F238E27FC236}">
                <a16:creationId xmlns:a16="http://schemas.microsoft.com/office/drawing/2014/main" id="{F06590D6-5540-4945-B547-91E5C3DDC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37B7C0-F422-B847-A8C6-5AA69A158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CED3C-650F-6347-BDDA-10C03D080978}" type="slidenum">
              <a:rPr lang="en-US" smtClean="0"/>
              <a:t>‹#›</a:t>
            </a:fld>
            <a:endParaRPr lang="en-US"/>
          </a:p>
        </p:txBody>
      </p:sp>
    </p:spTree>
    <p:extLst>
      <p:ext uri="{BB962C8B-B14F-4D97-AF65-F5344CB8AC3E}">
        <p14:creationId xmlns:p14="http://schemas.microsoft.com/office/powerpoint/2010/main" val="60331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31394" y="325797"/>
            <a:ext cx="11560605" cy="19600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M1D4:</a:t>
            </a:r>
            <a:br>
              <a:rPr lang="en-US" sz="4000" dirty="0"/>
            </a:br>
            <a:r>
              <a:rPr lang="en-US" sz="4000" dirty="0"/>
              <a:t>Confirm purified protein using Western blot</a:t>
            </a:r>
          </a:p>
        </p:txBody>
      </p:sp>
      <p:sp>
        <p:nvSpPr>
          <p:cNvPr id="4" name="TextBox 3"/>
          <p:cNvSpPr txBox="1"/>
          <p:nvPr/>
        </p:nvSpPr>
        <p:spPr>
          <a:xfrm>
            <a:off x="1214009" y="3993014"/>
            <a:ext cx="7188209" cy="461665"/>
          </a:xfrm>
          <a:prstGeom prst="rect">
            <a:avLst/>
          </a:prstGeom>
          <a:noFill/>
        </p:spPr>
        <p:txBody>
          <a:bodyPr wrap="square" rtlCol="0">
            <a:spAutoFit/>
          </a:bodyPr>
          <a:lstStyle/>
          <a:p>
            <a:endParaRPr lang="en-US" sz="2400" dirty="0"/>
          </a:p>
        </p:txBody>
      </p:sp>
      <p:sp>
        <p:nvSpPr>
          <p:cNvPr id="5" name="Content Placeholder 6"/>
          <p:cNvSpPr txBox="1">
            <a:spLocks/>
          </p:cNvSpPr>
          <p:nvPr/>
        </p:nvSpPr>
        <p:spPr>
          <a:xfrm>
            <a:off x="609599" y="2555635"/>
            <a:ext cx="5150879" cy="3928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783" indent="-685783">
              <a:buFont typeface="+mj-lt"/>
              <a:buAutoNum type="arabicPeriod"/>
            </a:pPr>
            <a:r>
              <a:rPr lang="en-US" dirty="0">
                <a:latin typeface="+mj-lt"/>
              </a:rPr>
              <a:t>Comm Lab workshop </a:t>
            </a:r>
          </a:p>
          <a:p>
            <a:pPr marL="685783" indent="-685783">
              <a:buFont typeface="+mj-lt"/>
              <a:buAutoNum type="arabicPeriod"/>
            </a:pPr>
            <a:r>
              <a:rPr lang="en-US" dirty="0">
                <a:latin typeface="+mj-lt"/>
              </a:rPr>
              <a:t>Prelab discussion</a:t>
            </a:r>
          </a:p>
          <a:p>
            <a:pPr marL="685783" indent="-685783">
              <a:buFont typeface="+mj-lt"/>
              <a:buAutoNum type="arabicPeriod"/>
            </a:pPr>
            <a:r>
              <a:rPr lang="en-US" dirty="0">
                <a:latin typeface="+mj-lt"/>
              </a:rPr>
              <a:t>Electrophorese and transfer purified protein</a:t>
            </a:r>
          </a:p>
          <a:p>
            <a:pPr marL="685783" indent="-685783">
              <a:buFont typeface="+mj-lt"/>
              <a:buAutoNum type="arabicPeriod"/>
            </a:pPr>
            <a:r>
              <a:rPr lang="en-US" dirty="0">
                <a:latin typeface="+mj-lt"/>
              </a:rPr>
              <a:t>Participate in paper discussion</a:t>
            </a:r>
          </a:p>
        </p:txBody>
      </p:sp>
      <p:sp>
        <p:nvSpPr>
          <p:cNvPr id="7" name="TextBox 6"/>
          <p:cNvSpPr txBox="1"/>
          <p:nvPr/>
        </p:nvSpPr>
        <p:spPr>
          <a:xfrm>
            <a:off x="9861576" y="6396335"/>
            <a:ext cx="2330423" cy="461665"/>
          </a:xfrm>
          <a:prstGeom prst="rect">
            <a:avLst/>
          </a:prstGeom>
          <a:noFill/>
        </p:spPr>
        <p:txBody>
          <a:bodyPr wrap="square" rtlCol="0">
            <a:spAutoFit/>
          </a:bodyPr>
          <a:lstStyle/>
          <a:p>
            <a:pPr algn="r"/>
            <a:r>
              <a:rPr lang="en-US" sz="2400" dirty="0">
                <a:solidFill>
                  <a:schemeClr val="bg1">
                    <a:lumMod val="50000"/>
                  </a:schemeClr>
                </a:solidFill>
                <a:latin typeface="+mj-lt"/>
              </a:rPr>
              <a:t>02/23/23</a:t>
            </a:r>
          </a:p>
        </p:txBody>
      </p:sp>
      <p:pic>
        <p:nvPicPr>
          <p:cNvPr id="1026" name="Picture 2" descr="dynamisch Kristall nehmen western blot funny Beweise Beweis Dean">
            <a:extLst>
              <a:ext uri="{FF2B5EF4-FFF2-40B4-BE49-F238E27FC236}">
                <a16:creationId xmlns:a16="http://schemas.microsoft.com/office/drawing/2014/main" id="{0CF49291-3540-A742-1881-B4AB09E80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478" y="2728421"/>
            <a:ext cx="6096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E1EF-AF5B-0D40-96F1-BDE8FC99A212}"/>
              </a:ext>
            </a:extLst>
          </p:cNvPr>
          <p:cNvSpPr>
            <a:spLocks noGrp="1"/>
          </p:cNvSpPr>
          <p:nvPr>
            <p:ph type="title"/>
          </p:nvPr>
        </p:nvSpPr>
        <p:spPr/>
        <p:txBody>
          <a:bodyPr/>
          <a:lstStyle/>
          <a:p>
            <a:r>
              <a:rPr lang="en-US" dirty="0"/>
              <a:t>What data / results should be included?</a:t>
            </a:r>
          </a:p>
        </p:txBody>
      </p:sp>
      <p:sp>
        <p:nvSpPr>
          <p:cNvPr id="3" name="Content Placeholder 2">
            <a:extLst>
              <a:ext uri="{FF2B5EF4-FFF2-40B4-BE49-F238E27FC236}">
                <a16:creationId xmlns:a16="http://schemas.microsoft.com/office/drawing/2014/main" id="{04100B45-CF37-3246-BB21-24CED0F29BC5}"/>
              </a:ext>
            </a:extLst>
          </p:cNvPr>
          <p:cNvSpPr>
            <a:spLocks noGrp="1"/>
          </p:cNvSpPr>
          <p:nvPr>
            <p:ph idx="1"/>
          </p:nvPr>
        </p:nvSpPr>
        <p:spPr/>
        <p:txBody>
          <a:bodyPr/>
          <a:lstStyle/>
          <a:p>
            <a:r>
              <a:rPr lang="en-US" dirty="0">
                <a:latin typeface="+mj-lt"/>
              </a:rPr>
              <a:t>Protein purification</a:t>
            </a:r>
          </a:p>
          <a:p>
            <a:endParaRPr lang="en-US" dirty="0">
              <a:latin typeface="+mj-lt"/>
            </a:endParaRPr>
          </a:p>
          <a:p>
            <a:endParaRPr lang="en-US" dirty="0">
              <a:latin typeface="+mj-lt"/>
            </a:endParaRPr>
          </a:p>
          <a:p>
            <a:r>
              <a:rPr lang="en-US" dirty="0">
                <a:latin typeface="+mj-lt"/>
              </a:rPr>
              <a:t>Protein purity and concentration</a:t>
            </a:r>
          </a:p>
          <a:p>
            <a:endParaRPr lang="en-US" dirty="0">
              <a:latin typeface="+mj-lt"/>
            </a:endParaRPr>
          </a:p>
          <a:p>
            <a:endParaRPr lang="en-US" dirty="0">
              <a:latin typeface="+mj-lt"/>
            </a:endParaRPr>
          </a:p>
          <a:p>
            <a:r>
              <a:rPr lang="en-US" dirty="0">
                <a:latin typeface="+mj-lt"/>
              </a:rPr>
              <a:t>Western blot results </a:t>
            </a:r>
            <a:r>
              <a:rPr lang="en-US" b="1" dirty="0">
                <a:latin typeface="+mj-lt"/>
              </a:rPr>
              <a:t>(Include as a placeholder in your next homework)</a:t>
            </a:r>
            <a:endParaRPr lang="en-US" dirty="0">
              <a:latin typeface="+mj-lt"/>
            </a:endParaRPr>
          </a:p>
        </p:txBody>
      </p:sp>
    </p:spTree>
    <p:extLst>
      <p:ext uri="{BB962C8B-B14F-4D97-AF65-F5344CB8AC3E}">
        <p14:creationId xmlns:p14="http://schemas.microsoft.com/office/powerpoint/2010/main" val="4117202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C4FD-AC7A-4C46-B66A-BD384E587A23}"/>
              </a:ext>
            </a:extLst>
          </p:cNvPr>
          <p:cNvSpPr>
            <a:spLocks noGrp="1"/>
          </p:cNvSpPr>
          <p:nvPr>
            <p:ph type="title"/>
          </p:nvPr>
        </p:nvSpPr>
        <p:spPr/>
        <p:txBody>
          <a:bodyPr/>
          <a:lstStyle/>
          <a:p>
            <a:r>
              <a:rPr lang="en-US" dirty="0"/>
              <a:t>Review assignment description on wiki</a:t>
            </a:r>
          </a:p>
        </p:txBody>
      </p:sp>
      <p:pic>
        <p:nvPicPr>
          <p:cNvPr id="5" name="Picture 4" descr="Text&#10;&#10;Description automatically generated with medium confidence">
            <a:extLst>
              <a:ext uri="{FF2B5EF4-FFF2-40B4-BE49-F238E27FC236}">
                <a16:creationId xmlns:a16="http://schemas.microsoft.com/office/drawing/2014/main" id="{75D625EA-7018-D24C-A303-234970A981F4}"/>
              </a:ext>
            </a:extLst>
          </p:cNvPr>
          <p:cNvPicPr>
            <a:picLocks noChangeAspect="1"/>
          </p:cNvPicPr>
          <p:nvPr/>
        </p:nvPicPr>
        <p:blipFill>
          <a:blip r:embed="rId2"/>
          <a:stretch>
            <a:fillRect/>
          </a:stretch>
        </p:blipFill>
        <p:spPr>
          <a:xfrm>
            <a:off x="1771650" y="1690688"/>
            <a:ext cx="8648700" cy="4699000"/>
          </a:xfrm>
          <a:prstGeom prst="rect">
            <a:avLst/>
          </a:prstGeom>
        </p:spPr>
      </p:pic>
    </p:spTree>
    <p:extLst>
      <p:ext uri="{BB962C8B-B14F-4D97-AF65-F5344CB8AC3E}">
        <p14:creationId xmlns:p14="http://schemas.microsoft.com/office/powerpoint/2010/main" val="218643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D7A8-AD3F-3B07-5912-8137ABAD9473}"/>
              </a:ext>
            </a:extLst>
          </p:cNvPr>
          <p:cNvSpPr>
            <a:spLocks noGrp="1"/>
          </p:cNvSpPr>
          <p:nvPr>
            <p:ph type="title"/>
          </p:nvPr>
        </p:nvSpPr>
        <p:spPr/>
        <p:txBody>
          <a:bodyPr/>
          <a:lstStyle/>
          <a:p>
            <a:r>
              <a:rPr lang="en-US" dirty="0"/>
              <a:t>Overview of Mod 1 experiments:</a:t>
            </a:r>
          </a:p>
        </p:txBody>
      </p:sp>
      <p:pic>
        <p:nvPicPr>
          <p:cNvPr id="5" name="Content Placeholder 4" descr="Diagram&#10;&#10;Description automatically generated">
            <a:extLst>
              <a:ext uri="{FF2B5EF4-FFF2-40B4-BE49-F238E27FC236}">
                <a16:creationId xmlns:a16="http://schemas.microsoft.com/office/drawing/2014/main" id="{031019FA-CF23-15DE-4145-B260C90D491B}"/>
              </a:ext>
            </a:extLst>
          </p:cNvPr>
          <p:cNvPicPr>
            <a:picLocks noGrp="1" noChangeAspect="1"/>
          </p:cNvPicPr>
          <p:nvPr>
            <p:ph idx="1"/>
          </p:nvPr>
        </p:nvPicPr>
        <p:blipFill>
          <a:blip r:embed="rId2"/>
          <a:stretch>
            <a:fillRect/>
          </a:stretch>
        </p:blipFill>
        <p:spPr>
          <a:xfrm>
            <a:off x="1922572" y="1594199"/>
            <a:ext cx="8346856" cy="4898676"/>
          </a:xfrm>
        </p:spPr>
      </p:pic>
    </p:spTree>
    <p:extLst>
      <p:ext uri="{BB962C8B-B14F-4D97-AF65-F5344CB8AC3E}">
        <p14:creationId xmlns:p14="http://schemas.microsoft.com/office/powerpoint/2010/main" val="20883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A98D-C338-302E-33CD-A656EAE23C10}"/>
              </a:ext>
            </a:extLst>
          </p:cNvPr>
          <p:cNvSpPr>
            <a:spLocks noGrp="1"/>
          </p:cNvSpPr>
          <p:nvPr>
            <p:ph type="title"/>
          </p:nvPr>
        </p:nvSpPr>
        <p:spPr>
          <a:xfrm>
            <a:off x="838200" y="58886"/>
            <a:ext cx="10515600" cy="1325563"/>
          </a:xfrm>
        </p:spPr>
        <p:txBody>
          <a:bodyPr/>
          <a:lstStyle/>
          <a:p>
            <a:r>
              <a:rPr lang="en-US" dirty="0"/>
              <a:t>Western blots probe for specific proteins</a:t>
            </a:r>
          </a:p>
        </p:txBody>
      </p:sp>
      <p:pic>
        <p:nvPicPr>
          <p:cNvPr id="2050" name="Picture 2">
            <a:extLst>
              <a:ext uri="{FF2B5EF4-FFF2-40B4-BE49-F238E27FC236}">
                <a16:creationId xmlns:a16="http://schemas.microsoft.com/office/drawing/2014/main" id="{B0CD20A0-99AB-EF1F-DE5A-53AB61314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9196"/>
            <a:ext cx="10160000" cy="349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27F9C2-29DF-E4D7-C1B1-DCD03B1BEACF}"/>
              </a:ext>
            </a:extLst>
          </p:cNvPr>
          <p:cNvSpPr txBox="1"/>
          <p:nvPr/>
        </p:nvSpPr>
        <p:spPr>
          <a:xfrm>
            <a:off x="1057442" y="1150468"/>
            <a:ext cx="930442" cy="830997"/>
          </a:xfrm>
          <a:prstGeom prst="rect">
            <a:avLst/>
          </a:prstGeom>
          <a:solidFill>
            <a:schemeClr val="bg1"/>
          </a:solidFill>
        </p:spPr>
        <p:txBody>
          <a:bodyPr wrap="square" rtlCol="0">
            <a:spAutoFit/>
          </a:bodyPr>
          <a:lstStyle/>
          <a:p>
            <a:pPr algn="ctr"/>
            <a:r>
              <a:rPr lang="en-US" sz="4800" dirty="0"/>
              <a:t>1</a:t>
            </a:r>
          </a:p>
        </p:txBody>
      </p:sp>
      <p:sp>
        <p:nvSpPr>
          <p:cNvPr id="6" name="TextBox 5">
            <a:extLst>
              <a:ext uri="{FF2B5EF4-FFF2-40B4-BE49-F238E27FC236}">
                <a16:creationId xmlns:a16="http://schemas.microsoft.com/office/drawing/2014/main" id="{E3FF6D53-2134-77D0-CE3F-B506102E579B}"/>
              </a:ext>
            </a:extLst>
          </p:cNvPr>
          <p:cNvSpPr txBox="1"/>
          <p:nvPr/>
        </p:nvSpPr>
        <p:spPr>
          <a:xfrm>
            <a:off x="3423650" y="1142447"/>
            <a:ext cx="930442" cy="830997"/>
          </a:xfrm>
          <a:prstGeom prst="rect">
            <a:avLst/>
          </a:prstGeom>
          <a:solidFill>
            <a:schemeClr val="bg1"/>
          </a:solidFill>
        </p:spPr>
        <p:txBody>
          <a:bodyPr wrap="square" rtlCol="0">
            <a:spAutoFit/>
          </a:bodyPr>
          <a:lstStyle/>
          <a:p>
            <a:pPr algn="ctr"/>
            <a:r>
              <a:rPr lang="en-US" sz="4800" dirty="0"/>
              <a:t>2</a:t>
            </a:r>
          </a:p>
        </p:txBody>
      </p:sp>
      <p:sp>
        <p:nvSpPr>
          <p:cNvPr id="7" name="TextBox 6">
            <a:extLst>
              <a:ext uri="{FF2B5EF4-FFF2-40B4-BE49-F238E27FC236}">
                <a16:creationId xmlns:a16="http://schemas.microsoft.com/office/drawing/2014/main" id="{E677548A-5441-CBE8-B7C9-0D2C4670D3AC}"/>
              </a:ext>
            </a:extLst>
          </p:cNvPr>
          <p:cNvSpPr txBox="1"/>
          <p:nvPr/>
        </p:nvSpPr>
        <p:spPr>
          <a:xfrm>
            <a:off x="8140027" y="1142448"/>
            <a:ext cx="930442" cy="830997"/>
          </a:xfrm>
          <a:prstGeom prst="rect">
            <a:avLst/>
          </a:prstGeom>
          <a:solidFill>
            <a:schemeClr val="bg1"/>
          </a:solidFill>
        </p:spPr>
        <p:txBody>
          <a:bodyPr wrap="square" rtlCol="0">
            <a:spAutoFit/>
          </a:bodyPr>
          <a:lstStyle/>
          <a:p>
            <a:pPr algn="ctr"/>
            <a:r>
              <a:rPr lang="en-US" sz="4800" dirty="0"/>
              <a:t>3</a:t>
            </a:r>
          </a:p>
        </p:txBody>
      </p:sp>
      <p:sp>
        <p:nvSpPr>
          <p:cNvPr id="5" name="TextBox 4">
            <a:extLst>
              <a:ext uri="{FF2B5EF4-FFF2-40B4-BE49-F238E27FC236}">
                <a16:creationId xmlns:a16="http://schemas.microsoft.com/office/drawing/2014/main" id="{FFEB7CDA-73BC-D356-95A6-A1427DB33CB0}"/>
              </a:ext>
            </a:extLst>
          </p:cNvPr>
          <p:cNvSpPr txBox="1"/>
          <p:nvPr/>
        </p:nvSpPr>
        <p:spPr>
          <a:xfrm>
            <a:off x="1110914" y="4375949"/>
            <a:ext cx="2831429" cy="646331"/>
          </a:xfrm>
          <a:prstGeom prst="rect">
            <a:avLst/>
          </a:prstGeom>
          <a:noFill/>
        </p:spPr>
        <p:txBody>
          <a:bodyPr wrap="square" rtlCol="0">
            <a:spAutoFit/>
          </a:bodyPr>
          <a:lstStyle/>
          <a:p>
            <a:pPr algn="ctr"/>
            <a:r>
              <a:rPr lang="en-US" dirty="0"/>
              <a:t>separate proteins using electrophoresis</a:t>
            </a:r>
          </a:p>
        </p:txBody>
      </p:sp>
      <p:sp>
        <p:nvSpPr>
          <p:cNvPr id="9" name="TextBox 8">
            <a:extLst>
              <a:ext uri="{FF2B5EF4-FFF2-40B4-BE49-F238E27FC236}">
                <a16:creationId xmlns:a16="http://schemas.microsoft.com/office/drawing/2014/main" id="{24C981B2-AF2C-3BB5-2656-587D485FFD9F}"/>
              </a:ext>
            </a:extLst>
          </p:cNvPr>
          <p:cNvSpPr txBox="1"/>
          <p:nvPr/>
        </p:nvSpPr>
        <p:spPr>
          <a:xfrm>
            <a:off x="4519861" y="4383971"/>
            <a:ext cx="2831429" cy="646331"/>
          </a:xfrm>
          <a:prstGeom prst="rect">
            <a:avLst/>
          </a:prstGeom>
          <a:noFill/>
        </p:spPr>
        <p:txBody>
          <a:bodyPr wrap="square" rtlCol="0">
            <a:spAutoFit/>
          </a:bodyPr>
          <a:lstStyle/>
          <a:p>
            <a:pPr algn="ctr"/>
            <a:r>
              <a:rPr lang="en-US" dirty="0"/>
              <a:t>transfer proteins onto nitrocellulose membrane</a:t>
            </a:r>
          </a:p>
        </p:txBody>
      </p:sp>
      <p:sp>
        <p:nvSpPr>
          <p:cNvPr id="10" name="TextBox 9">
            <a:extLst>
              <a:ext uri="{FF2B5EF4-FFF2-40B4-BE49-F238E27FC236}">
                <a16:creationId xmlns:a16="http://schemas.microsoft.com/office/drawing/2014/main" id="{0C18FB36-4253-0F5F-1D31-FF24AAF8FE03}"/>
              </a:ext>
            </a:extLst>
          </p:cNvPr>
          <p:cNvSpPr txBox="1"/>
          <p:nvPr/>
        </p:nvSpPr>
        <p:spPr>
          <a:xfrm>
            <a:off x="8140027" y="4383971"/>
            <a:ext cx="2831429" cy="646331"/>
          </a:xfrm>
          <a:prstGeom prst="rect">
            <a:avLst/>
          </a:prstGeom>
          <a:noFill/>
        </p:spPr>
        <p:txBody>
          <a:bodyPr wrap="square" rtlCol="0">
            <a:spAutoFit/>
          </a:bodyPr>
          <a:lstStyle/>
          <a:p>
            <a:pPr algn="ctr"/>
            <a:r>
              <a:rPr lang="en-US" dirty="0"/>
              <a:t>probe membrane using antibodies</a:t>
            </a:r>
          </a:p>
        </p:txBody>
      </p:sp>
      <p:sp>
        <p:nvSpPr>
          <p:cNvPr id="3" name="TextBox 2">
            <a:extLst>
              <a:ext uri="{FF2B5EF4-FFF2-40B4-BE49-F238E27FC236}">
                <a16:creationId xmlns:a16="http://schemas.microsoft.com/office/drawing/2014/main" id="{49BF3D6E-E544-4D88-B15F-AC4B2318A6D3}"/>
              </a:ext>
            </a:extLst>
          </p:cNvPr>
          <p:cNvSpPr txBox="1"/>
          <p:nvPr/>
        </p:nvSpPr>
        <p:spPr>
          <a:xfrm>
            <a:off x="1987884" y="5498432"/>
            <a:ext cx="8527716" cy="369332"/>
          </a:xfrm>
          <a:prstGeom prst="rect">
            <a:avLst/>
          </a:prstGeom>
          <a:noFill/>
        </p:spPr>
        <p:txBody>
          <a:bodyPr wrap="square" rtlCol="0">
            <a:spAutoFit/>
          </a:bodyPr>
          <a:lstStyle/>
          <a:p>
            <a:r>
              <a:rPr lang="en-US" b="1" dirty="0">
                <a:solidFill>
                  <a:srgbClr val="FF0000"/>
                </a:solidFill>
              </a:rPr>
              <a:t>Pro and con of the Western blot vs Coomassie staining? </a:t>
            </a:r>
          </a:p>
        </p:txBody>
      </p:sp>
    </p:spTree>
    <p:extLst>
      <p:ext uri="{BB962C8B-B14F-4D97-AF65-F5344CB8AC3E}">
        <p14:creationId xmlns:p14="http://schemas.microsoft.com/office/powerpoint/2010/main" val="235873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F75F-D739-0C4E-9DA1-6700E42E035F}"/>
              </a:ext>
            </a:extLst>
          </p:cNvPr>
          <p:cNvSpPr>
            <a:spLocks noGrp="1"/>
          </p:cNvSpPr>
          <p:nvPr>
            <p:ph type="title"/>
          </p:nvPr>
        </p:nvSpPr>
        <p:spPr>
          <a:xfrm>
            <a:off x="838200" y="365125"/>
            <a:ext cx="7808495" cy="1325563"/>
          </a:xfrm>
        </p:spPr>
        <p:txBody>
          <a:bodyPr/>
          <a:lstStyle/>
          <a:p>
            <a:r>
              <a:rPr lang="en-US" dirty="0"/>
              <a:t>Step 1: separate proteins using electrophoresis</a:t>
            </a:r>
          </a:p>
        </p:txBody>
      </p:sp>
      <p:sp>
        <p:nvSpPr>
          <p:cNvPr id="4" name="Rectangle 3">
            <a:extLst>
              <a:ext uri="{FF2B5EF4-FFF2-40B4-BE49-F238E27FC236}">
                <a16:creationId xmlns:a16="http://schemas.microsoft.com/office/drawing/2014/main" id="{FBD88BCB-00D9-1B49-8F67-6B8F1CA55A51}"/>
              </a:ext>
            </a:extLst>
          </p:cNvPr>
          <p:cNvSpPr/>
          <p:nvPr/>
        </p:nvSpPr>
        <p:spPr>
          <a:xfrm>
            <a:off x="838200" y="1846410"/>
            <a:ext cx="7054516" cy="4216539"/>
          </a:xfrm>
          <a:prstGeom prst="rect">
            <a:avLst/>
          </a:prstGeom>
        </p:spPr>
        <p:txBody>
          <a:bodyPr wrap="square">
            <a:spAutoFit/>
          </a:bodyPr>
          <a:lstStyle/>
          <a:p>
            <a:pPr marL="280988" indent="-280988">
              <a:buFont typeface="Arial"/>
              <a:buChar char="•"/>
            </a:pPr>
            <a:r>
              <a:rPr lang="en-US" sz="2800" dirty="0">
                <a:latin typeface="+mj-lt"/>
              </a:rPr>
              <a:t>SDS-PAGE used to separate proteins</a:t>
            </a:r>
          </a:p>
          <a:p>
            <a:endParaRPr lang="en-US" sz="2800" dirty="0">
              <a:latin typeface="+mj-lt"/>
            </a:endParaRPr>
          </a:p>
          <a:p>
            <a:pPr marL="280988" indent="-280988">
              <a:buFont typeface="Arial"/>
              <a:buChar char="•"/>
            </a:pPr>
            <a:r>
              <a:rPr lang="en-US" sz="2800" b="1" dirty="0">
                <a:solidFill>
                  <a:srgbClr val="0070C0"/>
                </a:solidFill>
                <a:latin typeface="+mj-lt"/>
              </a:rPr>
              <a:t>How does adding </a:t>
            </a:r>
            <a:r>
              <a:rPr lang="en-US" sz="2800" b="1" dirty="0" err="1">
                <a:solidFill>
                  <a:srgbClr val="0070C0"/>
                </a:solidFill>
                <a:latin typeface="+mj-lt"/>
              </a:rPr>
              <a:t>Laemmli</a:t>
            </a:r>
            <a:r>
              <a:rPr lang="en-US" sz="2800" b="1" dirty="0">
                <a:solidFill>
                  <a:srgbClr val="0070C0"/>
                </a:solidFill>
                <a:latin typeface="+mj-lt"/>
              </a:rPr>
              <a:t> buffer and boiling change protein structure?</a:t>
            </a:r>
          </a:p>
          <a:p>
            <a:pPr marL="280988" indent="-280988">
              <a:buFont typeface="Arial"/>
              <a:buChar char="•"/>
            </a:pPr>
            <a:r>
              <a:rPr lang="en-US" sz="2800" b="1" dirty="0">
                <a:solidFill>
                  <a:srgbClr val="0070C0"/>
                </a:solidFill>
                <a:latin typeface="+mj-lt"/>
              </a:rPr>
              <a:t>What determines how far a protein migrates in a polyacrylamide gel?</a:t>
            </a:r>
            <a:endParaRPr lang="en-US" sz="2000" b="1" dirty="0">
              <a:solidFill>
                <a:srgbClr val="0070C0"/>
              </a:solidFill>
              <a:latin typeface="+mj-lt"/>
            </a:endParaRPr>
          </a:p>
          <a:p>
            <a:pPr marL="0" lvl="1"/>
            <a:endParaRPr lang="en-US" sz="2800" b="1" dirty="0">
              <a:solidFill>
                <a:srgbClr val="0070C0"/>
              </a:solidFill>
              <a:latin typeface="+mj-lt"/>
            </a:endParaRPr>
          </a:p>
          <a:p>
            <a:pPr marL="342900" lvl="1" indent="-342900">
              <a:buFont typeface="Arial"/>
              <a:buChar char="•"/>
            </a:pPr>
            <a:endParaRPr lang="en-US" sz="2800" dirty="0">
              <a:latin typeface="+mj-lt"/>
            </a:endParaRPr>
          </a:p>
          <a:p>
            <a:pPr marL="342900" lvl="1" indent="-342900">
              <a:buFont typeface="Arial"/>
              <a:buChar char="•"/>
            </a:pPr>
            <a:endParaRPr lang="en-US" sz="2400" dirty="0">
              <a:latin typeface="+mj-lt"/>
            </a:endParaRPr>
          </a:p>
          <a:p>
            <a:pPr marL="227013" lvl="1" indent="-227013">
              <a:buFont typeface="Arial"/>
              <a:buChar char="•"/>
            </a:pPr>
            <a:endParaRPr lang="en-US" sz="2000" dirty="0">
              <a:latin typeface="+mj-lt"/>
            </a:endParaRPr>
          </a:p>
        </p:txBody>
      </p:sp>
      <p:pic>
        <p:nvPicPr>
          <p:cNvPr id="5" name="Picture 4">
            <a:extLst>
              <a:ext uri="{FF2B5EF4-FFF2-40B4-BE49-F238E27FC236}">
                <a16:creationId xmlns:a16="http://schemas.microsoft.com/office/drawing/2014/main" id="{61B17853-C9F0-8F47-ADC5-03A1A03F4F24}"/>
              </a:ext>
            </a:extLst>
          </p:cNvPr>
          <p:cNvPicPr>
            <a:picLocks noChangeAspect="1"/>
          </p:cNvPicPr>
          <p:nvPr/>
        </p:nvPicPr>
        <p:blipFill rotWithShape="1">
          <a:blip r:embed="rId3"/>
          <a:srcRect r="57830"/>
          <a:stretch/>
        </p:blipFill>
        <p:spPr>
          <a:xfrm>
            <a:off x="8521690" y="464734"/>
            <a:ext cx="2210479" cy="6028141"/>
          </a:xfrm>
          <a:prstGeom prst="rect">
            <a:avLst/>
          </a:prstGeom>
        </p:spPr>
      </p:pic>
    </p:spTree>
    <p:extLst>
      <p:ext uri="{BB962C8B-B14F-4D97-AF65-F5344CB8AC3E}">
        <p14:creationId xmlns:p14="http://schemas.microsoft.com/office/powerpoint/2010/main" val="417914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1EB5B-4876-38C1-882E-9384796DCC5D}"/>
              </a:ext>
            </a:extLst>
          </p:cNvPr>
          <p:cNvSpPr>
            <a:spLocks noGrp="1"/>
          </p:cNvSpPr>
          <p:nvPr>
            <p:ph type="title"/>
          </p:nvPr>
        </p:nvSpPr>
        <p:spPr/>
        <p:txBody>
          <a:bodyPr/>
          <a:lstStyle/>
          <a:p>
            <a:r>
              <a:rPr lang="en-US" dirty="0"/>
              <a:t>Step 2: transfer proteins onto nitrocellulose membrane</a:t>
            </a:r>
          </a:p>
        </p:txBody>
      </p:sp>
      <p:sp>
        <p:nvSpPr>
          <p:cNvPr id="3" name="Content Placeholder 2">
            <a:extLst>
              <a:ext uri="{FF2B5EF4-FFF2-40B4-BE49-F238E27FC236}">
                <a16:creationId xmlns:a16="http://schemas.microsoft.com/office/drawing/2014/main" id="{4A08C1FF-0311-53AC-A332-4A1F8ECEC91F}"/>
              </a:ext>
            </a:extLst>
          </p:cNvPr>
          <p:cNvSpPr>
            <a:spLocks noGrp="1"/>
          </p:cNvSpPr>
          <p:nvPr>
            <p:ph idx="1"/>
          </p:nvPr>
        </p:nvSpPr>
        <p:spPr>
          <a:xfrm>
            <a:off x="838200" y="1825625"/>
            <a:ext cx="4648200" cy="4351338"/>
          </a:xfrm>
        </p:spPr>
        <p:txBody>
          <a:bodyPr>
            <a:normAutofit/>
          </a:bodyPr>
          <a:lstStyle/>
          <a:p>
            <a:r>
              <a:rPr lang="en-US" dirty="0">
                <a:latin typeface="+mj-lt"/>
              </a:rPr>
              <a:t>P</a:t>
            </a:r>
            <a:r>
              <a:rPr lang="en-US" sz="2800" dirty="0">
                <a:latin typeface="+mj-lt"/>
              </a:rPr>
              <a:t>rotein bands from polyacrylamide gel transferred to a nitrocellulose membrane via applying a current</a:t>
            </a:r>
          </a:p>
          <a:p>
            <a:endParaRPr lang="en-US" dirty="0">
              <a:latin typeface="+mj-lt"/>
            </a:endParaRPr>
          </a:p>
          <a:p>
            <a:r>
              <a:rPr lang="en-US" sz="2800" b="1" dirty="0">
                <a:solidFill>
                  <a:srgbClr val="0070C0"/>
                </a:solidFill>
                <a:latin typeface="+mj-lt"/>
              </a:rPr>
              <a:t>Why is it necessary to transfer proteins onto a membrane?</a:t>
            </a:r>
          </a:p>
        </p:txBody>
      </p:sp>
      <p:pic>
        <p:nvPicPr>
          <p:cNvPr id="3074" name="Picture 2">
            <a:extLst>
              <a:ext uri="{FF2B5EF4-FFF2-40B4-BE49-F238E27FC236}">
                <a16:creationId xmlns:a16="http://schemas.microsoft.com/office/drawing/2014/main" id="{752BFA21-8747-01EF-6BFD-619AB4C8A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669" y="1825625"/>
            <a:ext cx="5600131" cy="379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6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40203-73C5-F11D-DA15-D86A43958AA8}"/>
              </a:ext>
            </a:extLst>
          </p:cNvPr>
          <p:cNvPicPr>
            <a:picLocks noChangeAspect="1"/>
          </p:cNvPicPr>
          <p:nvPr/>
        </p:nvPicPr>
        <p:blipFill>
          <a:blip r:embed="rId2"/>
          <a:stretch>
            <a:fillRect/>
          </a:stretch>
        </p:blipFill>
        <p:spPr>
          <a:xfrm>
            <a:off x="706139" y="1124220"/>
            <a:ext cx="7434943" cy="2268997"/>
          </a:xfrm>
          <a:prstGeom prst="rect">
            <a:avLst/>
          </a:prstGeom>
        </p:spPr>
      </p:pic>
      <p:sp>
        <p:nvSpPr>
          <p:cNvPr id="2" name="Title 1">
            <a:extLst>
              <a:ext uri="{FF2B5EF4-FFF2-40B4-BE49-F238E27FC236}">
                <a16:creationId xmlns:a16="http://schemas.microsoft.com/office/drawing/2014/main" id="{8D195CF5-C9C3-42F9-CAD4-1BFF38CB9D13}"/>
              </a:ext>
            </a:extLst>
          </p:cNvPr>
          <p:cNvSpPr>
            <a:spLocks noGrp="1"/>
          </p:cNvSpPr>
          <p:nvPr>
            <p:ph type="title"/>
          </p:nvPr>
        </p:nvSpPr>
        <p:spPr/>
        <p:txBody>
          <a:bodyPr/>
          <a:lstStyle/>
          <a:p>
            <a:r>
              <a:rPr lang="en-US" dirty="0"/>
              <a:t>Step 3: probe membrane using antibodies</a:t>
            </a:r>
          </a:p>
        </p:txBody>
      </p:sp>
      <p:sp>
        <p:nvSpPr>
          <p:cNvPr id="3" name="Content Placeholder 2">
            <a:extLst>
              <a:ext uri="{FF2B5EF4-FFF2-40B4-BE49-F238E27FC236}">
                <a16:creationId xmlns:a16="http://schemas.microsoft.com/office/drawing/2014/main" id="{5A05F33F-1452-1EB1-4A75-61E823BD2BB4}"/>
              </a:ext>
            </a:extLst>
          </p:cNvPr>
          <p:cNvSpPr>
            <a:spLocks noGrp="1"/>
          </p:cNvSpPr>
          <p:nvPr>
            <p:ph idx="1"/>
          </p:nvPr>
        </p:nvSpPr>
        <p:spPr>
          <a:xfrm>
            <a:off x="838200" y="3393217"/>
            <a:ext cx="10909515" cy="2783746"/>
          </a:xfrm>
        </p:spPr>
        <p:txBody>
          <a:bodyPr>
            <a:noAutofit/>
          </a:bodyPr>
          <a:lstStyle/>
          <a:p>
            <a:r>
              <a:rPr lang="en-US" dirty="0">
                <a:latin typeface="+mj-lt"/>
              </a:rPr>
              <a:t>Primary antibody raised against protein of interest to identify band that corresponds to specific protein on the blot</a:t>
            </a:r>
          </a:p>
          <a:p>
            <a:r>
              <a:rPr lang="en-US" dirty="0">
                <a:latin typeface="+mj-lt"/>
              </a:rPr>
              <a:t>Secondary antibody raised against the species of the primary antibody to visualize band that corresponds to specific protein of interest</a:t>
            </a:r>
          </a:p>
          <a:p>
            <a:pPr marL="0" indent="0">
              <a:buNone/>
            </a:pPr>
            <a:endParaRPr lang="en-US" dirty="0">
              <a:latin typeface="+mj-lt"/>
            </a:endParaRPr>
          </a:p>
          <a:p>
            <a:r>
              <a:rPr lang="en-US" b="1" dirty="0">
                <a:solidFill>
                  <a:srgbClr val="0070C0"/>
                </a:solidFill>
                <a:latin typeface="+mj-lt"/>
              </a:rPr>
              <a:t>Why use a secondary antibody (rather than a labeled primary antibody)?</a:t>
            </a:r>
          </a:p>
        </p:txBody>
      </p:sp>
      <p:sp>
        <p:nvSpPr>
          <p:cNvPr id="5" name="TextBox 4">
            <a:extLst>
              <a:ext uri="{FF2B5EF4-FFF2-40B4-BE49-F238E27FC236}">
                <a16:creationId xmlns:a16="http://schemas.microsoft.com/office/drawing/2014/main" id="{863D0761-3972-4A43-8333-643E402790A3}"/>
              </a:ext>
            </a:extLst>
          </p:cNvPr>
          <p:cNvSpPr txBox="1"/>
          <p:nvPr/>
        </p:nvSpPr>
        <p:spPr>
          <a:xfrm>
            <a:off x="8698832" y="1503947"/>
            <a:ext cx="2923673" cy="1477328"/>
          </a:xfrm>
          <a:prstGeom prst="rect">
            <a:avLst/>
          </a:prstGeom>
          <a:noFill/>
        </p:spPr>
        <p:txBody>
          <a:bodyPr wrap="square" rtlCol="0">
            <a:spAutoFit/>
          </a:bodyPr>
          <a:lstStyle/>
          <a:p>
            <a:r>
              <a:rPr lang="en-US" dirty="0"/>
              <a:t>Primary – Mouse IgG anti-MAX</a:t>
            </a:r>
          </a:p>
          <a:p>
            <a:endParaRPr lang="en-US" dirty="0"/>
          </a:p>
          <a:p>
            <a:r>
              <a:rPr lang="en-US" dirty="0"/>
              <a:t>Secondary – Goat anti-Mouse IgG</a:t>
            </a:r>
          </a:p>
        </p:txBody>
      </p:sp>
    </p:spTree>
    <p:extLst>
      <p:ext uri="{BB962C8B-B14F-4D97-AF65-F5344CB8AC3E}">
        <p14:creationId xmlns:p14="http://schemas.microsoft.com/office/powerpoint/2010/main" val="1792510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6BF2-C49D-9F46-A550-1CB35F160301}"/>
              </a:ext>
            </a:extLst>
          </p:cNvPr>
          <p:cNvSpPr>
            <a:spLocks noGrp="1"/>
          </p:cNvSpPr>
          <p:nvPr>
            <p:ph type="title"/>
          </p:nvPr>
        </p:nvSpPr>
        <p:spPr>
          <a:xfrm>
            <a:off x="838200" y="365125"/>
            <a:ext cx="10515600" cy="1325563"/>
          </a:xfrm>
        </p:spPr>
        <p:txBody>
          <a:bodyPr/>
          <a:lstStyle/>
          <a:p>
            <a:r>
              <a:rPr lang="en-US" dirty="0"/>
              <a:t>For today…</a:t>
            </a:r>
          </a:p>
        </p:txBody>
      </p:sp>
      <p:sp>
        <p:nvSpPr>
          <p:cNvPr id="3" name="Content Placeholder 2">
            <a:extLst>
              <a:ext uri="{FF2B5EF4-FFF2-40B4-BE49-F238E27FC236}">
                <a16:creationId xmlns:a16="http://schemas.microsoft.com/office/drawing/2014/main" id="{A9E59D92-9E36-FA4E-B765-390F1D36FA06}"/>
              </a:ext>
            </a:extLst>
          </p:cNvPr>
          <p:cNvSpPr>
            <a:spLocks noGrp="1"/>
          </p:cNvSpPr>
          <p:nvPr>
            <p:ph idx="1"/>
          </p:nvPr>
        </p:nvSpPr>
        <p:spPr>
          <a:xfrm>
            <a:off x="838200" y="1499053"/>
            <a:ext cx="10515600" cy="2100674"/>
          </a:xfrm>
        </p:spPr>
        <p:txBody>
          <a:bodyPr>
            <a:normAutofit/>
          </a:bodyPr>
          <a:lstStyle/>
          <a:p>
            <a:r>
              <a:rPr lang="en-US" dirty="0">
                <a:latin typeface="+mj-lt"/>
              </a:rPr>
              <a:t>Class divided into two groups </a:t>
            </a:r>
          </a:p>
          <a:p>
            <a:pPr lvl="1"/>
            <a:r>
              <a:rPr lang="en-US" dirty="0">
                <a:latin typeface="+mj-lt"/>
              </a:rPr>
              <a:t>Pink Yellow Blue will start on Western blot</a:t>
            </a:r>
          </a:p>
          <a:p>
            <a:pPr lvl="1"/>
            <a:r>
              <a:rPr lang="en-US" dirty="0">
                <a:latin typeface="+mj-lt"/>
              </a:rPr>
              <a:t>Green, Red, Orange, Purple will start with paper discussion</a:t>
            </a:r>
          </a:p>
        </p:txBody>
      </p:sp>
      <p:sp>
        <p:nvSpPr>
          <p:cNvPr id="6" name="Title 1">
            <a:extLst>
              <a:ext uri="{FF2B5EF4-FFF2-40B4-BE49-F238E27FC236}">
                <a16:creationId xmlns:a16="http://schemas.microsoft.com/office/drawing/2014/main" id="{E69310CF-139C-EC44-A95D-6923B73B1C2E}"/>
              </a:ext>
            </a:extLst>
          </p:cNvPr>
          <p:cNvSpPr txBox="1">
            <a:spLocks/>
          </p:cNvSpPr>
          <p:nvPr/>
        </p:nvSpPr>
        <p:spPr>
          <a:xfrm>
            <a:off x="838198" y="34911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For M1D5…</a:t>
            </a:r>
          </a:p>
        </p:txBody>
      </p:sp>
      <p:sp>
        <p:nvSpPr>
          <p:cNvPr id="7" name="Content Placeholder 2">
            <a:extLst>
              <a:ext uri="{FF2B5EF4-FFF2-40B4-BE49-F238E27FC236}">
                <a16:creationId xmlns:a16="http://schemas.microsoft.com/office/drawing/2014/main" id="{D7C0A339-17BE-E14D-99FB-E15BE0ACC01D}"/>
              </a:ext>
            </a:extLst>
          </p:cNvPr>
          <p:cNvSpPr txBox="1">
            <a:spLocks/>
          </p:cNvSpPr>
          <p:nvPr/>
        </p:nvSpPr>
        <p:spPr>
          <a:xfrm>
            <a:off x="838198" y="4625045"/>
            <a:ext cx="10515600" cy="1864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Revise due M1D3 homework using feedback and workshop materials</a:t>
            </a:r>
          </a:p>
          <a:p>
            <a:r>
              <a:rPr lang="en-US" dirty="0">
                <a:latin typeface="+mj-lt"/>
              </a:rPr>
              <a:t>Draft outline of script for Research talk</a:t>
            </a:r>
          </a:p>
        </p:txBody>
      </p:sp>
    </p:spTree>
    <p:extLst>
      <p:ext uri="{BB962C8B-B14F-4D97-AF65-F5344CB8AC3E}">
        <p14:creationId xmlns:p14="http://schemas.microsoft.com/office/powerpoint/2010/main" val="266915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A6D98-0F9B-9642-8A7C-39A2F678CBF2}"/>
              </a:ext>
            </a:extLst>
          </p:cNvPr>
          <p:cNvSpPr>
            <a:spLocks noGrp="1"/>
          </p:cNvSpPr>
          <p:nvPr>
            <p:ph type="title"/>
          </p:nvPr>
        </p:nvSpPr>
        <p:spPr/>
        <p:txBody>
          <a:bodyPr/>
          <a:lstStyle/>
          <a:p>
            <a:r>
              <a:rPr lang="en-US" dirty="0"/>
              <a:t>Mini-presentation due Saturday, March 4</a:t>
            </a:r>
          </a:p>
        </p:txBody>
      </p:sp>
      <p:sp>
        <p:nvSpPr>
          <p:cNvPr id="3" name="Content Placeholder 2">
            <a:extLst>
              <a:ext uri="{FF2B5EF4-FFF2-40B4-BE49-F238E27FC236}">
                <a16:creationId xmlns:a16="http://schemas.microsoft.com/office/drawing/2014/main" id="{134CADC8-E32A-D34B-AF7A-117BCB1BC923}"/>
              </a:ext>
            </a:extLst>
          </p:cNvPr>
          <p:cNvSpPr>
            <a:spLocks noGrp="1"/>
          </p:cNvSpPr>
          <p:nvPr>
            <p:ph idx="1"/>
          </p:nvPr>
        </p:nvSpPr>
        <p:spPr/>
        <p:txBody>
          <a:bodyPr>
            <a:normAutofit/>
          </a:bodyPr>
          <a:lstStyle/>
          <a:p>
            <a:r>
              <a:rPr lang="en-US" dirty="0">
                <a:latin typeface="+mj-lt"/>
              </a:rPr>
              <a:t>Prepare a video of you verbally discussing your research</a:t>
            </a:r>
          </a:p>
          <a:p>
            <a:pPr lvl="1"/>
            <a:r>
              <a:rPr lang="en-US" dirty="0">
                <a:latin typeface="+mj-lt"/>
              </a:rPr>
              <a:t>Use any device or Zoom</a:t>
            </a:r>
          </a:p>
          <a:p>
            <a:pPr lvl="1"/>
            <a:r>
              <a:rPr lang="en-US" dirty="0">
                <a:latin typeface="+mj-lt"/>
              </a:rPr>
              <a:t>No visuals / slides </a:t>
            </a:r>
          </a:p>
          <a:p>
            <a:pPr lvl="1"/>
            <a:r>
              <a:rPr lang="en-US" dirty="0">
                <a:latin typeface="+mj-lt"/>
              </a:rPr>
              <a:t>Do not edit / splice the video</a:t>
            </a:r>
          </a:p>
          <a:p>
            <a:r>
              <a:rPr lang="en-US" b="1" dirty="0">
                <a:solidFill>
                  <a:srgbClr val="0070C0"/>
                </a:solidFill>
                <a:latin typeface="+mj-lt"/>
              </a:rPr>
              <a:t>Submit to Gmail account!</a:t>
            </a:r>
          </a:p>
          <a:p>
            <a:pPr lvl="1"/>
            <a:r>
              <a:rPr lang="en-US" dirty="0">
                <a:latin typeface="+mj-lt"/>
              </a:rPr>
              <a:t>bioeng20.109@gmail.com</a:t>
            </a:r>
          </a:p>
          <a:p>
            <a:pPr lvl="1"/>
            <a:r>
              <a:rPr lang="en-US" dirty="0">
                <a:latin typeface="+mj-lt"/>
              </a:rPr>
              <a:t>Remember to follow file name guidelines</a:t>
            </a:r>
          </a:p>
        </p:txBody>
      </p:sp>
    </p:spTree>
    <p:extLst>
      <p:ext uri="{BB962C8B-B14F-4D97-AF65-F5344CB8AC3E}">
        <p14:creationId xmlns:p14="http://schemas.microsoft.com/office/powerpoint/2010/main" val="30688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ECAD-FF7B-374A-A5E6-8B3A4C793C0A}"/>
              </a:ext>
            </a:extLst>
          </p:cNvPr>
          <p:cNvSpPr>
            <a:spLocks noGrp="1"/>
          </p:cNvSpPr>
          <p:nvPr>
            <p:ph type="title"/>
          </p:nvPr>
        </p:nvSpPr>
        <p:spPr/>
        <p:txBody>
          <a:bodyPr/>
          <a:lstStyle/>
          <a:p>
            <a:r>
              <a:rPr lang="en-US" dirty="0"/>
              <a:t>Presentation should be 3 min (+/- 15 sec)</a:t>
            </a:r>
          </a:p>
        </p:txBody>
      </p:sp>
      <p:sp>
        <p:nvSpPr>
          <p:cNvPr id="3" name="Content Placeholder 2">
            <a:extLst>
              <a:ext uri="{FF2B5EF4-FFF2-40B4-BE49-F238E27FC236}">
                <a16:creationId xmlns:a16="http://schemas.microsoft.com/office/drawing/2014/main" id="{989C2FE6-1717-4145-8CA1-FF4E2465D0DC}"/>
              </a:ext>
            </a:extLst>
          </p:cNvPr>
          <p:cNvSpPr>
            <a:spLocks noGrp="1"/>
          </p:cNvSpPr>
          <p:nvPr>
            <p:ph idx="1"/>
          </p:nvPr>
        </p:nvSpPr>
        <p:spPr>
          <a:xfrm>
            <a:off x="838200" y="1825625"/>
            <a:ext cx="5257800" cy="4351338"/>
          </a:xfrm>
        </p:spPr>
        <p:txBody>
          <a:bodyPr/>
          <a:lstStyle/>
          <a:p>
            <a:r>
              <a:rPr lang="en-US" dirty="0">
                <a:latin typeface="+mj-lt"/>
              </a:rPr>
              <a:t>Introduce yourself</a:t>
            </a:r>
          </a:p>
          <a:p>
            <a:r>
              <a:rPr lang="en-US" dirty="0">
                <a:latin typeface="+mj-lt"/>
              </a:rPr>
              <a:t>Provide important background information</a:t>
            </a:r>
          </a:p>
          <a:p>
            <a:r>
              <a:rPr lang="en-US" dirty="0">
                <a:latin typeface="+mj-lt"/>
              </a:rPr>
              <a:t>Describe key results</a:t>
            </a:r>
          </a:p>
          <a:p>
            <a:pPr lvl="2"/>
            <a:r>
              <a:rPr lang="en-US" dirty="0">
                <a:latin typeface="+mj-lt"/>
              </a:rPr>
              <a:t>Briefly describe critical methods used to generate important data</a:t>
            </a:r>
          </a:p>
          <a:p>
            <a:pPr lvl="2"/>
            <a:r>
              <a:rPr lang="en-US" b="1" dirty="0">
                <a:solidFill>
                  <a:srgbClr val="0070C0"/>
                </a:solidFill>
                <a:latin typeface="+mj-lt"/>
              </a:rPr>
              <a:t>Use quantitative descriptions when discussing results</a:t>
            </a:r>
          </a:p>
          <a:p>
            <a:r>
              <a:rPr lang="en-US" dirty="0">
                <a:latin typeface="+mj-lt"/>
              </a:rPr>
              <a:t>Highlight the take-home message</a:t>
            </a:r>
          </a:p>
        </p:txBody>
      </p:sp>
      <p:pic>
        <p:nvPicPr>
          <p:cNvPr id="1026" name="Picture 2" descr="Meme Creator - Funny One does not simply end a presentation without a  take-home-message Meme Generator at MemeCreator.org!">
            <a:extLst>
              <a:ext uri="{FF2B5EF4-FFF2-40B4-BE49-F238E27FC236}">
                <a16:creationId xmlns:a16="http://schemas.microsoft.com/office/drawing/2014/main" id="{2025074F-E2FC-174B-81DC-373E03D3C2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962" y="2388646"/>
            <a:ext cx="4339524" cy="254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70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533</Words>
  <Application>Microsoft Office PowerPoint</Application>
  <PresentationFormat>Widescreen</PresentationFormat>
  <Paragraphs>81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Overview of Mod 1 experiments:</vt:lpstr>
      <vt:lpstr>Western blots probe for specific proteins</vt:lpstr>
      <vt:lpstr>Step 1: separate proteins using electrophoresis</vt:lpstr>
      <vt:lpstr>Step 2: transfer proteins onto nitrocellulose membrane</vt:lpstr>
      <vt:lpstr>Step 3: probe membrane using antibodies</vt:lpstr>
      <vt:lpstr>For today…</vt:lpstr>
      <vt:lpstr>Mini-presentation due Saturday, March 4</vt:lpstr>
      <vt:lpstr>Presentation should be 3 min (+/- 15 sec)</vt:lpstr>
      <vt:lpstr>What data / results should be included?</vt:lpstr>
      <vt:lpstr>Review assignment description on wiki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Noreen L Lyell</dc:creator>
  <cp:lastModifiedBy>Jamie</cp:lastModifiedBy>
  <cp:revision>57</cp:revision>
  <cp:lastPrinted>2020-02-13T15:23:59Z</cp:lastPrinted>
  <dcterms:created xsi:type="dcterms:W3CDTF">2020-02-12T15:51:22Z</dcterms:created>
  <dcterms:modified xsi:type="dcterms:W3CDTF">2023-02-24T17:41:40Z</dcterms:modified>
</cp:coreProperties>
</file>