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  <p:sldId id="259" r:id="rId3"/>
    <p:sldId id="265" r:id="rId4"/>
    <p:sldId id="257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1064-9616-434F-BDCE-F24DFF9BB9DE}" type="datetimeFigureOut">
              <a:rPr lang="en-US" smtClean="0"/>
              <a:t>11/16/10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702A0-D345-B048-8A0D-10321CC90B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Biomaterials Engineering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M3D1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11.16.10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53424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Helvetica"/>
                <a:cs typeface="Helvetica"/>
              </a:rPr>
              <a:t>Bio</a:t>
            </a:r>
            <a:r>
              <a:rPr lang="en-US" sz="3200" dirty="0" err="1" smtClean="0">
                <a:latin typeface="Helvetica"/>
                <a:cs typeface="Helvetica"/>
              </a:rPr>
              <a:t>Materials</a:t>
            </a:r>
            <a:r>
              <a:rPr lang="en-US" sz="3200" dirty="0" smtClean="0">
                <a:latin typeface="Helvetica"/>
                <a:cs typeface="Helvetica"/>
              </a:rPr>
              <a:t>: Starting with “Bio”</a:t>
            </a:r>
            <a:endParaRPr lang="en-US" sz="3200" dirty="0">
              <a:latin typeface="Helvetica"/>
              <a:cs typeface="Helvetica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905000" y="914400"/>
            <a:ext cx="5029200" cy="2743200"/>
            <a:chOff x="1200" y="912"/>
            <a:chExt cx="2832" cy="145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200" y="912"/>
              <a:ext cx="2832" cy="1453"/>
              <a:chOff x="1200" y="912"/>
              <a:chExt cx="2832" cy="1453"/>
            </a:xfrm>
          </p:grpSpPr>
          <p:pic>
            <p:nvPicPr>
              <p:cNvPr id="6" name="Picture 5" descr="infectionpt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200" y="925"/>
                <a:ext cx="2369" cy="1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 descr="infectionpt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81" y="912"/>
                <a:ext cx="2251" cy="1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1776" y="115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Picture 9" descr="200px-Macintosh_HD-Users-nkuldell-Desktop-plaqu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0183" y="3657600"/>
            <a:ext cx="2971800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10400" y="1143000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PFU = </a:t>
            </a:r>
            <a:endParaRPr lang="en-US" sz="3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53424"/>
            <a:ext cx="6858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Helvetica"/>
                <a:cs typeface="Helvetica"/>
              </a:rPr>
              <a:t>Bio</a:t>
            </a:r>
            <a:r>
              <a:rPr lang="en-US" sz="3200" u="sng" dirty="0" err="1" smtClean="0">
                <a:latin typeface="Helvetica"/>
                <a:cs typeface="Helvetica"/>
              </a:rPr>
              <a:t>Materials</a:t>
            </a:r>
            <a:r>
              <a:rPr lang="en-US" sz="3200" dirty="0" smtClean="0">
                <a:latin typeface="Helvetica"/>
                <a:cs typeface="Helvetica"/>
              </a:rPr>
              <a:t>: now for “materials”</a:t>
            </a:r>
            <a:endParaRPr lang="en-US" sz="3200" dirty="0">
              <a:latin typeface="Helvetica"/>
              <a:cs typeface="Helvetica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838200" y="2871788"/>
            <a:ext cx="7696200" cy="2233612"/>
            <a:chOff x="838200" y="3861955"/>
            <a:chExt cx="7696200" cy="2234045"/>
          </a:xfrm>
        </p:grpSpPr>
        <p:grpSp>
          <p:nvGrpSpPr>
            <p:cNvPr id="4" name="Group 9"/>
            <p:cNvGrpSpPr/>
            <p:nvPr/>
          </p:nvGrpSpPr>
          <p:grpSpPr>
            <a:xfrm>
              <a:off x="838200" y="3861942"/>
              <a:ext cx="7696200" cy="2234043"/>
              <a:chOff x="3352800" y="4343400"/>
              <a:chExt cx="5029200" cy="685800"/>
            </a:xfrm>
            <a:solidFill>
              <a:schemeClr val="bg2">
                <a:lumMod val="75000"/>
              </a:schemeClr>
            </a:solidFill>
          </p:grpSpPr>
          <p:sp>
            <p:nvSpPr>
              <p:cNvPr id="6" name="Rectangle 5"/>
              <p:cNvSpPr/>
              <p:nvPr/>
            </p:nvSpPr>
            <p:spPr>
              <a:xfrm>
                <a:off x="3352800" y="4876800"/>
                <a:ext cx="5029200" cy="152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Rectangle 3"/>
              <p:cNvSpPr/>
              <p:nvPr/>
            </p:nvSpPr>
            <p:spPr>
              <a:xfrm>
                <a:off x="3352800" y="4343400"/>
                <a:ext cx="2286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53400" y="4343400"/>
                <a:ext cx="2286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733800" y="5638711"/>
              <a:ext cx="1806575" cy="338204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Lower Assembly</a:t>
              </a: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1409700" y="1752600"/>
            <a:ext cx="6553200" cy="1068388"/>
            <a:chOff x="1409585" y="2743200"/>
            <a:chExt cx="6553431" cy="1069109"/>
          </a:xfrm>
        </p:grpSpPr>
        <p:grpSp>
          <p:nvGrpSpPr>
            <p:cNvPr id="10" name="Group 12"/>
            <p:cNvGrpSpPr/>
            <p:nvPr/>
          </p:nvGrpSpPr>
          <p:grpSpPr>
            <a:xfrm rot="10800000">
              <a:off x="1409585" y="2819415"/>
              <a:ext cx="6553431" cy="992907"/>
              <a:chOff x="3352800" y="4343400"/>
              <a:chExt cx="5029200" cy="685800"/>
            </a:xfrm>
            <a:solidFill>
              <a:schemeClr val="bg2">
                <a:lumMod val="75000"/>
              </a:schemeClr>
            </a:solidFill>
          </p:grpSpPr>
          <p:sp>
            <p:nvSpPr>
              <p:cNvPr id="12" name="Rectangle 11"/>
              <p:cNvSpPr/>
              <p:nvPr/>
            </p:nvSpPr>
            <p:spPr>
              <a:xfrm>
                <a:off x="3352800" y="4876800"/>
                <a:ext cx="5029200" cy="152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52800" y="4343400"/>
                <a:ext cx="2286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153400" y="4343400"/>
                <a:ext cx="2286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3733767" y="2743200"/>
              <a:ext cx="1793938" cy="338366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Upper Assembly</a:t>
              </a:r>
            </a:p>
          </p:txBody>
        </p:sp>
      </p:grpSp>
      <p:grpSp>
        <p:nvGrpSpPr>
          <p:cNvPr id="15" name="Group 31"/>
          <p:cNvGrpSpPr>
            <a:grpSpLocks/>
          </p:cNvGrpSpPr>
          <p:nvPr/>
        </p:nvGrpSpPr>
        <p:grpSpPr bwMode="auto">
          <a:xfrm>
            <a:off x="2435225" y="2251075"/>
            <a:ext cx="4198938" cy="496888"/>
            <a:chOff x="2435745" y="3241386"/>
            <a:chExt cx="4197927" cy="496455"/>
          </a:xfrm>
        </p:grpSpPr>
        <p:sp>
          <p:nvSpPr>
            <p:cNvPr id="16" name="Rectangle 15"/>
            <p:cNvSpPr/>
            <p:nvPr/>
          </p:nvSpPr>
          <p:spPr>
            <a:xfrm>
              <a:off x="2435745" y="3241386"/>
              <a:ext cx="4197927" cy="496455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734" y="3276281"/>
              <a:ext cx="1236365" cy="339429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Lithium (s)</a:t>
              </a:r>
            </a:p>
          </p:txBody>
        </p:sp>
      </p:grp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1771650" y="3863975"/>
            <a:ext cx="5829300" cy="744538"/>
            <a:chOff x="1771073" y="4854864"/>
            <a:chExt cx="5830455" cy="744682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771073" y="4854864"/>
              <a:ext cx="5830455" cy="74468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25400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2257" y="5029523"/>
              <a:ext cx="1416331" cy="338203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Steel Spacer</a:t>
              </a:r>
            </a:p>
          </p:txBody>
        </p:sp>
      </p:grpSp>
      <p:grpSp>
        <p:nvGrpSpPr>
          <p:cNvPr id="21" name="Group 35"/>
          <p:cNvGrpSpPr>
            <a:grpSpLocks/>
          </p:cNvGrpSpPr>
          <p:nvPr/>
        </p:nvGrpSpPr>
        <p:grpSpPr bwMode="auto">
          <a:xfrm>
            <a:off x="1771650" y="3589338"/>
            <a:ext cx="5848350" cy="338137"/>
            <a:chOff x="1771073" y="4579620"/>
            <a:chExt cx="5848927" cy="338554"/>
          </a:xfrm>
        </p:grpSpPr>
        <p:sp>
          <p:nvSpPr>
            <p:cNvPr id="22" name="Rectangle 21"/>
            <p:cNvSpPr/>
            <p:nvPr/>
          </p:nvSpPr>
          <p:spPr>
            <a:xfrm>
              <a:off x="1771073" y="4647966"/>
              <a:ext cx="5848927" cy="206630"/>
            </a:xfrm>
            <a:prstGeom prst="rect">
              <a:avLst/>
            </a:prstGeom>
            <a:solidFill>
              <a:srgbClr val="B45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47549" y="4579620"/>
              <a:ext cx="3241995" cy="338554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Copper Foil – Current Collector</a:t>
              </a:r>
            </a:p>
          </p:txBody>
        </p:sp>
      </p:grpSp>
      <p:grpSp>
        <p:nvGrpSpPr>
          <p:cNvPr id="24" name="Group 34"/>
          <p:cNvGrpSpPr>
            <a:grpSpLocks/>
          </p:cNvGrpSpPr>
          <p:nvPr/>
        </p:nvGrpSpPr>
        <p:grpSpPr bwMode="auto">
          <a:xfrm>
            <a:off x="3262313" y="3352800"/>
            <a:ext cx="2681287" cy="338138"/>
            <a:chOff x="3261591" y="4342751"/>
            <a:chExt cx="2682009" cy="338971"/>
          </a:xfrm>
        </p:grpSpPr>
        <p:sp>
          <p:nvSpPr>
            <p:cNvPr id="25" name="Rectangle 24"/>
            <p:cNvSpPr/>
            <p:nvPr/>
          </p:nvSpPr>
          <p:spPr>
            <a:xfrm>
              <a:off x="3261591" y="4400042"/>
              <a:ext cx="2682009" cy="24826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308" y="4342751"/>
              <a:ext cx="989279" cy="338971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Electrode</a:t>
              </a:r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>
            <a:off x="1420813" y="2871788"/>
            <a:ext cx="6530975" cy="396875"/>
            <a:chOff x="1421245" y="3861955"/>
            <a:chExt cx="6530109" cy="397160"/>
          </a:xfrm>
        </p:grpSpPr>
        <p:sp>
          <p:nvSpPr>
            <p:cNvPr id="28" name="Rectangle 27"/>
            <p:cNvSpPr/>
            <p:nvPr/>
          </p:nvSpPr>
          <p:spPr>
            <a:xfrm>
              <a:off x="1421245" y="4109783"/>
              <a:ext cx="6530109" cy="1493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21245" y="3861955"/>
              <a:ext cx="6530109" cy="14933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81546" y="3885784"/>
              <a:ext cx="2465061" cy="338381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2 x Polymer Separators</a:t>
              </a:r>
            </a:p>
          </p:txBody>
        </p:sp>
      </p:grpSp>
      <p:grpSp>
        <p:nvGrpSpPr>
          <p:cNvPr id="31" name="Group 39"/>
          <p:cNvGrpSpPr>
            <a:grpSpLocks/>
          </p:cNvGrpSpPr>
          <p:nvPr/>
        </p:nvGrpSpPr>
        <p:grpSpPr bwMode="auto">
          <a:xfrm>
            <a:off x="1176338" y="2125663"/>
            <a:ext cx="7831137" cy="1490662"/>
            <a:chOff x="1176366" y="3116580"/>
            <a:chExt cx="7830943" cy="1490056"/>
          </a:xfrm>
        </p:grpSpPr>
        <p:sp>
          <p:nvSpPr>
            <p:cNvPr id="32" name="Parallelogram 31"/>
            <p:cNvSpPr/>
            <p:nvPr/>
          </p:nvSpPr>
          <p:spPr>
            <a:xfrm>
              <a:off x="7951648" y="3365716"/>
              <a:ext cx="233356" cy="1240920"/>
            </a:xfrm>
            <a:prstGeom prst="parallelogram">
              <a:avLst/>
            </a:prstGeom>
            <a:solidFill>
              <a:srgbClr val="FFFF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3" name="Parallelogram 32"/>
            <p:cNvSpPr/>
            <p:nvPr/>
          </p:nvSpPr>
          <p:spPr>
            <a:xfrm flipH="1">
              <a:off x="1176366" y="3365716"/>
              <a:ext cx="233356" cy="1240920"/>
            </a:xfrm>
            <a:prstGeom prst="parallelogram">
              <a:avLst/>
            </a:prstGeom>
            <a:solidFill>
              <a:srgbClr val="FFFF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137381" y="3116580"/>
              <a:ext cx="869928" cy="585549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bg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Plastic</a:t>
              </a:r>
            </a:p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O-Ring</a:t>
              </a:r>
            </a:p>
          </p:txBody>
        </p:sp>
      </p:grpSp>
      <p:grpSp>
        <p:nvGrpSpPr>
          <p:cNvPr id="35" name="Group 38"/>
          <p:cNvGrpSpPr>
            <a:grpSpLocks/>
          </p:cNvGrpSpPr>
          <p:nvPr/>
        </p:nvGrpSpPr>
        <p:grpSpPr bwMode="auto">
          <a:xfrm>
            <a:off x="1676400" y="2895600"/>
            <a:ext cx="5807075" cy="338138"/>
            <a:chOff x="1676400" y="3886200"/>
            <a:chExt cx="5806633" cy="338554"/>
          </a:xfrm>
        </p:grpSpPr>
        <p:sp>
          <p:nvSpPr>
            <p:cNvPr id="36" name="TextBox 35"/>
            <p:cNvSpPr txBox="1"/>
            <p:nvPr/>
          </p:nvSpPr>
          <p:spPr>
            <a:xfrm>
              <a:off x="6248052" y="3886200"/>
              <a:ext cx="1234981" cy="338554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tx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Electrolyte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6400" y="3886200"/>
              <a:ext cx="1234981" cy="338554"/>
            </a:xfrm>
            <a:prstGeom prst="rect">
              <a:avLst/>
            </a:prstGeom>
            <a:noFill/>
            <a:effectLst>
              <a:outerShdw dist="10160" dir="2700000" algn="ctr" rotWithShape="0">
                <a:schemeClr val="tx1"/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Calibri" charset="0"/>
                </a:rPr>
                <a:t>Electrolyte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88027" y="3589340"/>
            <a:ext cx="6997123" cy="2206325"/>
            <a:chOff x="1188027" y="3589340"/>
            <a:chExt cx="6997123" cy="2206325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2632871" y="4004471"/>
              <a:ext cx="1744660" cy="914398"/>
            </a:xfrm>
            <a:prstGeom prst="straightConnector1">
              <a:avLst/>
            </a:prstGeom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88027" y="5334000"/>
              <a:ext cx="69971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"/>
                  <a:cs typeface="Helvetica"/>
                </a:rPr>
                <a:t>Active material = gold </a:t>
              </a:r>
              <a:r>
                <a:rPr lang="en-US" sz="2400" dirty="0" err="1" smtClean="0">
                  <a:latin typeface="Helvetica"/>
                  <a:cs typeface="Helvetica"/>
                </a:rPr>
                <a:t>nanowires</a:t>
              </a:r>
              <a:r>
                <a:rPr lang="en-US" sz="2400" dirty="0" smtClean="0">
                  <a:latin typeface="Helvetica"/>
                  <a:cs typeface="Helvetica"/>
                </a:rPr>
                <a:t> +/- silver </a:t>
              </a:r>
              <a:endParaRPr lang="en-US" sz="2400" dirty="0">
                <a:latin typeface="Helvetica"/>
                <a:cs typeface="Helvetica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04799" y="1066800"/>
            <a:ext cx="8702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Why bother with </a:t>
            </a:r>
            <a:r>
              <a:rPr lang="en-US" sz="2200" i="1" dirty="0" err="1" smtClean="0">
                <a:solidFill>
                  <a:srgbClr val="FF0000"/>
                </a:solidFill>
              </a:rPr>
              <a:t>nanowires</a:t>
            </a:r>
            <a:r>
              <a:rPr lang="en-US" sz="2200" i="1" dirty="0" smtClean="0">
                <a:solidFill>
                  <a:srgbClr val="FF0000"/>
                </a:solidFill>
              </a:rPr>
              <a:t>? Why not just gold or silver as anode? </a:t>
            </a:r>
            <a:endParaRPr lang="en-US" sz="2200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637" y="6248400"/>
            <a:ext cx="290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from John </a:t>
            </a:r>
            <a:r>
              <a:rPr lang="en-US" dirty="0" err="1" smtClean="0"/>
              <a:t>Burpo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Part 1: making solutions for </a:t>
            </a:r>
            <a:r>
              <a:rPr lang="en-US" sz="3200" dirty="0" err="1" smtClean="0">
                <a:latin typeface="Helvetica"/>
                <a:cs typeface="Helvetica"/>
              </a:rPr>
              <a:t>phage+gold</a:t>
            </a:r>
            <a:endParaRPr lang="en-US" sz="3200" dirty="0" smtClean="0">
              <a:latin typeface="Helvetica"/>
              <a:cs typeface="Helvetica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814493"/>
          <a:ext cx="609600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Solution</a:t>
                      </a:r>
                      <a:r>
                        <a:rPr lang="en-US" sz="2800" baseline="0" dirty="0" smtClean="0">
                          <a:latin typeface="Helvetica"/>
                          <a:cs typeface="Helvetica"/>
                        </a:rPr>
                        <a:t> to make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Team 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Gold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Red, Blue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Silver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Orange, Pink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Ascorbic</a:t>
                      </a:r>
                      <a:r>
                        <a:rPr lang="en-US" sz="2800" baseline="0" dirty="0" smtClean="0">
                          <a:latin typeface="Helvetica"/>
                          <a:cs typeface="Helvetica"/>
                        </a:rPr>
                        <a:t> Acid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Yellow, Grape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Salt</a:t>
                      </a:r>
                      <a:r>
                        <a:rPr lang="en-US" sz="2800" baseline="0" dirty="0" smtClean="0"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2800" baseline="0" dirty="0" err="1" smtClean="0">
                          <a:latin typeface="Helvetica"/>
                          <a:cs typeface="Helvetica"/>
                        </a:rPr>
                        <a:t>NaCl</a:t>
                      </a:r>
                      <a:r>
                        <a:rPr lang="en-US" sz="2800" baseline="0" dirty="0" smtClean="0">
                          <a:latin typeface="Helvetica"/>
                          <a:cs typeface="Helvetica"/>
                        </a:rPr>
                        <a:t>)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Helvetica"/>
                          <a:cs typeface="Helvetica"/>
                        </a:rPr>
                        <a:t>Green, Silver</a:t>
                      </a:r>
                      <a:endParaRPr lang="en-US" sz="28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760893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Helvetica"/>
                <a:cs typeface="Helvetica"/>
              </a:rPr>
              <a:t>Do these calculations and make these solutions after you start part 2</a:t>
            </a:r>
            <a:endParaRPr lang="en-US" sz="2800" i="1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143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All groups make CTAB</a:t>
            </a:r>
            <a:endParaRPr lang="en-US" sz="28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122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Kuldell</dc:creator>
  <cp:lastModifiedBy>Natalie Kuldell</cp:lastModifiedBy>
  <cp:revision>1</cp:revision>
  <dcterms:created xsi:type="dcterms:W3CDTF">2010-11-16T20:33:23Z</dcterms:created>
  <dcterms:modified xsi:type="dcterms:W3CDTF">2010-11-16T21:12:46Z</dcterms:modified>
</cp:coreProperties>
</file>