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handoutMasterIdLst>
    <p:handoutMasterId r:id="rId19"/>
  </p:handoutMasterIdLst>
  <p:sldIdLst>
    <p:sldId id="369" r:id="rId2"/>
    <p:sldId id="368" r:id="rId3"/>
    <p:sldId id="370" r:id="rId4"/>
    <p:sldId id="379" r:id="rId5"/>
    <p:sldId id="431" r:id="rId6"/>
    <p:sldId id="430" r:id="rId7"/>
    <p:sldId id="429" r:id="rId8"/>
    <p:sldId id="381" r:id="rId9"/>
    <p:sldId id="382" r:id="rId10"/>
    <p:sldId id="386" r:id="rId11"/>
    <p:sldId id="435" r:id="rId12"/>
    <p:sldId id="383" r:id="rId13"/>
    <p:sldId id="436" r:id="rId14"/>
    <p:sldId id="427" r:id="rId15"/>
    <p:sldId id="426" r:id="rId16"/>
    <p:sldId id="38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by Pursley"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027"/>
    <a:srgbClr val="1E8029"/>
    <a:srgbClr val="EFE8C3"/>
    <a:srgbClr val="FF6666"/>
    <a:srgbClr val="7F9E3A"/>
    <a:srgbClr val="9FC54A"/>
    <a:srgbClr val="F6C3FD"/>
    <a:srgbClr val="B2A936"/>
    <a:srgbClr val="FEC3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7"/>
    <p:restoredTop sz="85630" autoAdjust="0"/>
  </p:normalViewPr>
  <p:slideViewPr>
    <p:cSldViewPr snapToGrid="0" snapToObjects="1">
      <p:cViewPr varScale="1">
        <p:scale>
          <a:sx n="86" d="100"/>
          <a:sy n="86" d="100"/>
        </p:scale>
        <p:origin x="11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8" d="100"/>
          <a:sy n="138" d="100"/>
        </p:scale>
        <p:origin x="377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DD0230-4CE9-EA44-8993-84AC1D263AF3}" type="datetimeFigureOut">
              <a:rPr lang="en-US" smtClean="0"/>
              <a:t>2/29/24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C46FB9-2576-2249-B8CD-FA45537EB6E5}" type="slidenum">
              <a:rPr lang="en-US" smtClean="0"/>
              <a:t>‹#›</a:t>
            </a:fld>
            <a:endParaRPr lang="en-US"/>
          </a:p>
        </p:txBody>
      </p:sp>
    </p:spTree>
    <p:extLst>
      <p:ext uri="{BB962C8B-B14F-4D97-AF65-F5344CB8AC3E}">
        <p14:creationId xmlns:p14="http://schemas.microsoft.com/office/powerpoint/2010/main" val="24257200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7EFB0-5823-FD49-B134-E3891A863056}" type="datetimeFigureOut">
              <a:rPr lang="en-US" smtClean="0"/>
              <a:t>2/29/24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52D4D3-0704-A149-86CD-B6B4BA468A63}" type="slidenum">
              <a:rPr lang="en-US" smtClean="0"/>
              <a:t>‹#›</a:t>
            </a:fld>
            <a:endParaRPr lang="en-US"/>
          </a:p>
        </p:txBody>
      </p:sp>
    </p:spTree>
    <p:extLst>
      <p:ext uri="{BB962C8B-B14F-4D97-AF65-F5344CB8AC3E}">
        <p14:creationId xmlns:p14="http://schemas.microsoft.com/office/powerpoint/2010/main" val="39039276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aseline="0" dirty="0"/>
              <a:t>NEW IMAGE</a:t>
            </a:r>
          </a:p>
        </p:txBody>
      </p:sp>
    </p:spTree>
    <p:extLst>
      <p:ext uri="{BB962C8B-B14F-4D97-AF65-F5344CB8AC3E}">
        <p14:creationId xmlns:p14="http://schemas.microsoft.com/office/powerpoint/2010/main" val="61569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baseline="0" dirty="0"/>
          </a:p>
        </p:txBody>
      </p:sp>
    </p:spTree>
    <p:extLst>
      <p:ext uri="{BB962C8B-B14F-4D97-AF65-F5344CB8AC3E}">
        <p14:creationId xmlns:p14="http://schemas.microsoft.com/office/powerpoint/2010/main" val="37899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FOR SCHEMES - Do not include minor technical details that are not necessary to understand the goal of the experiment. Avoid clutter.</a:t>
            </a:r>
          </a:p>
          <a:p>
            <a:endParaRPr lang="en-US" sz="1600" baseline="0" dirty="0"/>
          </a:p>
        </p:txBody>
      </p:sp>
    </p:spTree>
    <p:extLst>
      <p:ext uri="{BB962C8B-B14F-4D97-AF65-F5344CB8AC3E}">
        <p14:creationId xmlns:p14="http://schemas.microsoft.com/office/powerpoint/2010/main" val="408244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baseline="0" dirty="0"/>
          </a:p>
        </p:txBody>
      </p:sp>
    </p:spTree>
    <p:extLst>
      <p:ext uri="{BB962C8B-B14F-4D97-AF65-F5344CB8AC3E}">
        <p14:creationId xmlns:p14="http://schemas.microsoft.com/office/powerpoint/2010/main" val="11464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baseline="0" dirty="0"/>
          </a:p>
        </p:txBody>
      </p:sp>
    </p:spTree>
    <p:extLst>
      <p:ext uri="{BB962C8B-B14F-4D97-AF65-F5344CB8AC3E}">
        <p14:creationId xmlns:p14="http://schemas.microsoft.com/office/powerpoint/2010/main" val="163867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aseline="0" dirty="0"/>
              <a:t>The data is what the data is </a:t>
            </a:r>
          </a:p>
        </p:txBody>
      </p:sp>
    </p:spTree>
    <p:extLst>
      <p:ext uri="{BB962C8B-B14F-4D97-AF65-F5344CB8AC3E}">
        <p14:creationId xmlns:p14="http://schemas.microsoft.com/office/powerpoint/2010/main" val="82825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aseline="0" dirty="0"/>
              <a:t>The data is what the data is </a:t>
            </a:r>
          </a:p>
        </p:txBody>
      </p:sp>
    </p:spTree>
    <p:extLst>
      <p:ext uri="{BB962C8B-B14F-4D97-AF65-F5344CB8AC3E}">
        <p14:creationId xmlns:p14="http://schemas.microsoft.com/office/powerpoint/2010/main" val="132747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baseline="0" dirty="0"/>
          </a:p>
        </p:txBody>
      </p:sp>
    </p:spTree>
    <p:extLst>
      <p:ext uri="{BB962C8B-B14F-4D97-AF65-F5344CB8AC3E}">
        <p14:creationId xmlns:p14="http://schemas.microsoft.com/office/powerpoint/2010/main" val="39198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aseline="0" dirty="0"/>
              <a:t>Visual journey build slide</a:t>
            </a:r>
          </a:p>
        </p:txBody>
      </p:sp>
    </p:spTree>
    <p:extLst>
      <p:ext uri="{BB962C8B-B14F-4D97-AF65-F5344CB8AC3E}">
        <p14:creationId xmlns:p14="http://schemas.microsoft.com/office/powerpoint/2010/main" val="34920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baseline="0" dirty="0"/>
              <a:t>THE MOST IMPORTANT MESSAGE FOR TODAY – EVERYTHING YOU NEED IS ON THE WIKI TO GET STARTED</a:t>
            </a:r>
          </a:p>
        </p:txBody>
      </p:sp>
    </p:spTree>
    <p:extLst>
      <p:ext uri="{BB962C8B-B14F-4D97-AF65-F5344CB8AC3E}">
        <p14:creationId xmlns:p14="http://schemas.microsoft.com/office/powerpoint/2010/main" val="313656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baseline="0" dirty="0"/>
          </a:p>
        </p:txBody>
      </p:sp>
    </p:spTree>
    <p:extLst>
      <p:ext uri="{BB962C8B-B14F-4D97-AF65-F5344CB8AC3E}">
        <p14:creationId xmlns:p14="http://schemas.microsoft.com/office/powerpoint/2010/main" val="158434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400" b="0" i="0" dirty="0">
                <a:solidFill>
                  <a:srgbClr val="000000"/>
                </a:solidFill>
                <a:effectLst/>
                <a:latin typeface="Arial" panose="020B0604020202020204" pitchFamily="34" charset="0"/>
              </a:rPr>
              <a:t>Prof. Koehler and Dr. Noreen Lyell will comment on your submission and assign it a grade. The BE Communication Instructor, Dr. </a:t>
            </a:r>
            <a:r>
              <a:rPr lang="en-US" sz="2400" b="0" i="0" dirty="0" err="1">
                <a:solidFill>
                  <a:srgbClr val="000000"/>
                </a:solidFill>
                <a:effectLst/>
                <a:latin typeface="Arial" panose="020B0604020202020204" pitchFamily="34" charset="0"/>
              </a:rPr>
              <a:t>Prerna</a:t>
            </a:r>
            <a:r>
              <a:rPr lang="en-US" sz="2400" b="0" i="0" dirty="0">
                <a:solidFill>
                  <a:srgbClr val="000000"/>
                </a:solidFill>
                <a:effectLst/>
                <a:latin typeface="Arial" panose="020B0604020202020204" pitchFamily="34" charset="0"/>
              </a:rPr>
              <a:t> Bhargava, will provide feedback concerning the Title and Abstract and also assign the grade for this portion of the assignment. You will receive all comments on Wednesday, March 22nd.</a:t>
            </a:r>
          </a:p>
          <a:p>
            <a:pPr algn="l"/>
            <a:endParaRPr lang="en-US" sz="2400" b="0" i="0" dirty="0">
              <a:solidFill>
                <a:srgbClr val="000000"/>
              </a:solidFill>
              <a:effectLst/>
              <a:latin typeface="Arial" panose="020B0604020202020204" pitchFamily="34" charset="0"/>
            </a:endParaRPr>
          </a:p>
          <a:p>
            <a:pPr algn="l"/>
            <a:r>
              <a:rPr lang="en-US" sz="2400" b="0" i="0" dirty="0">
                <a:solidFill>
                  <a:srgbClr val="000000"/>
                </a:solidFill>
                <a:effectLst/>
                <a:latin typeface="Arial" panose="020B0604020202020204" pitchFamily="34" charset="0"/>
              </a:rPr>
              <a:t>You will then have the opportunity to revise your report for up to a one and one-third letter grade improvement. In other words, a C can be revised up to a B+, a C+ to an A-, a B- to an A, etc.</a:t>
            </a:r>
          </a:p>
          <a:p>
            <a:pPr algn="l"/>
            <a:endParaRPr lang="en-US" sz="2400" b="0" i="0" dirty="0">
              <a:solidFill>
                <a:srgbClr val="000000"/>
              </a:solidFill>
              <a:effectLst/>
              <a:latin typeface="Arial" panose="020B0604020202020204" pitchFamily="34" charset="0"/>
            </a:endParaRPr>
          </a:p>
          <a:p>
            <a:pPr algn="l"/>
            <a:r>
              <a:rPr lang="en-US" sz="3600" b="1" i="0" dirty="0">
                <a:solidFill>
                  <a:srgbClr val="000000"/>
                </a:solidFill>
                <a:effectLst/>
                <a:latin typeface="Arial" panose="020B0604020202020204" pitchFamily="34" charset="0"/>
              </a:rPr>
              <a:t>For your final report, all changes need to be in a different colored font so the improvements you made are clear</a:t>
            </a:r>
            <a:r>
              <a:rPr lang="en-US" sz="3600" b="0" i="0" dirty="0">
                <a:solidFill>
                  <a:srgbClr val="000000"/>
                </a:solidFill>
                <a:effectLst/>
                <a:latin typeface="Arial" panose="020B0604020202020204" pitchFamily="34" charset="0"/>
              </a:rPr>
              <a:t>. You should also include a cover letter with your final draft that explains how you addressed the concerns raised (</a:t>
            </a:r>
            <a:r>
              <a:rPr lang="en-US" sz="3600" b="0" i="1" dirty="0">
                <a:solidFill>
                  <a:srgbClr val="000000"/>
                </a:solidFill>
                <a:effectLst/>
                <a:latin typeface="Arial" panose="020B0604020202020204" pitchFamily="34" charset="0"/>
              </a:rPr>
              <a:t>e.g.</a:t>
            </a:r>
            <a:r>
              <a:rPr lang="en-US" sz="3600" b="0" i="0" dirty="0">
                <a:solidFill>
                  <a:srgbClr val="000000"/>
                </a:solidFill>
                <a:effectLst/>
                <a:latin typeface="Arial" panose="020B0604020202020204" pitchFamily="34" charset="0"/>
              </a:rPr>
              <a:t> "paragraph x was completely rewritten to better explain….” or “Results for the agarose gel analysis were clarified by ….").</a:t>
            </a:r>
            <a:endParaRPr lang="en-US" sz="2400" b="0" i="0" dirty="0">
              <a:solidFill>
                <a:srgbClr val="000000"/>
              </a:solidFill>
              <a:effectLst/>
              <a:latin typeface="Arial" panose="020B0604020202020204" pitchFamily="34" charset="0"/>
            </a:endParaRPr>
          </a:p>
          <a:p>
            <a:endParaRPr lang="en-US" sz="1600" baseline="0" dirty="0"/>
          </a:p>
        </p:txBody>
      </p:sp>
    </p:spTree>
    <p:extLst>
      <p:ext uri="{BB962C8B-B14F-4D97-AF65-F5344CB8AC3E}">
        <p14:creationId xmlns:p14="http://schemas.microsoft.com/office/powerpoint/2010/main" val="233812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baseline="0" dirty="0"/>
          </a:p>
        </p:txBody>
      </p:sp>
    </p:spTree>
    <p:extLst>
      <p:ext uri="{BB962C8B-B14F-4D97-AF65-F5344CB8AC3E}">
        <p14:creationId xmlns:p14="http://schemas.microsoft.com/office/powerpoint/2010/main" val="118318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aseline="0" dirty="0"/>
              <a:t>Individuality</a:t>
            </a:r>
          </a:p>
        </p:txBody>
      </p:sp>
    </p:spTree>
    <p:extLst>
      <p:ext uri="{BB962C8B-B14F-4D97-AF65-F5344CB8AC3E}">
        <p14:creationId xmlns:p14="http://schemas.microsoft.com/office/powerpoint/2010/main" val="205135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baseline="0" dirty="0"/>
          </a:p>
        </p:txBody>
      </p:sp>
    </p:spTree>
    <p:extLst>
      <p:ext uri="{BB962C8B-B14F-4D97-AF65-F5344CB8AC3E}">
        <p14:creationId xmlns:p14="http://schemas.microsoft.com/office/powerpoint/2010/main" val="147789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a:solidFill>
            <a:srgbClr val="FFFFFF"/>
          </a:solidFill>
          <a:ln/>
        </p:spPr>
      </p:sp>
      <p:sp>
        <p:nvSpPr>
          <p:cNvPr id="24578"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FOR SCHEMES - Do not include minor technical details that are not necessary to understand the goal of the experiment. Avoid clutter.</a:t>
            </a:r>
          </a:p>
          <a:p>
            <a:endParaRPr lang="en-US" sz="1600" baseline="0" dirty="0"/>
          </a:p>
        </p:txBody>
      </p:sp>
    </p:spTree>
    <p:extLst>
      <p:ext uri="{BB962C8B-B14F-4D97-AF65-F5344CB8AC3E}">
        <p14:creationId xmlns:p14="http://schemas.microsoft.com/office/powerpoint/2010/main" val="23407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a:t>Click to edit Master subtitle style</a:t>
            </a:r>
          </a:p>
        </p:txBody>
      </p:sp>
    </p:spTree>
    <p:extLst>
      <p:ext uri="{BB962C8B-B14F-4D97-AF65-F5344CB8AC3E}">
        <p14:creationId xmlns:p14="http://schemas.microsoft.com/office/powerpoint/2010/main" val="1924049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9296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4" y="303610"/>
            <a:ext cx="2058293" cy="65543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5" y="303610"/>
            <a:ext cx="6067723" cy="65543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2621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2347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40" indent="0">
              <a:buNone/>
              <a:defRPr sz="1266"/>
            </a:lvl2pPr>
            <a:lvl3pPr marL="642882" indent="0">
              <a:buNone/>
              <a:defRPr sz="1125"/>
            </a:lvl3pPr>
            <a:lvl4pPr marL="964323" indent="0">
              <a:buNone/>
              <a:defRPr sz="984"/>
            </a:lvl4pPr>
            <a:lvl5pPr marL="1285763" indent="0">
              <a:buNone/>
              <a:defRPr sz="984"/>
            </a:lvl5pPr>
            <a:lvl6pPr marL="1607205" indent="0">
              <a:buNone/>
              <a:defRPr sz="984"/>
            </a:lvl6pPr>
            <a:lvl7pPr marL="1928645" indent="0">
              <a:buNone/>
              <a:defRPr sz="984"/>
            </a:lvl7pPr>
            <a:lvl8pPr marL="2250086" indent="0">
              <a:buNone/>
              <a:defRPr sz="984"/>
            </a:lvl8pPr>
            <a:lvl9pPr marL="2571527" indent="0">
              <a:buNone/>
              <a:defRPr sz="984"/>
            </a:lvl9pPr>
          </a:lstStyle>
          <a:p>
            <a:pPr lvl="0"/>
            <a:r>
              <a:rPr lang="en-US"/>
              <a:t>Click to edit Master text styles</a:t>
            </a:r>
          </a:p>
        </p:txBody>
      </p:sp>
    </p:spTree>
    <p:extLst>
      <p:ext uri="{BB962C8B-B14F-4D97-AF65-F5344CB8AC3E}">
        <p14:creationId xmlns:p14="http://schemas.microsoft.com/office/powerpoint/2010/main" val="7606803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982392"/>
            <a:ext cx="4063008" cy="487560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2"/>
            <a:ext cx="4063008" cy="4875609"/>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7716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40" indent="0">
              <a:buNone/>
              <a:defRPr sz="1406" b="1"/>
            </a:lvl2pPr>
            <a:lvl3pPr marL="642882" indent="0">
              <a:buNone/>
              <a:defRPr sz="1266" b="1"/>
            </a:lvl3pPr>
            <a:lvl4pPr marL="964323" indent="0">
              <a:buNone/>
              <a:defRPr sz="1125" b="1"/>
            </a:lvl4pPr>
            <a:lvl5pPr marL="1285763" indent="0">
              <a:buNone/>
              <a:defRPr sz="1125" b="1"/>
            </a:lvl5pPr>
            <a:lvl6pPr marL="1607205" indent="0">
              <a:buNone/>
              <a:defRPr sz="1125" b="1"/>
            </a:lvl6pPr>
            <a:lvl7pPr marL="1928645" indent="0">
              <a:buNone/>
              <a:defRPr sz="1125" b="1"/>
            </a:lvl7pPr>
            <a:lvl8pPr marL="2250086" indent="0">
              <a:buNone/>
              <a:defRPr sz="1125" b="1"/>
            </a:lvl8pPr>
            <a:lvl9pPr marL="2571527"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40" indent="0">
              <a:buNone/>
              <a:defRPr sz="1406" b="1"/>
            </a:lvl2pPr>
            <a:lvl3pPr marL="642882" indent="0">
              <a:buNone/>
              <a:defRPr sz="1266" b="1"/>
            </a:lvl3pPr>
            <a:lvl4pPr marL="964323" indent="0">
              <a:buNone/>
              <a:defRPr sz="1125" b="1"/>
            </a:lvl4pPr>
            <a:lvl5pPr marL="1285763" indent="0">
              <a:buNone/>
              <a:defRPr sz="1125" b="1"/>
            </a:lvl5pPr>
            <a:lvl6pPr marL="1607205" indent="0">
              <a:buNone/>
              <a:defRPr sz="1125" b="1"/>
            </a:lvl6pPr>
            <a:lvl7pPr marL="1928645" indent="0">
              <a:buNone/>
              <a:defRPr sz="1125" b="1"/>
            </a:lvl7pPr>
            <a:lvl8pPr marL="2250086" indent="0">
              <a:buNone/>
              <a:defRPr sz="1125" b="1"/>
            </a:lvl8pPr>
            <a:lvl9pPr marL="2571527"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2420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91273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559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3"/>
            <a:ext cx="5111130" cy="5852294"/>
          </a:xfrm>
        </p:spPr>
        <p:txBody>
          <a:bodyPr/>
          <a:lstStyle>
            <a:lvl1pPr>
              <a:defRPr sz="218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8" y="1435448"/>
            <a:ext cx="3008189" cy="4690318"/>
          </a:xfrm>
        </p:spPr>
        <p:txBody>
          <a:bodyPr/>
          <a:lstStyle>
            <a:lvl1pPr marL="0" indent="0">
              <a:buNone/>
              <a:defRPr sz="984"/>
            </a:lvl1pPr>
            <a:lvl2pPr marL="321440" indent="0">
              <a:buNone/>
              <a:defRPr sz="773"/>
            </a:lvl2pPr>
            <a:lvl3pPr marL="642882" indent="0">
              <a:buNone/>
              <a:defRPr sz="703"/>
            </a:lvl3pPr>
            <a:lvl4pPr marL="964323" indent="0">
              <a:buNone/>
              <a:defRPr sz="633"/>
            </a:lvl4pPr>
            <a:lvl5pPr marL="1285763" indent="0">
              <a:buNone/>
              <a:defRPr sz="633"/>
            </a:lvl5pPr>
            <a:lvl6pPr marL="1607205" indent="0">
              <a:buNone/>
              <a:defRPr sz="633"/>
            </a:lvl6pPr>
            <a:lvl7pPr marL="1928645" indent="0">
              <a:buNone/>
              <a:defRPr sz="633"/>
            </a:lvl7pPr>
            <a:lvl8pPr marL="2250086" indent="0">
              <a:buNone/>
              <a:defRPr sz="633"/>
            </a:lvl8pPr>
            <a:lvl9pPr marL="2571527" indent="0">
              <a:buNone/>
              <a:defRPr sz="633"/>
            </a:lvl9pPr>
          </a:lstStyle>
          <a:p>
            <a:pPr lvl="0"/>
            <a:r>
              <a:rPr lang="en-US"/>
              <a:t>Click to edit Master text styles</a:t>
            </a:r>
          </a:p>
        </p:txBody>
      </p:sp>
    </p:spTree>
    <p:extLst>
      <p:ext uri="{BB962C8B-B14F-4D97-AF65-F5344CB8AC3E}">
        <p14:creationId xmlns:p14="http://schemas.microsoft.com/office/powerpoint/2010/main" val="17492247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6" y="612800"/>
            <a:ext cx="5486177" cy="4114354"/>
          </a:xfrm>
        </p:spPr>
        <p:txBody>
          <a:bodyPr/>
          <a:lstStyle>
            <a:lvl1pPr marL="0" indent="0">
              <a:buNone/>
              <a:defRPr sz="2180"/>
            </a:lvl1pPr>
            <a:lvl2pPr marL="321440" indent="0">
              <a:buNone/>
              <a:defRPr sz="1969"/>
            </a:lvl2pPr>
            <a:lvl3pPr marL="642882" indent="0">
              <a:buNone/>
              <a:defRPr sz="1687"/>
            </a:lvl3pPr>
            <a:lvl4pPr marL="964323" indent="0">
              <a:buNone/>
              <a:defRPr sz="1406"/>
            </a:lvl4pPr>
            <a:lvl5pPr marL="1285763" indent="0">
              <a:buNone/>
              <a:defRPr sz="1406"/>
            </a:lvl5pPr>
            <a:lvl6pPr marL="1607205" indent="0">
              <a:buNone/>
              <a:defRPr sz="1406"/>
            </a:lvl6pPr>
            <a:lvl7pPr marL="1928645" indent="0">
              <a:buNone/>
              <a:defRPr sz="1406"/>
            </a:lvl7pPr>
            <a:lvl8pPr marL="2250086" indent="0">
              <a:buNone/>
              <a:defRPr sz="1406"/>
            </a:lvl8pPr>
            <a:lvl9pPr marL="2571527" indent="0">
              <a:buNone/>
              <a:defRPr sz="1406"/>
            </a:lvl9pPr>
          </a:lstStyle>
          <a:p>
            <a:pPr lvl="0"/>
            <a:endParaRPr lang="en-US" noProof="0">
              <a:sym typeface="Arial"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984"/>
            </a:lvl1pPr>
            <a:lvl2pPr marL="321440" indent="0">
              <a:buNone/>
              <a:defRPr sz="773"/>
            </a:lvl2pPr>
            <a:lvl3pPr marL="642882" indent="0">
              <a:buNone/>
              <a:defRPr sz="703"/>
            </a:lvl3pPr>
            <a:lvl4pPr marL="964323" indent="0">
              <a:buNone/>
              <a:defRPr sz="633"/>
            </a:lvl4pPr>
            <a:lvl5pPr marL="1285763" indent="0">
              <a:buNone/>
              <a:defRPr sz="633"/>
            </a:lvl5pPr>
            <a:lvl6pPr marL="1607205" indent="0">
              <a:buNone/>
              <a:defRPr sz="633"/>
            </a:lvl6pPr>
            <a:lvl7pPr marL="1928645" indent="0">
              <a:buNone/>
              <a:defRPr sz="633"/>
            </a:lvl7pPr>
            <a:lvl8pPr marL="2250086" indent="0">
              <a:buNone/>
              <a:defRPr sz="633"/>
            </a:lvl8pPr>
            <a:lvl9pPr marL="2571527" indent="0">
              <a:buNone/>
              <a:defRPr sz="633"/>
            </a:lvl9pPr>
          </a:lstStyle>
          <a:p>
            <a:pPr lvl="0"/>
            <a:r>
              <a:rPr lang="en-US"/>
              <a:t>Click to edit Master text styles</a:t>
            </a:r>
          </a:p>
        </p:txBody>
      </p:sp>
    </p:spTree>
    <p:extLst>
      <p:ext uri="{BB962C8B-B14F-4D97-AF65-F5344CB8AC3E}">
        <p14:creationId xmlns:p14="http://schemas.microsoft.com/office/powerpoint/2010/main" val="550497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5414" y="303610"/>
            <a:ext cx="8233172" cy="16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797" tIns="50797" rIns="108594" bIns="50797" numCol="1" anchor="ctr" anchorCtr="0" compatLnSpc="1">
            <a:prstTxWarp prst="textNoShape">
              <a:avLst/>
            </a:prstTxWarp>
          </a:bodyPr>
          <a:lstStyle/>
          <a:p>
            <a:pPr lvl="0"/>
            <a:r>
              <a:rPr lang="en-US" altLang="en-US">
                <a:sym typeface="Arial" charset="0"/>
              </a:rPr>
              <a:t>Click to edit Master title style</a:t>
            </a:r>
          </a:p>
        </p:txBody>
      </p:sp>
      <p:sp>
        <p:nvSpPr>
          <p:cNvPr id="2051" name="Rectangle 2"/>
          <p:cNvSpPr>
            <a:spLocks noGrp="1" noChangeArrowheads="1"/>
          </p:cNvSpPr>
          <p:nvPr>
            <p:ph type="body" idx="1"/>
          </p:nvPr>
        </p:nvSpPr>
        <p:spPr bwMode="auto">
          <a:xfrm>
            <a:off x="455414" y="1982391"/>
            <a:ext cx="8233172" cy="48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797" tIns="50797" rIns="108594" bIns="50797" numCol="1" anchor="t" anchorCtr="0" compatLnSpc="1">
            <a:prstTxWarp prst="textNoShape">
              <a:avLst/>
            </a:prstTxWarp>
          </a:bodyPr>
          <a:lstStyle/>
          <a:p>
            <a:pPr lvl="0"/>
            <a:r>
              <a:rPr lang="en-US" altLang="en-US">
                <a:sym typeface="Arial" charset="0"/>
              </a:rPr>
              <a:t>Click to edit Master text styles</a:t>
            </a:r>
          </a:p>
          <a:p>
            <a:pPr lvl="1"/>
            <a:r>
              <a:rPr lang="en-US" altLang="en-US">
                <a:sym typeface="Arial" charset="0"/>
              </a:rPr>
              <a:t>Second level</a:t>
            </a:r>
          </a:p>
          <a:p>
            <a:pPr lvl="2"/>
            <a:r>
              <a:rPr lang="en-US" altLang="en-US">
                <a:sym typeface="Arial" charset="0"/>
              </a:rPr>
              <a:t>Third level</a:t>
            </a:r>
          </a:p>
          <a:p>
            <a:pPr lvl="3"/>
            <a:r>
              <a:rPr lang="en-US" altLang="en-US">
                <a:sym typeface="Arial" charset="0"/>
              </a:rPr>
              <a:t>Fourth level</a:t>
            </a:r>
          </a:p>
          <a:p>
            <a:pPr lvl="4"/>
            <a:r>
              <a:rPr lang="en-US" altLang="en-US">
                <a:sym typeface="Arial" charset="0"/>
              </a:rPr>
              <a:t>Fifth level</a:t>
            </a:r>
          </a:p>
        </p:txBody>
      </p:sp>
    </p:spTree>
    <p:extLst>
      <p:ext uri="{BB962C8B-B14F-4D97-AF65-F5344CB8AC3E}">
        <p14:creationId xmlns:p14="http://schemas.microsoft.com/office/powerpoint/2010/main" val="1916617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4465" indent="-4465" algn="l" rtl="0" eaLnBrk="0" fontAlgn="base" hangingPunct="0">
        <a:spcBef>
          <a:spcPct val="0"/>
        </a:spcBef>
        <a:spcAft>
          <a:spcPct val="0"/>
        </a:spcAft>
        <a:defRPr sz="4430">
          <a:solidFill>
            <a:schemeClr val="tx1"/>
          </a:solidFill>
          <a:latin typeface="+mj-lt"/>
          <a:ea typeface="+mj-ea"/>
          <a:cs typeface="+mj-cs"/>
          <a:sym typeface="Arial" charset="0"/>
        </a:defRPr>
      </a:lvl1pPr>
      <a:lvl2pPr marL="4465" indent="-4465" algn="l" rtl="0" eaLnBrk="0" fontAlgn="base" hangingPunct="0">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2pPr>
      <a:lvl3pPr marL="4465" indent="-4465" algn="l" rtl="0" eaLnBrk="0" fontAlgn="base" hangingPunct="0">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3pPr>
      <a:lvl4pPr marL="4465" indent="-4465" algn="l" rtl="0" eaLnBrk="0" fontAlgn="base" hangingPunct="0">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4pPr>
      <a:lvl5pPr marL="4465" indent="-4465" algn="l" rtl="0" eaLnBrk="0" fontAlgn="base" hangingPunct="0">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5pPr>
      <a:lvl6pPr marL="325905" algn="l" rtl="0" fontAlgn="base">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6pPr>
      <a:lvl7pPr marL="647346" algn="l" rtl="0" fontAlgn="base">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7pPr>
      <a:lvl8pPr marL="968787" algn="l" rtl="0" fontAlgn="base">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8pPr>
      <a:lvl9pPr marL="1290228" algn="l" rtl="0" fontAlgn="base">
        <a:spcBef>
          <a:spcPct val="0"/>
        </a:spcBef>
        <a:spcAft>
          <a:spcPct val="0"/>
        </a:spcAft>
        <a:defRPr sz="4430">
          <a:solidFill>
            <a:schemeClr val="tx1"/>
          </a:solidFill>
          <a:latin typeface="Arial" charset="0"/>
          <a:ea typeface="ヒラギノ角ゴ ProN W3" charset="0"/>
          <a:cs typeface="ヒラギノ角ゴ ProN W3" charset="0"/>
          <a:sym typeface="Arial" charset="0"/>
        </a:defRPr>
      </a:lvl9pPr>
    </p:titleStyle>
    <p:bodyStyle>
      <a:lvl1pPr marL="267881" indent="-239977" algn="l" rtl="0" eaLnBrk="0" fontAlgn="base" hangingPunct="0">
        <a:spcBef>
          <a:spcPts val="773"/>
        </a:spcBef>
        <a:spcAft>
          <a:spcPct val="0"/>
        </a:spcAft>
        <a:buClr>
          <a:srgbClr val="00007D"/>
        </a:buClr>
        <a:buSzPct val="75000"/>
        <a:buFont typeface="Wingdings" charset="2"/>
        <a:buChar char="n"/>
        <a:defRPr sz="3094">
          <a:solidFill>
            <a:schemeClr val="tx1"/>
          </a:solidFill>
          <a:latin typeface="+mn-lt"/>
          <a:ea typeface="+mn-ea"/>
          <a:cs typeface="+mn-cs"/>
          <a:sym typeface="Arial" charset="0"/>
        </a:defRPr>
      </a:lvl1pPr>
      <a:lvl2pPr marL="513439" indent="-199795" algn="l" rtl="0" eaLnBrk="0" fontAlgn="base" hangingPunct="0">
        <a:spcBef>
          <a:spcPts val="633"/>
        </a:spcBef>
        <a:spcAft>
          <a:spcPct val="0"/>
        </a:spcAft>
        <a:buClr>
          <a:srgbClr val="9999CC"/>
        </a:buClr>
        <a:buSzPct val="80000"/>
        <a:buFont typeface="Wingdings" charset="2"/>
        <a:buChar char="¨"/>
        <a:defRPr sz="2672">
          <a:solidFill>
            <a:schemeClr val="tx1"/>
          </a:solidFill>
          <a:latin typeface="+mn-lt"/>
          <a:ea typeface="+mn-ea"/>
          <a:cs typeface="+mn-cs"/>
          <a:sym typeface="Arial" charset="0"/>
        </a:defRPr>
      </a:lvl2pPr>
      <a:lvl3pPr marL="794714" indent="-159613" algn="l" rtl="0" eaLnBrk="0" fontAlgn="base" hangingPunct="0">
        <a:spcBef>
          <a:spcPts val="562"/>
        </a:spcBef>
        <a:spcAft>
          <a:spcPct val="0"/>
        </a:spcAft>
        <a:buClr>
          <a:srgbClr val="00007D"/>
        </a:buClr>
        <a:buSzPct val="64000"/>
        <a:buFont typeface="Wingdings" charset="2"/>
        <a:buChar char="n"/>
        <a:defRPr sz="2391">
          <a:solidFill>
            <a:schemeClr val="tx1"/>
          </a:solidFill>
          <a:latin typeface="+mn-lt"/>
          <a:ea typeface="+mn-ea"/>
          <a:cs typeface="+mn-cs"/>
          <a:sym typeface="Arial" charset="0"/>
        </a:defRPr>
      </a:lvl3pPr>
      <a:lvl4pPr marL="1116171" indent="-159613" algn="l" rtl="0" eaLnBrk="0" fontAlgn="base" hangingPunct="0">
        <a:spcBef>
          <a:spcPts val="492"/>
        </a:spcBef>
        <a:spcAft>
          <a:spcPct val="0"/>
        </a:spcAft>
        <a:buClr>
          <a:srgbClr val="9999CC"/>
        </a:buClr>
        <a:buSzPct val="69000"/>
        <a:buFont typeface="Wingdings" charset="2"/>
        <a:buChar char="¨"/>
        <a:defRPr sz="1969">
          <a:solidFill>
            <a:schemeClr val="tx1"/>
          </a:solidFill>
          <a:latin typeface="+mn-lt"/>
          <a:ea typeface="+mn-ea"/>
          <a:cs typeface="+mn-cs"/>
          <a:sym typeface="Arial" charset="0"/>
        </a:defRPr>
      </a:lvl4pPr>
      <a:lvl5pPr marL="1437629" indent="-159613" algn="l" rtl="0" eaLnBrk="0" fontAlgn="base" hangingPunct="0">
        <a:spcBef>
          <a:spcPts val="492"/>
        </a:spcBef>
        <a:spcAft>
          <a:spcPct val="0"/>
        </a:spcAft>
        <a:buClr>
          <a:srgbClr val="00007D"/>
        </a:buClr>
        <a:buSzPct val="100000"/>
        <a:buFont typeface="Wingdings" charset="2"/>
        <a:buChar char="§"/>
        <a:defRPr sz="1969">
          <a:solidFill>
            <a:schemeClr val="tx1"/>
          </a:solidFill>
          <a:latin typeface="+mn-lt"/>
          <a:ea typeface="+mn-ea"/>
          <a:cs typeface="+mn-cs"/>
          <a:sym typeface="Arial" charset="0"/>
        </a:defRPr>
      </a:lvl5pPr>
      <a:lvl6pPr marL="1760112"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6pPr>
      <a:lvl7pPr marL="208155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7pPr>
      <a:lvl8pPr marL="240299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8pPr>
      <a:lvl9pPr marL="272443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9pPr>
    </p:bodyStyle>
    <p:otherStyle>
      <a:defPPr>
        <a:defRPr lang="en-US"/>
      </a:defPPr>
      <a:lvl1pPr marL="0" algn="l" defTabSz="321440" rtl="0" eaLnBrk="1" latinLnBrk="0" hangingPunct="1">
        <a:defRPr sz="1266" kern="1200">
          <a:solidFill>
            <a:schemeClr val="tx1"/>
          </a:solidFill>
          <a:latin typeface="+mn-lt"/>
          <a:ea typeface="+mn-ea"/>
          <a:cs typeface="+mn-cs"/>
        </a:defRPr>
      </a:lvl1pPr>
      <a:lvl2pPr marL="321440" algn="l" defTabSz="321440" rtl="0" eaLnBrk="1" latinLnBrk="0" hangingPunct="1">
        <a:defRPr sz="1266" kern="1200">
          <a:solidFill>
            <a:schemeClr val="tx1"/>
          </a:solidFill>
          <a:latin typeface="+mn-lt"/>
          <a:ea typeface="+mn-ea"/>
          <a:cs typeface="+mn-cs"/>
        </a:defRPr>
      </a:lvl2pPr>
      <a:lvl3pPr marL="642882" algn="l" defTabSz="321440" rtl="0" eaLnBrk="1" latinLnBrk="0" hangingPunct="1">
        <a:defRPr sz="1266" kern="1200">
          <a:solidFill>
            <a:schemeClr val="tx1"/>
          </a:solidFill>
          <a:latin typeface="+mn-lt"/>
          <a:ea typeface="+mn-ea"/>
          <a:cs typeface="+mn-cs"/>
        </a:defRPr>
      </a:lvl3pPr>
      <a:lvl4pPr marL="964323" algn="l" defTabSz="321440" rtl="0" eaLnBrk="1" latinLnBrk="0" hangingPunct="1">
        <a:defRPr sz="1266" kern="1200">
          <a:solidFill>
            <a:schemeClr val="tx1"/>
          </a:solidFill>
          <a:latin typeface="+mn-lt"/>
          <a:ea typeface="+mn-ea"/>
          <a:cs typeface="+mn-cs"/>
        </a:defRPr>
      </a:lvl4pPr>
      <a:lvl5pPr marL="1285763" algn="l" defTabSz="321440" rtl="0" eaLnBrk="1" latinLnBrk="0" hangingPunct="1">
        <a:defRPr sz="1266" kern="1200">
          <a:solidFill>
            <a:schemeClr val="tx1"/>
          </a:solidFill>
          <a:latin typeface="+mn-lt"/>
          <a:ea typeface="+mn-ea"/>
          <a:cs typeface="+mn-cs"/>
        </a:defRPr>
      </a:lvl5pPr>
      <a:lvl6pPr marL="1607205" algn="l" defTabSz="321440" rtl="0" eaLnBrk="1" latinLnBrk="0" hangingPunct="1">
        <a:defRPr sz="1266" kern="1200">
          <a:solidFill>
            <a:schemeClr val="tx1"/>
          </a:solidFill>
          <a:latin typeface="+mn-lt"/>
          <a:ea typeface="+mn-ea"/>
          <a:cs typeface="+mn-cs"/>
        </a:defRPr>
      </a:lvl6pPr>
      <a:lvl7pPr marL="1928645" algn="l" defTabSz="321440" rtl="0" eaLnBrk="1" latinLnBrk="0" hangingPunct="1">
        <a:defRPr sz="1266" kern="1200">
          <a:solidFill>
            <a:schemeClr val="tx1"/>
          </a:solidFill>
          <a:latin typeface="+mn-lt"/>
          <a:ea typeface="+mn-ea"/>
          <a:cs typeface="+mn-cs"/>
        </a:defRPr>
      </a:lvl7pPr>
      <a:lvl8pPr marL="2250086" algn="l" defTabSz="321440" rtl="0" eaLnBrk="1" latinLnBrk="0" hangingPunct="1">
        <a:defRPr sz="1266" kern="1200">
          <a:solidFill>
            <a:schemeClr val="tx1"/>
          </a:solidFill>
          <a:latin typeface="+mn-lt"/>
          <a:ea typeface="+mn-ea"/>
          <a:cs typeface="+mn-cs"/>
        </a:defRPr>
      </a:lvl8pPr>
      <a:lvl9pPr marL="2571527" algn="l" defTabSz="321440"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oehler@mit.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p:cNvSpPr txBox="1">
            <a:spLocks/>
          </p:cNvSpPr>
          <p:nvPr/>
        </p:nvSpPr>
        <p:spPr bwMode="auto">
          <a:xfrm>
            <a:off x="277836" y="612999"/>
            <a:ext cx="8588328" cy="10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797" tIns="50797" rIns="108594" bIns="50797" numCol="1" anchor="t" anchorCtr="0" compatLnSpc="1">
            <a:prstTxWarp prst="textNoShape">
              <a:avLst/>
            </a:prstTxWarp>
            <a:noAutofit/>
          </a:bodyPr>
          <a:lstStyle>
            <a:lvl1pPr marL="267881" indent="-239977" algn="l" rtl="0" eaLnBrk="0" fontAlgn="base" hangingPunct="0">
              <a:spcBef>
                <a:spcPts val="773"/>
              </a:spcBef>
              <a:spcAft>
                <a:spcPct val="0"/>
              </a:spcAft>
              <a:buClr>
                <a:srgbClr val="00007D"/>
              </a:buClr>
              <a:buSzPct val="75000"/>
              <a:buFont typeface="Wingdings" charset="2"/>
              <a:buChar char="n"/>
              <a:defRPr sz="3094">
                <a:solidFill>
                  <a:schemeClr val="tx1"/>
                </a:solidFill>
                <a:latin typeface="+mn-lt"/>
                <a:ea typeface="+mn-ea"/>
                <a:cs typeface="+mn-cs"/>
                <a:sym typeface="Arial" charset="0"/>
              </a:defRPr>
            </a:lvl1pPr>
            <a:lvl2pPr marL="513439" indent="-199795" algn="l" rtl="0" eaLnBrk="0" fontAlgn="base" hangingPunct="0">
              <a:spcBef>
                <a:spcPts val="633"/>
              </a:spcBef>
              <a:spcAft>
                <a:spcPct val="0"/>
              </a:spcAft>
              <a:buClr>
                <a:srgbClr val="9999CC"/>
              </a:buClr>
              <a:buSzPct val="80000"/>
              <a:buFont typeface="Wingdings" charset="2"/>
              <a:buChar char="¨"/>
              <a:defRPr sz="2672">
                <a:solidFill>
                  <a:schemeClr val="tx1"/>
                </a:solidFill>
                <a:latin typeface="+mn-lt"/>
                <a:ea typeface="+mn-ea"/>
                <a:cs typeface="+mn-cs"/>
                <a:sym typeface="Arial" charset="0"/>
              </a:defRPr>
            </a:lvl2pPr>
            <a:lvl3pPr marL="794714" indent="-159613" algn="l" rtl="0" eaLnBrk="0" fontAlgn="base" hangingPunct="0">
              <a:spcBef>
                <a:spcPts val="562"/>
              </a:spcBef>
              <a:spcAft>
                <a:spcPct val="0"/>
              </a:spcAft>
              <a:buClr>
                <a:srgbClr val="00007D"/>
              </a:buClr>
              <a:buSzPct val="64000"/>
              <a:buFont typeface="Wingdings" charset="2"/>
              <a:buChar char="n"/>
              <a:defRPr sz="2391">
                <a:solidFill>
                  <a:schemeClr val="tx1"/>
                </a:solidFill>
                <a:latin typeface="+mn-lt"/>
                <a:ea typeface="+mn-ea"/>
                <a:cs typeface="+mn-cs"/>
                <a:sym typeface="Arial" charset="0"/>
              </a:defRPr>
            </a:lvl3pPr>
            <a:lvl4pPr marL="1116171" indent="-159613" algn="l" rtl="0" eaLnBrk="0" fontAlgn="base" hangingPunct="0">
              <a:spcBef>
                <a:spcPts val="492"/>
              </a:spcBef>
              <a:spcAft>
                <a:spcPct val="0"/>
              </a:spcAft>
              <a:buClr>
                <a:srgbClr val="9999CC"/>
              </a:buClr>
              <a:buSzPct val="69000"/>
              <a:buFont typeface="Wingdings" charset="2"/>
              <a:buChar char="¨"/>
              <a:defRPr sz="1969">
                <a:solidFill>
                  <a:schemeClr val="tx1"/>
                </a:solidFill>
                <a:latin typeface="+mn-lt"/>
                <a:ea typeface="+mn-ea"/>
                <a:cs typeface="+mn-cs"/>
                <a:sym typeface="Arial" charset="0"/>
              </a:defRPr>
            </a:lvl4pPr>
            <a:lvl5pPr marL="1437629" indent="-159613" algn="l" rtl="0" eaLnBrk="0" fontAlgn="base" hangingPunct="0">
              <a:spcBef>
                <a:spcPts val="492"/>
              </a:spcBef>
              <a:spcAft>
                <a:spcPct val="0"/>
              </a:spcAft>
              <a:buClr>
                <a:srgbClr val="00007D"/>
              </a:buClr>
              <a:buSzPct val="100000"/>
              <a:buFont typeface="Wingdings" charset="2"/>
              <a:buChar char="§"/>
              <a:defRPr sz="1969">
                <a:solidFill>
                  <a:schemeClr val="tx1"/>
                </a:solidFill>
                <a:latin typeface="+mn-lt"/>
                <a:ea typeface="+mn-ea"/>
                <a:cs typeface="+mn-cs"/>
                <a:sym typeface="Arial" charset="0"/>
              </a:defRPr>
            </a:lvl5pPr>
            <a:lvl6pPr marL="1760112"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6pPr>
            <a:lvl7pPr marL="208155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7pPr>
            <a:lvl8pPr marL="240299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8pPr>
            <a:lvl9pPr marL="272443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9pPr>
          </a:lstStyle>
          <a:p>
            <a:pPr algn="ctr" defTabSz="914400">
              <a:buClr>
                <a:schemeClr val="bg1"/>
              </a:buClr>
            </a:pPr>
            <a:r>
              <a:rPr lang="en-US" sz="4000" kern="0" dirty="0">
                <a:latin typeface="Avenir Book" charset="0"/>
                <a:ea typeface="Avenir Book" charset="0"/>
                <a:cs typeface="Avenir Book" charset="0"/>
              </a:rPr>
              <a:t>Wrapping Up Module 1</a:t>
            </a:r>
            <a:endParaRPr lang="en-US" sz="1800" kern="0" dirty="0">
              <a:latin typeface="Avenir Book"/>
              <a:cs typeface="Avenir Book"/>
            </a:endParaRPr>
          </a:p>
          <a:p>
            <a:pPr algn="ctr" defTabSz="914400">
              <a:buClr>
                <a:schemeClr val="bg1"/>
              </a:buClr>
            </a:pPr>
            <a:endParaRPr lang="en-US" sz="1800" kern="0" dirty="0">
              <a:latin typeface="Avenir Book"/>
              <a:cs typeface="Avenir Book"/>
            </a:endParaRPr>
          </a:p>
          <a:p>
            <a:pPr algn="ctr" defTabSz="914400">
              <a:buClr>
                <a:schemeClr val="bg1"/>
              </a:buClr>
            </a:pPr>
            <a:endParaRPr lang="en-US" sz="1800" kern="0" dirty="0">
              <a:latin typeface="Avenir Book"/>
              <a:cs typeface="Avenir Book"/>
            </a:endParaRPr>
          </a:p>
          <a:p>
            <a:pPr algn="ctr" defTabSz="914400">
              <a:buClr>
                <a:schemeClr val="bg1"/>
              </a:buClr>
            </a:pPr>
            <a:endParaRPr lang="en-US" sz="1800" kern="0" dirty="0">
              <a:latin typeface="Avenir Book"/>
              <a:cs typeface="Avenir Book"/>
            </a:endParaRPr>
          </a:p>
          <a:p>
            <a:pPr algn="ctr" defTabSz="914400">
              <a:buClr>
                <a:schemeClr val="bg1"/>
              </a:buClr>
            </a:pPr>
            <a:r>
              <a:rPr lang="en-US" sz="1800" kern="0" dirty="0">
                <a:latin typeface="Avenir Book"/>
                <a:cs typeface="Avenir Book"/>
              </a:rPr>
              <a:t>April 22, 2021</a:t>
            </a:r>
          </a:p>
          <a:p>
            <a:pPr algn="ctr" defTabSz="914400">
              <a:buClr>
                <a:schemeClr val="bg1"/>
              </a:buClr>
            </a:pPr>
            <a:endParaRPr lang="en-US" sz="3600" kern="0" dirty="0">
              <a:latin typeface="Avenir Book"/>
              <a:cs typeface="Avenir Book"/>
            </a:endParaRPr>
          </a:p>
        </p:txBody>
      </p:sp>
      <p:pic>
        <p:nvPicPr>
          <p:cNvPr id="11" name="Picture 10"/>
          <p:cNvPicPr>
            <a:picLocks noChangeAspect="1"/>
          </p:cNvPicPr>
          <p:nvPr/>
        </p:nvPicPr>
        <p:blipFill>
          <a:blip r:embed="rId3"/>
          <a:stretch>
            <a:fillRect/>
          </a:stretch>
        </p:blipFill>
        <p:spPr>
          <a:xfrm>
            <a:off x="0" y="2394958"/>
            <a:ext cx="9144000" cy="781146"/>
          </a:xfrm>
          <a:prstGeom prst="rect">
            <a:avLst/>
          </a:prstGeom>
        </p:spPr>
      </p:pic>
      <p:pic>
        <p:nvPicPr>
          <p:cNvPr id="46" name="Picture 45"/>
          <p:cNvPicPr>
            <a:picLocks noChangeAspect="1"/>
          </p:cNvPicPr>
          <p:nvPr/>
        </p:nvPicPr>
        <p:blipFill>
          <a:blip r:embed="rId3"/>
          <a:stretch>
            <a:fillRect/>
          </a:stretch>
        </p:blipFill>
        <p:spPr>
          <a:xfrm>
            <a:off x="0" y="3089224"/>
            <a:ext cx="9144000" cy="781146"/>
          </a:xfrm>
          <a:prstGeom prst="rect">
            <a:avLst/>
          </a:prstGeom>
        </p:spPr>
      </p:pic>
      <p:sp>
        <p:nvSpPr>
          <p:cNvPr id="5" name="Subtitle 2">
            <a:extLst>
              <a:ext uri="{FF2B5EF4-FFF2-40B4-BE49-F238E27FC236}">
                <a16:creationId xmlns:a16="http://schemas.microsoft.com/office/drawing/2014/main" id="{A8D73D45-A99D-3D46-A3DE-F2EB3E89E0A9}"/>
              </a:ext>
            </a:extLst>
          </p:cNvPr>
          <p:cNvSpPr txBox="1">
            <a:spLocks/>
          </p:cNvSpPr>
          <p:nvPr/>
        </p:nvSpPr>
        <p:spPr bwMode="auto">
          <a:xfrm>
            <a:off x="225082" y="5157308"/>
            <a:ext cx="8693836" cy="10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797" tIns="50797" rIns="108594" bIns="50797" numCol="1" anchor="t" anchorCtr="0" compatLnSpc="1">
            <a:prstTxWarp prst="textNoShape">
              <a:avLst/>
            </a:prstTxWarp>
            <a:noAutofit/>
          </a:bodyPr>
          <a:lstStyle>
            <a:lvl1pPr marL="267881" indent="-239977" algn="l" rtl="0" eaLnBrk="0" fontAlgn="base" hangingPunct="0">
              <a:spcBef>
                <a:spcPts val="773"/>
              </a:spcBef>
              <a:spcAft>
                <a:spcPct val="0"/>
              </a:spcAft>
              <a:buClr>
                <a:srgbClr val="00007D"/>
              </a:buClr>
              <a:buSzPct val="75000"/>
              <a:buFont typeface="Wingdings" charset="2"/>
              <a:buChar char="n"/>
              <a:defRPr sz="3094">
                <a:solidFill>
                  <a:schemeClr val="tx1"/>
                </a:solidFill>
                <a:latin typeface="+mn-lt"/>
                <a:ea typeface="+mn-ea"/>
                <a:cs typeface="+mn-cs"/>
                <a:sym typeface="Arial" charset="0"/>
              </a:defRPr>
            </a:lvl1pPr>
            <a:lvl2pPr marL="513439" indent="-199795" algn="l" rtl="0" eaLnBrk="0" fontAlgn="base" hangingPunct="0">
              <a:spcBef>
                <a:spcPts val="633"/>
              </a:spcBef>
              <a:spcAft>
                <a:spcPct val="0"/>
              </a:spcAft>
              <a:buClr>
                <a:srgbClr val="9999CC"/>
              </a:buClr>
              <a:buSzPct val="80000"/>
              <a:buFont typeface="Wingdings" charset="2"/>
              <a:buChar char="¨"/>
              <a:defRPr sz="2672">
                <a:solidFill>
                  <a:schemeClr val="tx1"/>
                </a:solidFill>
                <a:latin typeface="+mn-lt"/>
                <a:ea typeface="+mn-ea"/>
                <a:cs typeface="+mn-cs"/>
                <a:sym typeface="Arial" charset="0"/>
              </a:defRPr>
            </a:lvl2pPr>
            <a:lvl3pPr marL="794714" indent="-159613" algn="l" rtl="0" eaLnBrk="0" fontAlgn="base" hangingPunct="0">
              <a:spcBef>
                <a:spcPts val="562"/>
              </a:spcBef>
              <a:spcAft>
                <a:spcPct val="0"/>
              </a:spcAft>
              <a:buClr>
                <a:srgbClr val="00007D"/>
              </a:buClr>
              <a:buSzPct val="64000"/>
              <a:buFont typeface="Wingdings" charset="2"/>
              <a:buChar char="n"/>
              <a:defRPr sz="2391">
                <a:solidFill>
                  <a:schemeClr val="tx1"/>
                </a:solidFill>
                <a:latin typeface="+mn-lt"/>
                <a:ea typeface="+mn-ea"/>
                <a:cs typeface="+mn-cs"/>
                <a:sym typeface="Arial" charset="0"/>
              </a:defRPr>
            </a:lvl3pPr>
            <a:lvl4pPr marL="1116171" indent="-159613" algn="l" rtl="0" eaLnBrk="0" fontAlgn="base" hangingPunct="0">
              <a:spcBef>
                <a:spcPts val="492"/>
              </a:spcBef>
              <a:spcAft>
                <a:spcPct val="0"/>
              </a:spcAft>
              <a:buClr>
                <a:srgbClr val="9999CC"/>
              </a:buClr>
              <a:buSzPct val="69000"/>
              <a:buFont typeface="Wingdings" charset="2"/>
              <a:buChar char="¨"/>
              <a:defRPr sz="1969">
                <a:solidFill>
                  <a:schemeClr val="tx1"/>
                </a:solidFill>
                <a:latin typeface="+mn-lt"/>
                <a:ea typeface="+mn-ea"/>
                <a:cs typeface="+mn-cs"/>
                <a:sym typeface="Arial" charset="0"/>
              </a:defRPr>
            </a:lvl4pPr>
            <a:lvl5pPr marL="1437629" indent="-159613" algn="l" rtl="0" eaLnBrk="0" fontAlgn="base" hangingPunct="0">
              <a:spcBef>
                <a:spcPts val="492"/>
              </a:spcBef>
              <a:spcAft>
                <a:spcPct val="0"/>
              </a:spcAft>
              <a:buClr>
                <a:srgbClr val="00007D"/>
              </a:buClr>
              <a:buSzPct val="100000"/>
              <a:buFont typeface="Wingdings" charset="2"/>
              <a:buChar char="§"/>
              <a:defRPr sz="1969">
                <a:solidFill>
                  <a:schemeClr val="tx1"/>
                </a:solidFill>
                <a:latin typeface="+mn-lt"/>
                <a:ea typeface="+mn-ea"/>
                <a:cs typeface="+mn-cs"/>
                <a:sym typeface="Arial" charset="0"/>
              </a:defRPr>
            </a:lvl5pPr>
            <a:lvl6pPr marL="1760112"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6pPr>
            <a:lvl7pPr marL="208155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7pPr>
            <a:lvl8pPr marL="240299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8pPr>
            <a:lvl9pPr marL="2724434" indent="-160721" algn="l" rtl="0" fontAlgn="base">
              <a:spcBef>
                <a:spcPts val="492"/>
              </a:spcBef>
              <a:spcAft>
                <a:spcPct val="0"/>
              </a:spcAft>
              <a:buClr>
                <a:srgbClr val="00007D"/>
              </a:buClr>
              <a:buSzPct val="100000"/>
              <a:buFont typeface="Wingdings" charset="0"/>
              <a:buChar char="§"/>
              <a:defRPr sz="1969">
                <a:solidFill>
                  <a:schemeClr val="tx1"/>
                </a:solidFill>
                <a:latin typeface="+mn-lt"/>
                <a:ea typeface="+mn-ea"/>
                <a:cs typeface="+mn-cs"/>
                <a:sym typeface="Arial" charset="0"/>
              </a:defRPr>
            </a:lvl9pPr>
          </a:lstStyle>
          <a:p>
            <a:pPr algn="ctr" defTabSz="914400">
              <a:buClr>
                <a:schemeClr val="bg1"/>
              </a:buClr>
            </a:pPr>
            <a:r>
              <a:rPr lang="en-US" sz="4000" kern="0" dirty="0">
                <a:latin typeface="Avenir Book" charset="0"/>
                <a:cs typeface="Avenir Book"/>
              </a:rPr>
              <a:t>Data Summary Assignment</a:t>
            </a:r>
            <a:endParaRPr lang="en-US" sz="1800" kern="0" dirty="0">
              <a:latin typeface="Avenir Book"/>
              <a:cs typeface="Avenir Book"/>
            </a:endParaRPr>
          </a:p>
          <a:p>
            <a:pPr algn="ctr" defTabSz="914400">
              <a:buClr>
                <a:schemeClr val="bg1"/>
              </a:buClr>
            </a:pPr>
            <a:endParaRPr lang="en-US" sz="1800" kern="0" dirty="0">
              <a:latin typeface="Avenir Book"/>
              <a:cs typeface="Avenir Book"/>
            </a:endParaRPr>
          </a:p>
          <a:p>
            <a:pPr marL="27904" indent="0" algn="ctr" defTabSz="914400">
              <a:buClr>
                <a:schemeClr val="bg1"/>
              </a:buClr>
              <a:buNone/>
            </a:pPr>
            <a:r>
              <a:rPr lang="en-US" sz="1800" kern="0" dirty="0">
                <a:latin typeface="Avenir Book"/>
                <a:cs typeface="Avenir Book"/>
              </a:rPr>
              <a:t>March 5, 2024</a:t>
            </a:r>
          </a:p>
          <a:p>
            <a:pPr algn="ctr" defTabSz="914400">
              <a:buClr>
                <a:schemeClr val="bg1"/>
              </a:buClr>
            </a:pPr>
            <a:endParaRPr lang="en-US" sz="3600" kern="0" dirty="0">
              <a:latin typeface="Avenir Book"/>
              <a:cs typeface="Avenir Book"/>
            </a:endParaRPr>
          </a:p>
        </p:txBody>
      </p:sp>
      <p:pic>
        <p:nvPicPr>
          <p:cNvPr id="2" name="Picture 1">
            <a:extLst>
              <a:ext uri="{FF2B5EF4-FFF2-40B4-BE49-F238E27FC236}">
                <a16:creationId xmlns:a16="http://schemas.microsoft.com/office/drawing/2014/main" id="{6A3826AD-9F81-4E42-AE30-BD90D31A4CF0}"/>
              </a:ext>
            </a:extLst>
          </p:cNvPr>
          <p:cNvPicPr>
            <a:picLocks noChangeAspect="1"/>
          </p:cNvPicPr>
          <p:nvPr/>
        </p:nvPicPr>
        <p:blipFill>
          <a:blip r:embed="rId4"/>
          <a:stretch>
            <a:fillRect/>
          </a:stretch>
        </p:blipFill>
        <p:spPr>
          <a:xfrm>
            <a:off x="2181175" y="1700692"/>
            <a:ext cx="4781649" cy="3189360"/>
          </a:xfrm>
          <a:prstGeom prst="rect">
            <a:avLst/>
          </a:prstGeom>
          <a:ln>
            <a:solidFill>
              <a:srgbClr val="FF0000"/>
            </a:solidFill>
          </a:ln>
        </p:spPr>
      </p:pic>
    </p:spTree>
    <p:extLst>
      <p:ext uri="{BB962C8B-B14F-4D97-AF65-F5344CB8AC3E}">
        <p14:creationId xmlns:p14="http://schemas.microsoft.com/office/powerpoint/2010/main" val="17548733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067" y="274585"/>
            <a:ext cx="7721599" cy="400110"/>
          </a:xfrm>
          <a:prstGeom prst="rect">
            <a:avLst/>
          </a:prstGeom>
        </p:spPr>
        <p:txBody>
          <a:bodyPr wrap="square">
            <a:spAutoFit/>
          </a:bodyPr>
          <a:lstStyle/>
          <a:p>
            <a:r>
              <a:rPr lang="en-US" sz="2000" b="1" u="sng" dirty="0">
                <a:latin typeface="Avenir Book" charset="0"/>
                <a:ea typeface="Avenir Book" charset="0"/>
                <a:cs typeface="Avenir Book" charset="0"/>
              </a:rPr>
              <a:t>Nice example of a figure:</a:t>
            </a:r>
            <a:r>
              <a:rPr lang="en-US" sz="2000" dirty="0">
                <a:latin typeface="Avenir Book" charset="0"/>
                <a:ea typeface="Avenir Book" charset="0"/>
                <a:cs typeface="Avenir Book" charset="0"/>
              </a:rPr>
              <a:t>   </a:t>
            </a:r>
            <a:r>
              <a:rPr lang="en-US" sz="2000" b="1" dirty="0">
                <a:solidFill>
                  <a:srgbClr val="00B0F0"/>
                </a:solidFill>
                <a:latin typeface="Avenir Book" charset="0"/>
                <a:ea typeface="Avenir Book" charset="0"/>
                <a:cs typeface="Avenir Book" charset="0"/>
              </a:rPr>
              <a:t>Please include captions, labels</a:t>
            </a:r>
            <a:endParaRPr lang="en-US" sz="600" dirty="0">
              <a:solidFill>
                <a:srgbClr val="00B0F0"/>
              </a:solidFill>
              <a:latin typeface="Avenir Book" charset="0"/>
              <a:ea typeface="Avenir Book" charset="0"/>
              <a:cs typeface="Avenir Book"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804F8837-CC80-DB49-9377-055D6422209E}"/>
              </a:ext>
            </a:extLst>
          </p:cNvPr>
          <p:cNvPicPr>
            <a:picLocks noChangeAspect="1"/>
          </p:cNvPicPr>
          <p:nvPr/>
        </p:nvPicPr>
        <p:blipFill>
          <a:blip r:embed="rId3"/>
          <a:stretch>
            <a:fillRect/>
          </a:stretch>
        </p:blipFill>
        <p:spPr>
          <a:xfrm>
            <a:off x="1085260" y="931586"/>
            <a:ext cx="6817319" cy="4831322"/>
          </a:xfrm>
          <a:prstGeom prst="rect">
            <a:avLst/>
          </a:prstGeom>
        </p:spPr>
      </p:pic>
      <p:cxnSp>
        <p:nvCxnSpPr>
          <p:cNvPr id="7" name="Straight Arrow Connector 6">
            <a:extLst>
              <a:ext uri="{FF2B5EF4-FFF2-40B4-BE49-F238E27FC236}">
                <a16:creationId xmlns:a16="http://schemas.microsoft.com/office/drawing/2014/main" id="{E1276D33-14C6-D941-BEF0-B5136EA6F363}"/>
              </a:ext>
            </a:extLst>
          </p:cNvPr>
          <p:cNvCxnSpPr/>
          <p:nvPr/>
        </p:nvCxnSpPr>
        <p:spPr bwMode="auto">
          <a:xfrm flipH="1">
            <a:off x="5715323" y="2412024"/>
            <a:ext cx="254000" cy="0"/>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12" name="Picture 11" descr="Graphical user interface, text, application&#10;&#10;Description automatically generated">
            <a:extLst>
              <a:ext uri="{FF2B5EF4-FFF2-40B4-BE49-F238E27FC236}">
                <a16:creationId xmlns:a16="http://schemas.microsoft.com/office/drawing/2014/main" id="{74B66B82-0CB3-A84E-B159-4934556C0C5C}"/>
              </a:ext>
            </a:extLst>
          </p:cNvPr>
          <p:cNvPicPr>
            <a:picLocks noChangeAspect="1"/>
          </p:cNvPicPr>
          <p:nvPr/>
        </p:nvPicPr>
        <p:blipFill>
          <a:blip r:embed="rId5"/>
          <a:stretch>
            <a:fillRect/>
          </a:stretch>
        </p:blipFill>
        <p:spPr>
          <a:xfrm>
            <a:off x="6101207" y="5853210"/>
            <a:ext cx="2972454" cy="853105"/>
          </a:xfrm>
          <a:prstGeom prst="rect">
            <a:avLst/>
          </a:prstGeom>
        </p:spPr>
      </p:pic>
    </p:spTree>
    <p:extLst>
      <p:ext uri="{BB962C8B-B14F-4D97-AF65-F5344CB8AC3E}">
        <p14:creationId xmlns:p14="http://schemas.microsoft.com/office/powerpoint/2010/main" val="20447765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Results and Interpretation</a:t>
            </a:r>
          </a:p>
          <a:p>
            <a:pPr algn="ctr"/>
            <a:r>
              <a:rPr lang="en-US" altLang="en-US" sz="1800" dirty="0">
                <a:solidFill>
                  <a:schemeClr val="bg1">
                    <a:lumMod val="50000"/>
                  </a:schemeClr>
                </a:solidFill>
                <a:latin typeface="Avenir Book" charset="0"/>
                <a:ea typeface="Avenir Book" charset="0"/>
                <a:cs typeface="Avenir Book" charset="0"/>
                <a:sym typeface="Arial Italic" charset="0"/>
              </a:rPr>
              <a:t>suggested topics or figures</a:t>
            </a:r>
          </a:p>
        </p:txBody>
      </p:sp>
      <p:sp>
        <p:nvSpPr>
          <p:cNvPr id="3" name="Rectangle 2">
            <a:extLst>
              <a:ext uri="{FF2B5EF4-FFF2-40B4-BE49-F238E27FC236}">
                <a16:creationId xmlns:a16="http://schemas.microsoft.com/office/drawing/2014/main" id="{E5B61211-52EE-E221-F416-0F2E70F0DD67}"/>
              </a:ext>
            </a:extLst>
          </p:cNvPr>
          <p:cNvSpPr/>
          <p:nvPr/>
        </p:nvSpPr>
        <p:spPr>
          <a:xfrm>
            <a:off x="677333" y="1718966"/>
            <a:ext cx="7789333" cy="4447371"/>
          </a:xfrm>
          <a:prstGeom prst="rect">
            <a:avLst/>
          </a:prstGeom>
        </p:spPr>
        <p:txBody>
          <a:bodyPr wrap="square">
            <a:spAutoFit/>
          </a:bodyPr>
          <a:lstStyle/>
          <a:p>
            <a:r>
              <a:rPr lang="en-US" sz="2000" b="1" dirty="0">
                <a:solidFill>
                  <a:srgbClr val="00B0F0"/>
                </a:solidFill>
                <a:latin typeface="Avenir Book" charset="0"/>
                <a:ea typeface="Avenir Book" charset="0"/>
                <a:cs typeface="Avenir Book" charset="0"/>
              </a:rPr>
              <a:t>Confirmation of binding to MAX-6xHis using DSF</a:t>
            </a:r>
          </a:p>
          <a:p>
            <a:endParaRPr lang="en-US" sz="700" dirty="0">
              <a:latin typeface="Avenir Book" charset="0"/>
              <a:ea typeface="Avenir Book" charset="0"/>
              <a:cs typeface="Avenir Book" charset="0"/>
            </a:endParaRPr>
          </a:p>
          <a:p>
            <a:r>
              <a:rPr lang="en-US" sz="2000" b="1" i="1" u="sng" dirty="0">
                <a:latin typeface="Avenir Book" charset="0"/>
                <a:ea typeface="Avenir Book" charset="0"/>
                <a:cs typeface="Avenir Book" charset="0"/>
              </a:rPr>
              <a:t>Schematic</a:t>
            </a:r>
            <a:r>
              <a:rPr lang="en-US" sz="2000" u="sng" dirty="0">
                <a:latin typeface="Avenir Book" charset="0"/>
                <a:ea typeface="Avenir Book" charset="0"/>
                <a:cs typeface="Avenir Book" charset="0"/>
              </a:rPr>
              <a:t>:</a:t>
            </a:r>
            <a:r>
              <a:rPr lang="en-US" sz="2000" dirty="0">
                <a:latin typeface="Avenir Book" charset="0"/>
                <a:ea typeface="Avenir Book" charset="0"/>
                <a:cs typeface="Avenir Book" charset="0"/>
              </a:rPr>
              <a:t> Experimental approach</a:t>
            </a:r>
          </a:p>
          <a:p>
            <a:endParaRPr lang="en-US" sz="700" dirty="0">
              <a:latin typeface="Avenir Book" charset="0"/>
              <a:ea typeface="Avenir Book" charset="0"/>
              <a:cs typeface="Avenir Book" charset="0"/>
            </a:endParaRPr>
          </a:p>
          <a:p>
            <a:r>
              <a:rPr lang="en-US" sz="2000" b="1" i="1" u="sng" dirty="0">
                <a:latin typeface="Avenir Book" charset="0"/>
                <a:ea typeface="Avenir Book" charset="0"/>
                <a:cs typeface="Avenir Book" charset="0"/>
              </a:rPr>
              <a:t>Topic</a:t>
            </a:r>
            <a:r>
              <a:rPr lang="en-US" sz="2000" u="sng" dirty="0">
                <a:latin typeface="Avenir Book" charset="0"/>
                <a:ea typeface="Avenir Book" charset="0"/>
                <a:cs typeface="Avenir Book" charset="0"/>
              </a:rPr>
              <a:t>:</a:t>
            </a:r>
            <a:r>
              <a:rPr lang="en-US" sz="2000" dirty="0">
                <a:latin typeface="Avenir Book" charset="0"/>
                <a:ea typeface="Avenir Book" charset="0"/>
                <a:cs typeface="Avenir Book" charset="0"/>
              </a:rPr>
              <a:t> Confirmation of binding results using shifts in melting temperature of MAX.</a:t>
            </a:r>
          </a:p>
          <a:p>
            <a:r>
              <a:rPr lang="en-US" sz="2000" b="1" u="sng" dirty="0">
                <a:latin typeface="Avenir Book" charset="0"/>
                <a:ea typeface="Avenir Book" charset="0"/>
                <a:cs typeface="Avenir Book" charset="0"/>
              </a:rPr>
              <a:t>Figure</a:t>
            </a:r>
            <a:r>
              <a:rPr lang="en-US" sz="2000" u="sng" dirty="0">
                <a:latin typeface="Avenir Book" charset="0"/>
                <a:ea typeface="Avenir Book" charset="0"/>
                <a:cs typeface="Avenir Book" charset="0"/>
              </a:rPr>
              <a:t>:</a:t>
            </a:r>
            <a:r>
              <a:rPr lang="en-US" sz="2000" dirty="0">
                <a:latin typeface="Avenir Book" charset="0"/>
                <a:ea typeface="Avenir Book" charset="0"/>
                <a:cs typeface="Avenir Book" charset="0"/>
              </a:rPr>
              <a:t> Graphs of melting curves</a:t>
            </a:r>
          </a:p>
          <a:p>
            <a:endParaRPr lang="en-US" sz="700" dirty="0">
              <a:latin typeface="Avenir Book" charset="0"/>
              <a:ea typeface="Avenir Book" charset="0"/>
              <a:cs typeface="Avenir Book" charset="0"/>
            </a:endParaRPr>
          </a:p>
          <a:p>
            <a:endParaRPr lang="en-US" sz="2000" b="1" dirty="0">
              <a:solidFill>
                <a:srgbClr val="00B0F0"/>
              </a:solidFill>
              <a:latin typeface="Avenir Book" charset="0"/>
              <a:ea typeface="Avenir Book" charset="0"/>
              <a:cs typeface="Avenir Book" charset="0"/>
            </a:endParaRPr>
          </a:p>
          <a:p>
            <a:endParaRPr lang="en-US" sz="2000" b="1" dirty="0">
              <a:solidFill>
                <a:srgbClr val="00B0F0"/>
              </a:solidFill>
              <a:latin typeface="Avenir Book" charset="0"/>
              <a:ea typeface="Avenir Book" charset="0"/>
              <a:cs typeface="Avenir Book" charset="0"/>
            </a:endParaRPr>
          </a:p>
          <a:p>
            <a:r>
              <a:rPr lang="en-US" sz="2000" b="1" dirty="0">
                <a:solidFill>
                  <a:srgbClr val="00B0F0"/>
                </a:solidFill>
                <a:latin typeface="Avenir Book" charset="0"/>
                <a:ea typeface="Avenir Book" charset="0"/>
                <a:cs typeface="Avenir Book" charset="0"/>
              </a:rPr>
              <a:t>Testing biological significance of binding using EMSA</a:t>
            </a:r>
          </a:p>
          <a:p>
            <a:endParaRPr lang="en-US" sz="600" b="1" dirty="0">
              <a:solidFill>
                <a:srgbClr val="00B0F0"/>
              </a:solidFill>
              <a:latin typeface="Avenir Book" charset="0"/>
              <a:ea typeface="Avenir Book" charset="0"/>
              <a:cs typeface="Avenir Book" charset="0"/>
            </a:endParaRPr>
          </a:p>
          <a:p>
            <a:r>
              <a:rPr lang="en-US" b="1" u="sng" dirty="0">
                <a:latin typeface="Avenir Book" charset="0"/>
                <a:ea typeface="Avenir Book" charset="0"/>
                <a:cs typeface="Avenir Book" charset="0"/>
              </a:rPr>
              <a:t>Schematic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Experimental approach</a:t>
            </a:r>
          </a:p>
          <a:p>
            <a:endParaRPr lang="en-US" sz="600" dirty="0">
              <a:latin typeface="Avenir Book" charset="0"/>
              <a:ea typeface="Avenir Book" charset="0"/>
              <a:cs typeface="Avenir Book" charset="0"/>
            </a:endParaRPr>
          </a:p>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Effect of small molecules on MYC-MAX interaction</a:t>
            </a:r>
          </a:p>
          <a:p>
            <a:endParaRPr lang="en-US" sz="600" dirty="0">
              <a:latin typeface="Avenir Book" charset="0"/>
              <a:ea typeface="Avenir Book" charset="0"/>
              <a:cs typeface="Avenir Book" charset="0"/>
            </a:endParaRPr>
          </a:p>
          <a:p>
            <a:r>
              <a:rPr lang="en-US" b="1" u="sng" dirty="0">
                <a:latin typeface="Avenir Book" charset="0"/>
                <a:ea typeface="Avenir Book" charset="0"/>
                <a:cs typeface="Avenir Book" charset="0"/>
              </a:rPr>
              <a:t>Figure</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Images of gel shift data</a:t>
            </a:r>
          </a:p>
          <a:p>
            <a:endParaRPr lang="en-US" sz="600" dirty="0">
              <a:latin typeface="Avenir Book" charset="0"/>
              <a:ea typeface="Avenir Book" charset="0"/>
              <a:cs typeface="Avenir Book" charset="0"/>
            </a:endParaRPr>
          </a:p>
          <a:p>
            <a:endParaRPr lang="en-US" sz="600" dirty="0">
              <a:latin typeface="Avenir Book" charset="0"/>
              <a:ea typeface="Avenir Book" charset="0"/>
              <a:cs typeface="Avenir Book" charset="0"/>
            </a:endParaRPr>
          </a:p>
          <a:p>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25589285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Implications and Future Work</a:t>
            </a:r>
          </a:p>
          <a:p>
            <a:pPr algn="ctr"/>
            <a:r>
              <a:rPr lang="en-US" altLang="en-US" sz="1800" dirty="0">
                <a:solidFill>
                  <a:schemeClr val="bg1">
                    <a:lumMod val="50000"/>
                  </a:schemeClr>
                </a:solidFill>
                <a:latin typeface="Avenir Book" charset="0"/>
                <a:ea typeface="Avenir Book" charset="0"/>
                <a:cs typeface="Avenir Book" charset="0"/>
                <a:sym typeface="Arial Italic" charset="0"/>
              </a:rPr>
              <a:t>Why is your work impactful and what would you do next? </a:t>
            </a:r>
          </a:p>
        </p:txBody>
      </p:sp>
      <p:sp>
        <p:nvSpPr>
          <p:cNvPr id="2" name="Rectangle 1">
            <a:extLst>
              <a:ext uri="{FF2B5EF4-FFF2-40B4-BE49-F238E27FC236}">
                <a16:creationId xmlns:a16="http://schemas.microsoft.com/office/drawing/2014/main" id="{61996C99-28D2-4D0F-5482-CB11B68DCD07}"/>
              </a:ext>
            </a:extLst>
          </p:cNvPr>
          <p:cNvSpPr/>
          <p:nvPr/>
        </p:nvSpPr>
        <p:spPr>
          <a:xfrm>
            <a:off x="677333" y="1672529"/>
            <a:ext cx="7789333" cy="5078313"/>
          </a:xfrm>
          <a:prstGeom prst="rect">
            <a:avLst/>
          </a:prstGeom>
        </p:spPr>
        <p:txBody>
          <a:bodyPr wrap="square">
            <a:spAutoFit/>
          </a:bodyPr>
          <a:lstStyle/>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What are the main conclusions from your experiments?</a:t>
            </a:r>
          </a:p>
          <a:p>
            <a:endParaRPr lang="en-US" dirty="0">
              <a:latin typeface="Avenir Book" charset="0"/>
              <a:ea typeface="Avenir Book" charset="0"/>
              <a:cs typeface="Avenir Book" charset="0"/>
            </a:endParaRPr>
          </a:p>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How do the main conclusions answer the research question?</a:t>
            </a:r>
          </a:p>
          <a:p>
            <a:endParaRPr lang="en-US" dirty="0">
              <a:solidFill>
                <a:schemeClr val="accent1">
                  <a:lumMod val="50000"/>
                </a:schemeClr>
              </a:solidFill>
              <a:latin typeface="Avenir Book" charset="0"/>
              <a:ea typeface="Avenir Book" charset="0"/>
              <a:cs typeface="Avenir Book" charset="0"/>
            </a:endParaRPr>
          </a:p>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Did your results match anticipated results?</a:t>
            </a:r>
          </a:p>
          <a:p>
            <a:endParaRPr lang="en-US" dirty="0">
              <a:solidFill>
                <a:schemeClr val="accent1">
                  <a:lumMod val="50000"/>
                </a:schemeClr>
              </a:solidFill>
              <a:latin typeface="Avenir Book" charset="0"/>
              <a:ea typeface="Avenir Book" charset="0"/>
              <a:cs typeface="Avenir Book" charset="0"/>
            </a:endParaRPr>
          </a:p>
          <a:p>
            <a:r>
              <a:rPr lang="en-US" dirty="0">
                <a:solidFill>
                  <a:schemeClr val="accent1">
                    <a:lumMod val="50000"/>
                  </a:schemeClr>
                </a:solidFill>
                <a:latin typeface="Avenir Book" charset="0"/>
                <a:ea typeface="Avenir Book" charset="0"/>
                <a:cs typeface="Avenir Book" charset="0"/>
              </a:rPr>
              <a:t>If NO, please provide an explanation of why this might be the case.</a:t>
            </a:r>
          </a:p>
          <a:p>
            <a:endParaRPr lang="en-US" dirty="0">
              <a:solidFill>
                <a:schemeClr val="accent1">
                  <a:lumMod val="50000"/>
                </a:schemeClr>
              </a:solidFill>
              <a:latin typeface="Avenir Book" charset="0"/>
              <a:ea typeface="Avenir Book" charset="0"/>
              <a:cs typeface="Avenir Book" charset="0"/>
            </a:endParaRPr>
          </a:p>
          <a:p>
            <a:r>
              <a:rPr lang="en-US" dirty="0">
                <a:solidFill>
                  <a:schemeClr val="accent1">
                    <a:lumMod val="50000"/>
                  </a:schemeClr>
                </a:solidFill>
                <a:latin typeface="Avenir Book" charset="0"/>
                <a:ea typeface="Avenir Book" charset="0"/>
                <a:cs typeface="Avenir Book" charset="0"/>
              </a:rPr>
              <a:t>If YES, can you further evaluate your hypothesis using other experimental strategies that we talked about in class?</a:t>
            </a:r>
          </a:p>
          <a:p>
            <a:endParaRPr lang="en-US" dirty="0">
              <a:solidFill>
                <a:schemeClr val="accent1">
                  <a:lumMod val="50000"/>
                </a:schemeClr>
              </a:solidFill>
              <a:latin typeface="Avenir Book" charset="0"/>
              <a:ea typeface="Avenir Book" charset="0"/>
              <a:cs typeface="Avenir Book" charset="0"/>
            </a:endParaRPr>
          </a:p>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Based on your results, whether they matched expectations or not, what experiments would you suggest as next steps?</a:t>
            </a:r>
          </a:p>
          <a:p>
            <a:endParaRPr lang="en-US" dirty="0">
              <a:latin typeface="Avenir Book" charset="0"/>
              <a:ea typeface="Avenir Book" charset="0"/>
              <a:cs typeface="Avenir Book" charset="0"/>
            </a:endParaRPr>
          </a:p>
          <a:p>
            <a:r>
              <a:rPr lang="en-US" b="0" i="0" u="none" strike="noStrike" dirty="0">
                <a:solidFill>
                  <a:srgbClr val="000000"/>
                </a:solidFill>
                <a:effectLst/>
                <a:latin typeface="Avenir Book" panose="02000503020000020003" pitchFamily="2" charset="0"/>
              </a:rPr>
              <a:t>Follow-up experiments could distinguish between competing explanations of a given outcome or broaden the sample set for a question you already asked, to give just two examples.</a:t>
            </a:r>
          </a:p>
          <a:p>
            <a:endParaRPr lang="en-US" b="1" i="1" dirty="0">
              <a:latin typeface="Avenir Book" charset="0"/>
              <a:ea typeface="Avenir Book" charset="0"/>
              <a:cs typeface="Avenir Book" charset="0"/>
            </a:endParaRPr>
          </a:p>
        </p:txBody>
      </p:sp>
    </p:spTree>
    <p:extLst>
      <p:ext uri="{BB962C8B-B14F-4D97-AF65-F5344CB8AC3E}">
        <p14:creationId xmlns:p14="http://schemas.microsoft.com/office/powerpoint/2010/main" val="21390513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Implications and Future Work</a:t>
            </a:r>
          </a:p>
          <a:p>
            <a:pPr algn="ctr"/>
            <a:r>
              <a:rPr lang="en-US" altLang="en-US" sz="1800" dirty="0">
                <a:solidFill>
                  <a:schemeClr val="bg1">
                    <a:lumMod val="50000"/>
                  </a:schemeClr>
                </a:solidFill>
                <a:latin typeface="Avenir Book" charset="0"/>
                <a:ea typeface="Avenir Book" charset="0"/>
                <a:cs typeface="Avenir Book" charset="0"/>
                <a:sym typeface="Arial Italic" charset="0"/>
              </a:rPr>
              <a:t>Why is your work impactful and what would you do next? </a:t>
            </a:r>
          </a:p>
        </p:txBody>
      </p:sp>
      <p:sp>
        <p:nvSpPr>
          <p:cNvPr id="2" name="Rectangle 1">
            <a:extLst>
              <a:ext uri="{FF2B5EF4-FFF2-40B4-BE49-F238E27FC236}">
                <a16:creationId xmlns:a16="http://schemas.microsoft.com/office/drawing/2014/main" id="{61996C99-28D2-4D0F-5482-CB11B68DCD07}"/>
              </a:ext>
            </a:extLst>
          </p:cNvPr>
          <p:cNvSpPr/>
          <p:nvPr/>
        </p:nvSpPr>
        <p:spPr>
          <a:xfrm>
            <a:off x="677333" y="1672529"/>
            <a:ext cx="7789333" cy="1477328"/>
          </a:xfrm>
          <a:prstGeom prst="rect">
            <a:avLst/>
          </a:prstGeom>
        </p:spPr>
        <p:txBody>
          <a:bodyPr wrap="square">
            <a:spAutoFit/>
          </a:bodyPr>
          <a:lstStyle/>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What are the limitations of your experimental approach?</a:t>
            </a:r>
          </a:p>
          <a:p>
            <a:endParaRPr lang="en-US" dirty="0">
              <a:latin typeface="Avenir Book" charset="0"/>
              <a:ea typeface="Avenir Book" charset="0"/>
              <a:cs typeface="Avenir Book" charset="0"/>
            </a:endParaRPr>
          </a:p>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How might your experimental approach be improved?</a:t>
            </a:r>
          </a:p>
          <a:p>
            <a:endParaRPr lang="en-US" dirty="0">
              <a:solidFill>
                <a:schemeClr val="accent1">
                  <a:lumMod val="50000"/>
                </a:schemeClr>
              </a:solidFill>
              <a:latin typeface="Avenir Book" charset="0"/>
              <a:ea typeface="Avenir Book" charset="0"/>
              <a:cs typeface="Avenir Book" charset="0"/>
            </a:endParaRPr>
          </a:p>
          <a:p>
            <a:endParaRPr lang="en-US" b="1" i="1" dirty="0">
              <a:latin typeface="Avenir Book" charset="0"/>
              <a:ea typeface="Avenir Book" charset="0"/>
              <a:cs typeface="Avenir Book" charset="0"/>
            </a:endParaRPr>
          </a:p>
        </p:txBody>
      </p:sp>
    </p:spTree>
    <p:extLst>
      <p:ext uri="{BB962C8B-B14F-4D97-AF65-F5344CB8AC3E}">
        <p14:creationId xmlns:p14="http://schemas.microsoft.com/office/powerpoint/2010/main" val="28335631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A Note on References</a:t>
            </a:r>
          </a:p>
        </p:txBody>
      </p:sp>
      <p:sp>
        <p:nvSpPr>
          <p:cNvPr id="8" name="Rectangle 7">
            <a:extLst>
              <a:ext uri="{FF2B5EF4-FFF2-40B4-BE49-F238E27FC236}">
                <a16:creationId xmlns:a16="http://schemas.microsoft.com/office/drawing/2014/main" id="{99619001-289C-114B-8BF3-A143C900ECFB}"/>
              </a:ext>
            </a:extLst>
          </p:cNvPr>
          <p:cNvSpPr/>
          <p:nvPr/>
        </p:nvSpPr>
        <p:spPr>
          <a:xfrm>
            <a:off x="221912" y="1160225"/>
            <a:ext cx="8700175" cy="5416868"/>
          </a:xfrm>
          <a:prstGeom prst="rect">
            <a:avLst/>
          </a:prstGeom>
          <a:ln>
            <a:noFill/>
          </a:ln>
        </p:spPr>
        <p:txBody>
          <a:bodyPr wrap="square">
            <a:spAutoFit/>
          </a:bodyPr>
          <a:lstStyle/>
          <a:p>
            <a:pPr algn="ctr"/>
            <a:r>
              <a:rPr lang="en-US" sz="2000" b="1" dirty="0">
                <a:solidFill>
                  <a:srgbClr val="C00000"/>
                </a:solidFill>
                <a:latin typeface="Avenir Book" panose="02000503020000020003" pitchFamily="2" charset="0"/>
              </a:rPr>
              <a:t>Please make References a separate section at the end of the article</a:t>
            </a:r>
            <a:endParaRPr lang="en-US" sz="2000" dirty="0">
              <a:solidFill>
                <a:srgbClr val="C00000"/>
              </a:solidFill>
              <a:latin typeface="Avenir Book" panose="02000503020000020003" pitchFamily="2" charset="0"/>
            </a:endParaRPr>
          </a:p>
          <a:p>
            <a:pPr algn="ctr"/>
            <a:endParaRPr lang="en-US" sz="2000" dirty="0">
              <a:solidFill>
                <a:srgbClr val="FF8027"/>
              </a:solidFill>
              <a:latin typeface="Avenir Book" panose="02000503020000020003" pitchFamily="2" charset="0"/>
            </a:endParaRPr>
          </a:p>
          <a:p>
            <a:pPr rtl="0"/>
            <a:r>
              <a:rPr lang="en-US" dirty="0">
                <a:effectLst/>
                <a:latin typeface="Avenir Book" panose="02000503020000020003" pitchFamily="2" charset="0"/>
              </a:rPr>
              <a:t>References are generally used in the Introduction and Discussion sections to support any claims that are not common knowledge. </a:t>
            </a:r>
          </a:p>
          <a:p>
            <a:pPr rtl="0"/>
            <a:endParaRPr lang="en-US" dirty="0">
              <a:latin typeface="Avenir Book" panose="02000503020000020003" pitchFamily="2" charset="0"/>
            </a:endParaRPr>
          </a:p>
          <a:p>
            <a:pPr rtl="0"/>
            <a:r>
              <a:rPr lang="en-US" dirty="0">
                <a:effectLst/>
                <a:latin typeface="Avenir Book" panose="02000503020000020003" pitchFamily="2" charset="0"/>
              </a:rPr>
              <a:t>For this class, you should list the references alphabetically by the first author's last name. Include all the authors, the title, the name of the journal in which it was published, the year of publication, the volume number, and page numbers. Please use the example below as a guide: </a:t>
            </a:r>
          </a:p>
          <a:p>
            <a:pPr rtl="0"/>
            <a:endParaRPr lang="en-US" dirty="0">
              <a:effectLst/>
              <a:latin typeface="Avenir Book" panose="02000503020000020003" pitchFamily="2" charset="0"/>
            </a:endParaRPr>
          </a:p>
          <a:p>
            <a:pPr rtl="0"/>
            <a:r>
              <a:rPr lang="en-US" dirty="0" err="1">
                <a:effectLst/>
                <a:latin typeface="Avenir Book" panose="02000503020000020003" pitchFamily="2" charset="0"/>
              </a:rPr>
              <a:t>Pavletich</a:t>
            </a:r>
            <a:r>
              <a:rPr lang="en-US" dirty="0">
                <a:effectLst/>
                <a:latin typeface="Avenir Book" panose="02000503020000020003" pitchFamily="2" charset="0"/>
              </a:rPr>
              <a:t> NP, </a:t>
            </a:r>
            <a:r>
              <a:rPr lang="en-US" dirty="0" err="1">
                <a:effectLst/>
                <a:latin typeface="Avenir Book" panose="02000503020000020003" pitchFamily="2" charset="0"/>
              </a:rPr>
              <a:t>Pabo</a:t>
            </a:r>
            <a:r>
              <a:rPr lang="en-US" dirty="0">
                <a:effectLst/>
                <a:latin typeface="Avenir Book" panose="02000503020000020003" pitchFamily="2" charset="0"/>
              </a:rPr>
              <a:t> CO. Zinc finger-DNA recognition: crystal structure of a Zif268-DNA complex at 2.1 </a:t>
            </a:r>
            <a:r>
              <a:rPr lang="en-US" dirty="0" err="1">
                <a:effectLst/>
                <a:latin typeface="Avenir Book" panose="02000503020000020003" pitchFamily="2" charset="0"/>
              </a:rPr>
              <a:t>Å</a:t>
            </a:r>
            <a:r>
              <a:rPr lang="en-US" dirty="0">
                <a:effectLst/>
                <a:latin typeface="Avenir Book" panose="02000503020000020003" pitchFamily="2" charset="0"/>
              </a:rPr>
              <a:t>. Science 1991; 252:809-817.</a:t>
            </a:r>
          </a:p>
          <a:p>
            <a:pPr rtl="0"/>
            <a:endParaRPr lang="en-US" dirty="0">
              <a:effectLst/>
              <a:latin typeface="Avenir Book" panose="02000503020000020003" pitchFamily="2" charset="0"/>
            </a:endParaRPr>
          </a:p>
          <a:p>
            <a:pPr rtl="0"/>
            <a:r>
              <a:rPr lang="en-US" dirty="0">
                <a:effectLst/>
                <a:latin typeface="Avenir Book" panose="02000503020000020003" pitchFamily="2" charset="0"/>
              </a:rPr>
              <a:t>In the body of your report, this article would be cited as follows:</a:t>
            </a:r>
          </a:p>
          <a:p>
            <a:pPr rtl="0"/>
            <a:r>
              <a:rPr lang="en-US" dirty="0">
                <a:effectLst/>
                <a:latin typeface="Avenir Book" panose="02000503020000020003" pitchFamily="2" charset="0"/>
              </a:rPr>
              <a:t>"The crystal structure of the Zif268-DNA complex has been solved (</a:t>
            </a:r>
            <a:r>
              <a:rPr lang="en-US" dirty="0" err="1">
                <a:effectLst/>
                <a:latin typeface="Avenir Book" panose="02000503020000020003" pitchFamily="2" charset="0"/>
              </a:rPr>
              <a:t>Pavletich</a:t>
            </a:r>
            <a:r>
              <a:rPr lang="en-US" dirty="0">
                <a:effectLst/>
                <a:latin typeface="Avenir Book" panose="02000503020000020003" pitchFamily="2" charset="0"/>
              </a:rPr>
              <a:t> 1991).”</a:t>
            </a:r>
          </a:p>
          <a:p>
            <a:pPr rtl="0"/>
            <a:endParaRPr lang="en-US" dirty="0">
              <a:effectLst/>
              <a:latin typeface="Avenir Book" panose="02000503020000020003" pitchFamily="2" charset="0"/>
            </a:endParaRPr>
          </a:p>
          <a:p>
            <a:pPr rtl="0"/>
            <a:r>
              <a:rPr lang="en-US" dirty="0">
                <a:effectLst/>
                <a:latin typeface="Avenir Book" panose="02000503020000020003" pitchFamily="2" charset="0"/>
              </a:rPr>
              <a:t>If two or more articles can be cited for this finding, then they are listed alphabetically, separated by a comma.</a:t>
            </a:r>
            <a:endParaRPr lang="en-US" sz="2000" dirty="0">
              <a:latin typeface="Avenir Book" panose="02000503020000020003" pitchFamily="2" charset="0"/>
            </a:endParaRPr>
          </a:p>
        </p:txBody>
      </p:sp>
    </p:spTree>
    <p:extLst>
      <p:ext uri="{BB962C8B-B14F-4D97-AF65-F5344CB8AC3E}">
        <p14:creationId xmlns:p14="http://schemas.microsoft.com/office/powerpoint/2010/main" val="38787406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Office Hours</a:t>
            </a:r>
          </a:p>
        </p:txBody>
      </p:sp>
      <p:sp>
        <p:nvSpPr>
          <p:cNvPr id="5" name="Rectangle 4">
            <a:extLst>
              <a:ext uri="{FF2B5EF4-FFF2-40B4-BE49-F238E27FC236}">
                <a16:creationId xmlns:a16="http://schemas.microsoft.com/office/drawing/2014/main" id="{CA776280-EF59-3146-BC90-432C73453554}"/>
              </a:ext>
            </a:extLst>
          </p:cNvPr>
          <p:cNvSpPr/>
          <p:nvPr/>
        </p:nvSpPr>
        <p:spPr>
          <a:xfrm>
            <a:off x="443825" y="1453851"/>
            <a:ext cx="8256350" cy="3170099"/>
          </a:xfrm>
          <a:prstGeom prst="rect">
            <a:avLst/>
          </a:prstGeom>
          <a:ln>
            <a:noFill/>
          </a:ln>
        </p:spPr>
        <p:txBody>
          <a:bodyPr wrap="square">
            <a:spAutoFit/>
          </a:bodyPr>
          <a:lstStyle/>
          <a:p>
            <a:pPr algn="ctr"/>
            <a:r>
              <a:rPr lang="en-US" sz="2000" b="1" u="sng" dirty="0">
                <a:latin typeface="Avenir Book" panose="02000503020000020003" pitchFamily="2" charset="0"/>
              </a:rPr>
              <a:t>Simple Questions:</a:t>
            </a:r>
            <a:r>
              <a:rPr lang="en-US" sz="2000" dirty="0">
                <a:latin typeface="Avenir Book" panose="02000503020000020003" pitchFamily="2" charset="0"/>
              </a:rPr>
              <a:t>		 </a:t>
            </a:r>
            <a:r>
              <a:rPr lang="en-US" sz="2000" dirty="0">
                <a:latin typeface="Avenir Book" panose="02000503020000020003" pitchFamily="2" charset="0"/>
                <a:hlinkClick r:id="rId3"/>
              </a:rPr>
              <a:t>koehler@mit.edu</a:t>
            </a:r>
            <a:endParaRPr lang="en-US" sz="2000" dirty="0">
              <a:latin typeface="Avenir Book" panose="02000503020000020003" pitchFamily="2" charset="0"/>
            </a:endParaRPr>
          </a:p>
          <a:p>
            <a:endParaRPr lang="en-US" sz="2000" b="1" u="sng" dirty="0">
              <a:latin typeface="Avenir Book" panose="02000503020000020003" pitchFamily="2" charset="0"/>
            </a:endParaRPr>
          </a:p>
          <a:p>
            <a:endParaRPr lang="en-US" sz="2000" dirty="0">
              <a:latin typeface="Avenir Book" panose="02000503020000020003" pitchFamily="2" charset="0"/>
            </a:endParaRPr>
          </a:p>
          <a:p>
            <a:pPr algn="ctr"/>
            <a:r>
              <a:rPr lang="en-US" sz="2000" dirty="0">
                <a:latin typeface="Avenir Book" panose="02000503020000020003" pitchFamily="2" charset="0"/>
              </a:rPr>
              <a:t>Office Hour Dates/Times (via zoom)</a:t>
            </a:r>
          </a:p>
          <a:p>
            <a:pPr algn="ctr"/>
            <a:endParaRPr lang="en-US" sz="2000" b="1" dirty="0">
              <a:solidFill>
                <a:srgbClr val="FF0000"/>
              </a:solidFill>
              <a:latin typeface="Avenir Book" panose="02000503020000020003" pitchFamily="2" charset="0"/>
            </a:endParaRPr>
          </a:p>
          <a:p>
            <a:pPr algn="ctr"/>
            <a:r>
              <a:rPr lang="en-US" sz="2000" b="1" dirty="0">
                <a:solidFill>
                  <a:srgbClr val="FF0000"/>
                </a:solidFill>
                <a:latin typeface="Avenir Book" panose="02000503020000020003" pitchFamily="2" charset="0"/>
              </a:rPr>
              <a:t>Monday, March 11</a:t>
            </a:r>
            <a:r>
              <a:rPr lang="en-US" sz="2000" b="1" baseline="30000" dirty="0">
                <a:solidFill>
                  <a:srgbClr val="FF0000"/>
                </a:solidFill>
                <a:latin typeface="Avenir Book" panose="02000503020000020003" pitchFamily="2" charset="0"/>
              </a:rPr>
              <a:t>th</a:t>
            </a:r>
            <a:r>
              <a:rPr lang="en-US" sz="2000" b="1" dirty="0">
                <a:solidFill>
                  <a:srgbClr val="FF0000"/>
                </a:solidFill>
                <a:latin typeface="Avenir Book" panose="02000503020000020003" pitchFamily="2" charset="0"/>
              </a:rPr>
              <a:t>, 3-4pm</a:t>
            </a:r>
          </a:p>
          <a:p>
            <a:pPr algn="ctr"/>
            <a:endParaRPr lang="en-US" sz="2000" b="1" dirty="0">
              <a:solidFill>
                <a:srgbClr val="FF0000"/>
              </a:solidFill>
              <a:latin typeface="Avenir Book" panose="02000503020000020003" pitchFamily="2" charset="0"/>
            </a:endParaRPr>
          </a:p>
          <a:p>
            <a:pPr algn="ctr"/>
            <a:r>
              <a:rPr lang="en-US" sz="2000" b="1" dirty="0">
                <a:solidFill>
                  <a:srgbClr val="FF0000"/>
                </a:solidFill>
                <a:latin typeface="Avenir Book" panose="02000503020000020003" pitchFamily="2" charset="0"/>
              </a:rPr>
              <a:t>Friday March 15</a:t>
            </a:r>
            <a:r>
              <a:rPr lang="en-US" sz="2000" b="1" baseline="30000" dirty="0">
                <a:solidFill>
                  <a:srgbClr val="FF0000"/>
                </a:solidFill>
                <a:latin typeface="Avenir Book" panose="02000503020000020003" pitchFamily="2" charset="0"/>
              </a:rPr>
              <a:t>th</a:t>
            </a:r>
            <a:r>
              <a:rPr lang="en-US" sz="2000" b="1" dirty="0">
                <a:solidFill>
                  <a:srgbClr val="FF0000"/>
                </a:solidFill>
                <a:latin typeface="Avenir Book" panose="02000503020000020003" pitchFamily="2" charset="0"/>
              </a:rPr>
              <a:t>, 12-1pm</a:t>
            </a:r>
          </a:p>
          <a:p>
            <a:pPr algn="ctr"/>
            <a:endParaRPr lang="en-US" sz="2000" b="1" dirty="0">
              <a:solidFill>
                <a:srgbClr val="FF0000"/>
              </a:solidFill>
              <a:latin typeface="Avenir Book" panose="02000503020000020003" pitchFamily="2" charset="0"/>
            </a:endParaRPr>
          </a:p>
          <a:p>
            <a:pPr algn="ctr"/>
            <a:r>
              <a:rPr lang="en-US" sz="2000" b="1" dirty="0">
                <a:solidFill>
                  <a:srgbClr val="FF0000"/>
                </a:solidFill>
                <a:latin typeface="Avenir Book" panose="02000503020000020003" pitchFamily="2" charset="0"/>
              </a:rPr>
              <a:t>Friday, March 22</a:t>
            </a:r>
            <a:r>
              <a:rPr lang="en-US" sz="2000" b="1" baseline="30000" dirty="0">
                <a:solidFill>
                  <a:srgbClr val="FF0000"/>
                </a:solidFill>
                <a:latin typeface="Avenir Book" panose="02000503020000020003" pitchFamily="2" charset="0"/>
              </a:rPr>
              <a:t>nd</a:t>
            </a:r>
            <a:r>
              <a:rPr lang="en-US" sz="2000" b="1" dirty="0">
                <a:solidFill>
                  <a:srgbClr val="FF0000"/>
                </a:solidFill>
                <a:latin typeface="Avenir Book" panose="02000503020000020003" pitchFamily="2" charset="0"/>
              </a:rPr>
              <a:t>, 12-1pm</a:t>
            </a:r>
          </a:p>
        </p:txBody>
      </p:sp>
      <p:pic>
        <p:nvPicPr>
          <p:cNvPr id="3" name="Picture 2" descr="Text&#10;&#10;Description automatically generated">
            <a:extLst>
              <a:ext uri="{FF2B5EF4-FFF2-40B4-BE49-F238E27FC236}">
                <a16:creationId xmlns:a16="http://schemas.microsoft.com/office/drawing/2014/main" id="{4569EC1E-ECB2-2680-2BCC-40F4BAD0F940}"/>
              </a:ext>
            </a:extLst>
          </p:cNvPr>
          <p:cNvPicPr>
            <a:picLocks noChangeAspect="1"/>
          </p:cNvPicPr>
          <p:nvPr/>
        </p:nvPicPr>
        <p:blipFill>
          <a:blip r:embed="rId4"/>
          <a:stretch>
            <a:fillRect/>
          </a:stretch>
        </p:blipFill>
        <p:spPr>
          <a:xfrm>
            <a:off x="2877343" y="5122287"/>
            <a:ext cx="3950677" cy="1212140"/>
          </a:xfrm>
          <a:prstGeom prst="rect">
            <a:avLst/>
          </a:prstGeom>
        </p:spPr>
      </p:pic>
    </p:spTree>
    <p:extLst>
      <p:ext uri="{BB962C8B-B14F-4D97-AF65-F5344CB8AC3E}">
        <p14:creationId xmlns:p14="http://schemas.microsoft.com/office/powerpoint/2010/main" val="42393598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2" y="215901"/>
            <a:ext cx="2856089" cy="799452"/>
          </a:xfrm>
          <a:prstGeom prst="rect">
            <a:avLst/>
          </a:prstGeom>
        </p:spPr>
      </p:pic>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753" y="1015353"/>
            <a:ext cx="2856089" cy="799452"/>
          </a:xfrm>
          <a:prstGeom prst="rect">
            <a:avLst/>
          </a:prstGeom>
        </p:spPr>
      </p:pic>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821" y="215901"/>
            <a:ext cx="2856089" cy="799452"/>
          </a:xfrm>
          <a:prstGeom prst="rect">
            <a:avLst/>
          </a:prstGeom>
        </p:spPr>
      </p:pic>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10" y="215901"/>
            <a:ext cx="2856089" cy="799452"/>
          </a:xfrm>
          <a:prstGeom prst="rect">
            <a:avLst/>
          </a:prstGeom>
        </p:spPr>
      </p:pic>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351" y="1015353"/>
            <a:ext cx="2856089" cy="799452"/>
          </a:xfrm>
          <a:prstGeom prst="rect">
            <a:avLst/>
          </a:prstGeom>
        </p:spPr>
      </p:pic>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r="41106"/>
          <a:stretch/>
        </p:blipFill>
        <p:spPr>
          <a:xfrm>
            <a:off x="7461949" y="1015353"/>
            <a:ext cx="1682051" cy="799452"/>
          </a:xfrm>
          <a:prstGeom prst="rect">
            <a:avLst/>
          </a:prstGeom>
        </p:spPr>
      </p:pic>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r="85178"/>
          <a:stretch/>
        </p:blipFill>
        <p:spPr>
          <a:xfrm>
            <a:off x="8675508" y="215901"/>
            <a:ext cx="423337" cy="799452"/>
          </a:xfrm>
          <a:prstGeom prst="rect">
            <a:avLst/>
          </a:prstGeom>
        </p:spPr>
      </p:pic>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42490"/>
          <a:stretch/>
        </p:blipFill>
        <p:spPr>
          <a:xfrm>
            <a:off x="67732" y="1015353"/>
            <a:ext cx="1642530" cy="799452"/>
          </a:xfrm>
          <a:prstGeom prst="rect">
            <a:avLst/>
          </a:prstGeom>
        </p:spPr>
      </p:pic>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2" y="1814805"/>
            <a:ext cx="2856089" cy="799452"/>
          </a:xfrm>
          <a:prstGeom prst="rect">
            <a:avLst/>
          </a:prstGeom>
        </p:spPr>
      </p:pic>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753" y="2614257"/>
            <a:ext cx="2856089" cy="799452"/>
          </a:xfrm>
          <a:prstGeom prst="rect">
            <a:avLst/>
          </a:prstGeom>
        </p:spPr>
      </p:pic>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821" y="1814805"/>
            <a:ext cx="2856089" cy="799452"/>
          </a:xfrm>
          <a:prstGeom prst="rect">
            <a:avLst/>
          </a:prstGeom>
        </p:spPr>
      </p:pic>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10" y="1814805"/>
            <a:ext cx="2856089" cy="799452"/>
          </a:xfrm>
          <a:prstGeom prst="rect">
            <a:avLst/>
          </a:prstGeom>
        </p:spPr>
      </p:pic>
      <p:pic>
        <p:nvPicPr>
          <p:cNvPr id="97" name="Picture 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351" y="2614257"/>
            <a:ext cx="2856089" cy="799452"/>
          </a:xfrm>
          <a:prstGeom prst="rect">
            <a:avLst/>
          </a:prstGeom>
        </p:spPr>
      </p:pic>
      <p:pic>
        <p:nvPicPr>
          <p:cNvPr id="98" name="Picture 97"/>
          <p:cNvPicPr>
            <a:picLocks noChangeAspect="1"/>
          </p:cNvPicPr>
          <p:nvPr/>
        </p:nvPicPr>
        <p:blipFill rotWithShape="1">
          <a:blip r:embed="rId3">
            <a:extLst>
              <a:ext uri="{28A0092B-C50C-407E-A947-70E740481C1C}">
                <a14:useLocalDpi xmlns:a14="http://schemas.microsoft.com/office/drawing/2010/main" val="0"/>
              </a:ext>
            </a:extLst>
          </a:blip>
          <a:srcRect r="41106"/>
          <a:stretch/>
        </p:blipFill>
        <p:spPr>
          <a:xfrm>
            <a:off x="7461949" y="2614257"/>
            <a:ext cx="1682051" cy="799452"/>
          </a:xfrm>
          <a:prstGeom prst="rect">
            <a:avLst/>
          </a:prstGeom>
        </p:spPr>
      </p:pic>
      <p:pic>
        <p:nvPicPr>
          <p:cNvPr id="99" name="Picture 98"/>
          <p:cNvPicPr>
            <a:picLocks noChangeAspect="1"/>
          </p:cNvPicPr>
          <p:nvPr/>
        </p:nvPicPr>
        <p:blipFill rotWithShape="1">
          <a:blip r:embed="rId3">
            <a:extLst>
              <a:ext uri="{28A0092B-C50C-407E-A947-70E740481C1C}">
                <a14:useLocalDpi xmlns:a14="http://schemas.microsoft.com/office/drawing/2010/main" val="0"/>
              </a:ext>
            </a:extLst>
          </a:blip>
          <a:srcRect r="85178"/>
          <a:stretch/>
        </p:blipFill>
        <p:spPr>
          <a:xfrm>
            <a:off x="8675508" y="1814805"/>
            <a:ext cx="423337" cy="799452"/>
          </a:xfrm>
          <a:prstGeom prst="rect">
            <a:avLst/>
          </a:prstGeom>
        </p:spPr>
      </p:pic>
      <p:pic>
        <p:nvPicPr>
          <p:cNvPr id="100" name="Picture 99"/>
          <p:cNvPicPr>
            <a:picLocks noChangeAspect="1"/>
          </p:cNvPicPr>
          <p:nvPr/>
        </p:nvPicPr>
        <p:blipFill rotWithShape="1">
          <a:blip r:embed="rId3">
            <a:extLst>
              <a:ext uri="{28A0092B-C50C-407E-A947-70E740481C1C}">
                <a14:useLocalDpi xmlns:a14="http://schemas.microsoft.com/office/drawing/2010/main" val="0"/>
              </a:ext>
            </a:extLst>
          </a:blip>
          <a:srcRect l="42490"/>
          <a:stretch/>
        </p:blipFill>
        <p:spPr>
          <a:xfrm>
            <a:off x="67732" y="2614257"/>
            <a:ext cx="1642530" cy="799452"/>
          </a:xfrm>
          <a:prstGeom prst="rect">
            <a:avLst/>
          </a:prstGeom>
        </p:spPr>
      </p:pic>
      <p:pic>
        <p:nvPicPr>
          <p:cNvPr id="101" name="Picture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2" y="3413709"/>
            <a:ext cx="2856089" cy="799452"/>
          </a:xfrm>
          <a:prstGeom prst="rect">
            <a:avLst/>
          </a:prstGeom>
        </p:spPr>
      </p:pic>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753" y="4213161"/>
            <a:ext cx="2856089" cy="799452"/>
          </a:xfrm>
          <a:prstGeom prst="rect">
            <a:avLst/>
          </a:prstGeom>
        </p:spPr>
      </p:pic>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821" y="3413709"/>
            <a:ext cx="2856089" cy="799452"/>
          </a:xfrm>
          <a:prstGeom prst="rect">
            <a:avLst/>
          </a:prstGeom>
        </p:spPr>
      </p:pic>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10" y="3413709"/>
            <a:ext cx="2856089" cy="799452"/>
          </a:xfrm>
          <a:prstGeom prst="rect">
            <a:avLst/>
          </a:prstGeom>
        </p:spPr>
      </p:pic>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351" y="4213161"/>
            <a:ext cx="2856089" cy="799452"/>
          </a:xfrm>
          <a:prstGeom prst="rect">
            <a:avLst/>
          </a:prstGeom>
        </p:spPr>
      </p:pic>
      <p:pic>
        <p:nvPicPr>
          <p:cNvPr id="106" name="Picture 105"/>
          <p:cNvPicPr>
            <a:picLocks noChangeAspect="1"/>
          </p:cNvPicPr>
          <p:nvPr/>
        </p:nvPicPr>
        <p:blipFill rotWithShape="1">
          <a:blip r:embed="rId3">
            <a:extLst>
              <a:ext uri="{28A0092B-C50C-407E-A947-70E740481C1C}">
                <a14:useLocalDpi xmlns:a14="http://schemas.microsoft.com/office/drawing/2010/main" val="0"/>
              </a:ext>
            </a:extLst>
          </a:blip>
          <a:srcRect r="41106"/>
          <a:stretch/>
        </p:blipFill>
        <p:spPr>
          <a:xfrm>
            <a:off x="7461949" y="4213161"/>
            <a:ext cx="1682051" cy="799452"/>
          </a:xfrm>
          <a:prstGeom prst="rect">
            <a:avLst/>
          </a:prstGeom>
        </p:spPr>
      </p:pic>
      <p:pic>
        <p:nvPicPr>
          <p:cNvPr id="107" name="Picture 106"/>
          <p:cNvPicPr>
            <a:picLocks noChangeAspect="1"/>
          </p:cNvPicPr>
          <p:nvPr/>
        </p:nvPicPr>
        <p:blipFill rotWithShape="1">
          <a:blip r:embed="rId3">
            <a:extLst>
              <a:ext uri="{28A0092B-C50C-407E-A947-70E740481C1C}">
                <a14:useLocalDpi xmlns:a14="http://schemas.microsoft.com/office/drawing/2010/main" val="0"/>
              </a:ext>
            </a:extLst>
          </a:blip>
          <a:srcRect r="85178"/>
          <a:stretch/>
        </p:blipFill>
        <p:spPr>
          <a:xfrm>
            <a:off x="8675508" y="3413709"/>
            <a:ext cx="423337" cy="799452"/>
          </a:xfrm>
          <a:prstGeom prst="rect">
            <a:avLst/>
          </a:prstGeom>
        </p:spPr>
      </p:pic>
      <p:pic>
        <p:nvPicPr>
          <p:cNvPr id="108" name="Picture 107"/>
          <p:cNvPicPr>
            <a:picLocks noChangeAspect="1"/>
          </p:cNvPicPr>
          <p:nvPr/>
        </p:nvPicPr>
        <p:blipFill rotWithShape="1">
          <a:blip r:embed="rId3">
            <a:extLst>
              <a:ext uri="{28A0092B-C50C-407E-A947-70E740481C1C}">
                <a14:useLocalDpi xmlns:a14="http://schemas.microsoft.com/office/drawing/2010/main" val="0"/>
              </a:ext>
            </a:extLst>
          </a:blip>
          <a:srcRect l="42490"/>
          <a:stretch/>
        </p:blipFill>
        <p:spPr>
          <a:xfrm>
            <a:off x="67732" y="4213161"/>
            <a:ext cx="1642530" cy="799452"/>
          </a:xfrm>
          <a:prstGeom prst="rect">
            <a:avLst/>
          </a:prstGeom>
        </p:spPr>
      </p:pic>
      <p:pic>
        <p:nvPicPr>
          <p:cNvPr id="109" name="Picture 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2" y="5012613"/>
            <a:ext cx="2856089" cy="799452"/>
          </a:xfrm>
          <a:prstGeom prst="rect">
            <a:avLst/>
          </a:prstGeom>
        </p:spPr>
      </p:pic>
      <p:pic>
        <p:nvPicPr>
          <p:cNvPr id="110" name="Picture 1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753" y="5812065"/>
            <a:ext cx="2856089" cy="799452"/>
          </a:xfrm>
          <a:prstGeom prst="rect">
            <a:avLst/>
          </a:prstGeom>
        </p:spPr>
      </p:pic>
      <p:pic>
        <p:nvPicPr>
          <p:cNvPr id="111" name="Picture 1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821" y="5012613"/>
            <a:ext cx="2856089" cy="799452"/>
          </a:xfrm>
          <a:prstGeom prst="rect">
            <a:avLst/>
          </a:prstGeom>
        </p:spPr>
      </p:pic>
      <p:pic>
        <p:nvPicPr>
          <p:cNvPr id="112" name="Picture 1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10" y="5012613"/>
            <a:ext cx="2856089" cy="799452"/>
          </a:xfrm>
          <a:prstGeom prst="rect">
            <a:avLst/>
          </a:prstGeom>
        </p:spPr>
      </p:pic>
      <p:pic>
        <p:nvPicPr>
          <p:cNvPr id="113" name="Picture 1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351" y="5812065"/>
            <a:ext cx="2856089" cy="799452"/>
          </a:xfrm>
          <a:prstGeom prst="rect">
            <a:avLst/>
          </a:prstGeom>
        </p:spPr>
      </p:pic>
      <p:pic>
        <p:nvPicPr>
          <p:cNvPr id="114" name="Picture 113"/>
          <p:cNvPicPr>
            <a:picLocks noChangeAspect="1"/>
          </p:cNvPicPr>
          <p:nvPr/>
        </p:nvPicPr>
        <p:blipFill rotWithShape="1">
          <a:blip r:embed="rId3">
            <a:extLst>
              <a:ext uri="{28A0092B-C50C-407E-A947-70E740481C1C}">
                <a14:useLocalDpi xmlns:a14="http://schemas.microsoft.com/office/drawing/2010/main" val="0"/>
              </a:ext>
            </a:extLst>
          </a:blip>
          <a:srcRect r="41106"/>
          <a:stretch/>
        </p:blipFill>
        <p:spPr>
          <a:xfrm>
            <a:off x="7461949" y="5812065"/>
            <a:ext cx="1682051" cy="799452"/>
          </a:xfrm>
          <a:prstGeom prst="rect">
            <a:avLst/>
          </a:prstGeom>
        </p:spPr>
      </p:pic>
      <p:pic>
        <p:nvPicPr>
          <p:cNvPr id="115" name="Picture 114"/>
          <p:cNvPicPr>
            <a:picLocks noChangeAspect="1"/>
          </p:cNvPicPr>
          <p:nvPr/>
        </p:nvPicPr>
        <p:blipFill rotWithShape="1">
          <a:blip r:embed="rId3">
            <a:extLst>
              <a:ext uri="{28A0092B-C50C-407E-A947-70E740481C1C}">
                <a14:useLocalDpi xmlns:a14="http://schemas.microsoft.com/office/drawing/2010/main" val="0"/>
              </a:ext>
            </a:extLst>
          </a:blip>
          <a:srcRect r="85178"/>
          <a:stretch/>
        </p:blipFill>
        <p:spPr>
          <a:xfrm>
            <a:off x="8675508" y="5012613"/>
            <a:ext cx="423337" cy="799452"/>
          </a:xfrm>
          <a:prstGeom prst="rect">
            <a:avLst/>
          </a:prstGeom>
        </p:spPr>
      </p:pic>
      <p:pic>
        <p:nvPicPr>
          <p:cNvPr id="116" name="Picture 115"/>
          <p:cNvPicPr>
            <a:picLocks noChangeAspect="1"/>
          </p:cNvPicPr>
          <p:nvPr/>
        </p:nvPicPr>
        <p:blipFill rotWithShape="1">
          <a:blip r:embed="rId3">
            <a:extLst>
              <a:ext uri="{28A0092B-C50C-407E-A947-70E740481C1C}">
                <a14:useLocalDpi xmlns:a14="http://schemas.microsoft.com/office/drawing/2010/main" val="0"/>
              </a:ext>
            </a:extLst>
          </a:blip>
          <a:srcRect l="42490"/>
          <a:stretch/>
        </p:blipFill>
        <p:spPr>
          <a:xfrm>
            <a:off x="67732" y="5812065"/>
            <a:ext cx="1642530" cy="799452"/>
          </a:xfrm>
          <a:prstGeom prst="rect">
            <a:avLst/>
          </a:prstGeom>
        </p:spPr>
      </p:pic>
      <p:sp>
        <p:nvSpPr>
          <p:cNvPr id="2" name="TextBox 1">
            <a:extLst>
              <a:ext uri="{FF2B5EF4-FFF2-40B4-BE49-F238E27FC236}">
                <a16:creationId xmlns:a16="http://schemas.microsoft.com/office/drawing/2014/main" id="{6B5EB891-D6AA-F942-B295-322274A8D469}"/>
              </a:ext>
            </a:extLst>
          </p:cNvPr>
          <p:cNvSpPr txBox="1"/>
          <p:nvPr/>
        </p:nvSpPr>
        <p:spPr>
          <a:xfrm>
            <a:off x="599955" y="2059109"/>
            <a:ext cx="8186792" cy="1754326"/>
          </a:xfrm>
          <a:prstGeom prst="rect">
            <a:avLst/>
          </a:prstGeom>
          <a:noFill/>
        </p:spPr>
        <p:txBody>
          <a:bodyPr wrap="none" rtlCol="0">
            <a:spAutoFit/>
          </a:bodyPr>
          <a:lstStyle/>
          <a:p>
            <a:pPr algn="ctr"/>
            <a:r>
              <a:rPr lang="en-US" sz="3600" b="1" dirty="0">
                <a:ln>
                  <a:solidFill>
                    <a:srgbClr val="FF0000"/>
                  </a:solidFill>
                </a:ln>
                <a:solidFill>
                  <a:schemeClr val="bg1"/>
                </a:solidFill>
                <a:effectLst>
                  <a:outerShdw blurRad="50800" dist="38100" dir="2700000" algn="tl" rotWithShape="0">
                    <a:srgbClr val="FF8027">
                      <a:alpha val="40000"/>
                    </a:srgbClr>
                  </a:outerShdw>
                </a:effectLst>
              </a:rPr>
              <a:t>HAVE FUN WITH THIS ASSIGNMENT</a:t>
            </a:r>
          </a:p>
          <a:p>
            <a:pPr algn="ctr"/>
            <a:endParaRPr lang="en-US" sz="3600" b="1" dirty="0">
              <a:ln>
                <a:solidFill>
                  <a:srgbClr val="FF0000"/>
                </a:solidFill>
              </a:ln>
              <a:solidFill>
                <a:schemeClr val="bg1"/>
              </a:solidFill>
              <a:effectLst>
                <a:outerShdw blurRad="50800" dist="38100" dir="2700000" algn="tl" rotWithShape="0">
                  <a:srgbClr val="FF8027">
                    <a:alpha val="40000"/>
                  </a:srgbClr>
                </a:outerShdw>
              </a:effectLst>
            </a:endParaRPr>
          </a:p>
          <a:p>
            <a:pPr algn="ctr"/>
            <a:r>
              <a:rPr lang="en-US" sz="3600" b="1" dirty="0">
                <a:ln>
                  <a:solidFill>
                    <a:srgbClr val="FF0000"/>
                  </a:solidFill>
                </a:ln>
                <a:solidFill>
                  <a:schemeClr val="bg1"/>
                </a:solidFill>
                <a:effectLst>
                  <a:outerShdw blurRad="50800" dist="38100" dir="2700000" algn="tl" rotWithShape="0">
                    <a:srgbClr val="FF8027">
                      <a:alpha val="40000"/>
                    </a:srgbClr>
                  </a:outerShdw>
                </a:effectLst>
              </a:rPr>
              <a:t>USE YOUR CREATIVITY</a:t>
            </a:r>
          </a:p>
        </p:txBody>
      </p:sp>
    </p:spTree>
    <p:extLst>
      <p:ext uri="{BB962C8B-B14F-4D97-AF65-F5344CB8AC3E}">
        <p14:creationId xmlns:p14="http://schemas.microsoft.com/office/powerpoint/2010/main" val="19760353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AC4C93F-3CDD-2A37-7741-46B6CAC4136F}"/>
              </a:ext>
            </a:extLst>
          </p:cNvPr>
          <p:cNvSpPr txBox="1">
            <a:spLocks noChangeArrowheads="1"/>
          </p:cNvSpPr>
          <p:nvPr/>
        </p:nvSpPr>
        <p:spPr bwMode="auto">
          <a:xfrm>
            <a:off x="0" y="140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panose="02000503020000020003" pitchFamily="2" charset="0"/>
              <a:ea typeface="Avenir Book" charset="0"/>
              <a:cs typeface="Avenir Book" charset="0"/>
            </a:endParaRPr>
          </a:p>
          <a:p>
            <a:pPr algn="ctr"/>
            <a:r>
              <a:rPr lang="en-US" altLang="en-US" sz="2800" dirty="0">
                <a:solidFill>
                  <a:schemeClr val="tx1"/>
                </a:solidFill>
                <a:latin typeface="Avenir Book" panose="02000503020000020003" pitchFamily="2" charset="0"/>
                <a:ea typeface="Avenir Book" charset="0"/>
                <a:cs typeface="Avenir Book" charset="0"/>
                <a:sym typeface="Arial Italic" charset="0"/>
              </a:rPr>
              <a:t>Module 1 experimental path from Wiki</a:t>
            </a:r>
            <a:endParaRPr lang="en-US" altLang="en-US" sz="3375" dirty="0">
              <a:solidFill>
                <a:srgbClr val="002060"/>
              </a:solidFill>
              <a:latin typeface="Avenir Book" panose="02000503020000020003" pitchFamily="2" charset="0"/>
              <a:ea typeface="Avenir Book" charset="0"/>
              <a:cs typeface="Avenir Book" charset="0"/>
              <a:sym typeface="Arial Italic" charset="0"/>
            </a:endParaRPr>
          </a:p>
        </p:txBody>
      </p:sp>
      <p:pic>
        <p:nvPicPr>
          <p:cNvPr id="11" name="Picture 10">
            <a:extLst>
              <a:ext uri="{FF2B5EF4-FFF2-40B4-BE49-F238E27FC236}">
                <a16:creationId xmlns:a16="http://schemas.microsoft.com/office/drawing/2014/main" id="{C5AE069C-4891-7031-960A-9DE607835D6E}"/>
              </a:ext>
            </a:extLst>
          </p:cNvPr>
          <p:cNvPicPr>
            <a:picLocks noChangeAspect="1"/>
          </p:cNvPicPr>
          <p:nvPr/>
        </p:nvPicPr>
        <p:blipFill>
          <a:blip r:embed="rId3"/>
          <a:stretch>
            <a:fillRect/>
          </a:stretch>
        </p:blipFill>
        <p:spPr>
          <a:xfrm>
            <a:off x="7314712" y="6545997"/>
            <a:ext cx="1641719" cy="217686"/>
          </a:xfrm>
          <a:prstGeom prst="rect">
            <a:avLst/>
          </a:prstGeom>
        </p:spPr>
      </p:pic>
      <p:pic>
        <p:nvPicPr>
          <p:cNvPr id="10" name="Picture 9">
            <a:extLst>
              <a:ext uri="{FF2B5EF4-FFF2-40B4-BE49-F238E27FC236}">
                <a16:creationId xmlns:a16="http://schemas.microsoft.com/office/drawing/2014/main" id="{27DDEC5E-BF4C-D451-DEC4-BF393C504317}"/>
              </a:ext>
            </a:extLst>
          </p:cNvPr>
          <p:cNvPicPr>
            <a:picLocks noChangeAspect="1"/>
          </p:cNvPicPr>
          <p:nvPr/>
        </p:nvPicPr>
        <p:blipFill>
          <a:blip r:embed="rId4"/>
          <a:stretch>
            <a:fillRect/>
          </a:stretch>
        </p:blipFill>
        <p:spPr>
          <a:xfrm>
            <a:off x="203322" y="1420794"/>
            <a:ext cx="8737356" cy="4659923"/>
          </a:xfrm>
          <a:prstGeom prst="rect">
            <a:avLst/>
          </a:prstGeom>
        </p:spPr>
      </p:pic>
    </p:spTree>
    <p:extLst>
      <p:ext uri="{BB962C8B-B14F-4D97-AF65-F5344CB8AC3E}">
        <p14:creationId xmlns:p14="http://schemas.microsoft.com/office/powerpoint/2010/main" val="9722468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5C07F49C-7457-214F-84CD-743C22C96B5D}"/>
              </a:ext>
            </a:extLst>
          </p:cNvPr>
          <p:cNvSpPr txBox="1">
            <a:spLocks noChangeArrowheads="1"/>
          </p:cNvSpPr>
          <p:nvPr/>
        </p:nvSpPr>
        <p:spPr bwMode="auto">
          <a:xfrm>
            <a:off x="0" y="140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solidFill>
                <a:schemeClr val="bg2">
                  <a:lumMod val="25000"/>
                </a:schemeClr>
              </a:solidFill>
              <a:latin typeface="Avenir Book" charset="0"/>
              <a:ea typeface="Avenir Book" charset="0"/>
              <a:cs typeface="Avenir Book" charset="0"/>
            </a:endParaRPr>
          </a:p>
          <a:p>
            <a:pPr algn="ctr"/>
            <a:r>
              <a:rPr lang="en-US" altLang="en-US" sz="2800" dirty="0">
                <a:solidFill>
                  <a:schemeClr val="bg2">
                    <a:lumMod val="25000"/>
                  </a:schemeClr>
                </a:solidFill>
                <a:latin typeface="Avenir Book" charset="0"/>
                <a:ea typeface="Avenir Book" charset="0"/>
                <a:cs typeface="Avenir Book" charset="0"/>
              </a:rPr>
              <a:t>Mod1 Assignment – Data Summary</a:t>
            </a:r>
            <a:endParaRPr lang="en-US" altLang="en-US" sz="3375" dirty="0">
              <a:solidFill>
                <a:schemeClr val="bg2">
                  <a:lumMod val="25000"/>
                </a:schemeClr>
              </a:solidFill>
              <a:latin typeface="Avenir Book" charset="0"/>
              <a:ea typeface="Avenir Book" charset="0"/>
              <a:cs typeface="Avenir Book" charset="0"/>
              <a:sym typeface="Arial Italic" charset="0"/>
            </a:endParaRPr>
          </a:p>
        </p:txBody>
      </p:sp>
      <p:sp>
        <p:nvSpPr>
          <p:cNvPr id="7" name="TextBox 6">
            <a:extLst>
              <a:ext uri="{FF2B5EF4-FFF2-40B4-BE49-F238E27FC236}">
                <a16:creationId xmlns:a16="http://schemas.microsoft.com/office/drawing/2014/main" id="{B49FE1DE-4DC4-7549-A56E-DFDA8AEA1241}"/>
              </a:ext>
            </a:extLst>
          </p:cNvPr>
          <p:cNvSpPr txBox="1">
            <a:spLocks noChangeArrowheads="1"/>
          </p:cNvSpPr>
          <p:nvPr/>
        </p:nvSpPr>
        <p:spPr bwMode="auto">
          <a:xfrm>
            <a:off x="262553" y="5802197"/>
            <a:ext cx="8555523" cy="830997"/>
          </a:xfrm>
          <a:prstGeom prst="rect">
            <a:avLst/>
          </a:prstGeom>
          <a:solidFill>
            <a:schemeClr val="accent2">
              <a:lumMod val="20000"/>
              <a:lumOff val="80000"/>
            </a:schemeClr>
          </a:solidFill>
          <a:ln w="31750">
            <a:solidFill>
              <a:schemeClr val="accent1">
                <a:lumMod val="50000"/>
              </a:schemeClr>
            </a:solidFill>
          </a:ln>
        </p:spPr>
        <p:txBody>
          <a:bodyPr wrap="square">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r>
              <a:rPr lang="en-US" altLang="en-US" sz="2400" dirty="0">
                <a:latin typeface="Avenir Book" charset="0"/>
                <a:ea typeface="Avenir Book" charset="0"/>
                <a:cs typeface="Avenir Book" charset="0"/>
              </a:rPr>
              <a:t>The course Wiki sums up the assignment details</a:t>
            </a:r>
            <a:r>
              <a:rPr lang="en-US" altLang="en-US" sz="2400" dirty="0">
                <a:solidFill>
                  <a:schemeClr val="bg2">
                    <a:lumMod val="75000"/>
                  </a:schemeClr>
                </a:solidFill>
                <a:latin typeface="Avenir Book" charset="0"/>
                <a:ea typeface="Avenir Book" charset="0"/>
                <a:cs typeface="Avenir Book" charset="0"/>
              </a:rPr>
              <a:t> – </a:t>
            </a:r>
          </a:p>
          <a:p>
            <a:pPr algn="ctr"/>
            <a:r>
              <a:rPr lang="en-US" altLang="en-US" sz="2400" i="1" dirty="0">
                <a:solidFill>
                  <a:schemeClr val="tx1"/>
                </a:solidFill>
                <a:latin typeface="Avenir Book" charset="0"/>
                <a:ea typeface="Avenir Book" charset="0"/>
                <a:cs typeface="Avenir Book" charset="0"/>
              </a:rPr>
              <a:t>scope, formatting, length, etc.</a:t>
            </a:r>
          </a:p>
        </p:txBody>
      </p:sp>
      <p:pic>
        <p:nvPicPr>
          <p:cNvPr id="4" name="Picture 3" descr="A collage of images of a cell&#10;&#10;Description automatically generated">
            <a:extLst>
              <a:ext uri="{FF2B5EF4-FFF2-40B4-BE49-F238E27FC236}">
                <a16:creationId xmlns:a16="http://schemas.microsoft.com/office/drawing/2014/main" id="{168E5C49-1E3B-96FC-6E93-71D07592EE5E}"/>
              </a:ext>
            </a:extLst>
          </p:cNvPr>
          <p:cNvPicPr>
            <a:picLocks noChangeAspect="1"/>
          </p:cNvPicPr>
          <p:nvPr/>
        </p:nvPicPr>
        <p:blipFill>
          <a:blip r:embed="rId3"/>
          <a:stretch>
            <a:fillRect/>
          </a:stretch>
        </p:blipFill>
        <p:spPr>
          <a:xfrm>
            <a:off x="262553" y="1154080"/>
            <a:ext cx="5671579" cy="2409406"/>
          </a:xfrm>
          <a:prstGeom prst="rect">
            <a:avLst/>
          </a:prstGeom>
          <a:ln>
            <a:solidFill>
              <a:schemeClr val="accent1"/>
            </a:solidFill>
          </a:ln>
        </p:spPr>
      </p:pic>
      <p:pic>
        <p:nvPicPr>
          <p:cNvPr id="10" name="Picture 9" descr="A screenshot of a white and blue text&#10;&#10;Description automatically generated">
            <a:extLst>
              <a:ext uri="{FF2B5EF4-FFF2-40B4-BE49-F238E27FC236}">
                <a16:creationId xmlns:a16="http://schemas.microsoft.com/office/drawing/2014/main" id="{789E246F-A78B-F593-7744-0ACFEEBDC7E0}"/>
              </a:ext>
            </a:extLst>
          </p:cNvPr>
          <p:cNvPicPr>
            <a:picLocks noChangeAspect="1"/>
          </p:cNvPicPr>
          <p:nvPr/>
        </p:nvPicPr>
        <p:blipFill rotWithShape="1">
          <a:blip r:embed="rId4"/>
          <a:srcRect l="2062" t="4504" r="2150" b="4418"/>
          <a:stretch/>
        </p:blipFill>
        <p:spPr>
          <a:xfrm>
            <a:off x="4572000" y="2250830"/>
            <a:ext cx="4278923" cy="3351744"/>
          </a:xfrm>
          <a:prstGeom prst="rect">
            <a:avLst/>
          </a:prstGeom>
          <a:ln>
            <a:solidFill>
              <a:schemeClr val="accent1"/>
            </a:solidFill>
          </a:ln>
        </p:spPr>
      </p:pic>
    </p:spTree>
    <p:extLst>
      <p:ext uri="{BB962C8B-B14F-4D97-AF65-F5344CB8AC3E}">
        <p14:creationId xmlns:p14="http://schemas.microsoft.com/office/powerpoint/2010/main" val="31544421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Module 1 Data Summary</a:t>
            </a:r>
          </a:p>
          <a:p>
            <a:pPr algn="ctr"/>
            <a:endParaRPr lang="en-US" altLang="en-US" sz="2800" dirty="0">
              <a:latin typeface="Avenir Book" charset="0"/>
              <a:ea typeface="Avenir Book" charset="0"/>
              <a:cs typeface="Avenir Book" charset="0"/>
            </a:endParaRPr>
          </a:p>
        </p:txBody>
      </p:sp>
      <p:sp>
        <p:nvSpPr>
          <p:cNvPr id="6" name="Rectangle 5"/>
          <p:cNvSpPr/>
          <p:nvPr/>
        </p:nvSpPr>
        <p:spPr>
          <a:xfrm>
            <a:off x="344311" y="1386402"/>
            <a:ext cx="8455378" cy="5324535"/>
          </a:xfrm>
          <a:prstGeom prst="rect">
            <a:avLst/>
          </a:prstGeom>
          <a:ln>
            <a:noFill/>
          </a:ln>
        </p:spPr>
        <p:txBody>
          <a:bodyPr wrap="square">
            <a:spAutoFit/>
          </a:bodyPr>
          <a:lstStyle/>
          <a:p>
            <a:pPr algn="ctr"/>
            <a:r>
              <a:rPr lang="en-US" sz="2000" dirty="0">
                <a:latin typeface="Avenir Book" charset="0"/>
                <a:ea typeface="Avenir Book" charset="0"/>
                <a:cs typeface="Avenir Book" charset="0"/>
              </a:rPr>
              <a:t>thorough summary of your data and figures with supporting text – </a:t>
            </a:r>
          </a:p>
          <a:p>
            <a:pPr algn="ctr"/>
            <a:endParaRPr lang="en-US" sz="2000" dirty="0">
              <a:latin typeface="Avenir Book" charset="0"/>
              <a:ea typeface="Avenir Book" charset="0"/>
              <a:cs typeface="Avenir Book" charset="0"/>
            </a:endParaRPr>
          </a:p>
          <a:p>
            <a:pPr algn="ctr"/>
            <a:r>
              <a:rPr lang="en-US" sz="2000" dirty="0">
                <a:latin typeface="Avenir Book" charset="0"/>
                <a:ea typeface="Avenir Book" charset="0"/>
                <a:cs typeface="Avenir Book" charset="0"/>
              </a:rPr>
              <a:t>include context so that a </a:t>
            </a:r>
            <a:r>
              <a:rPr lang="en-US" sz="2000" b="1" dirty="0">
                <a:solidFill>
                  <a:srgbClr val="00B0F0"/>
                </a:solidFill>
                <a:latin typeface="Avenir Book" charset="0"/>
                <a:ea typeface="Avenir Book" charset="0"/>
                <a:cs typeface="Avenir Book" charset="0"/>
              </a:rPr>
              <a:t>scientifically literate reader</a:t>
            </a:r>
            <a:r>
              <a:rPr lang="en-US" sz="2000" b="1" dirty="0">
                <a:solidFill>
                  <a:schemeClr val="tx2"/>
                </a:solidFill>
                <a:latin typeface="Avenir Book" charset="0"/>
                <a:ea typeface="Avenir Book" charset="0"/>
                <a:cs typeface="Avenir Book" charset="0"/>
              </a:rPr>
              <a:t> </a:t>
            </a:r>
            <a:r>
              <a:rPr lang="en-US" sz="2000" dirty="0">
                <a:latin typeface="Avenir Book" charset="0"/>
                <a:ea typeface="Avenir Book" charset="0"/>
                <a:cs typeface="Avenir Book" charset="0"/>
              </a:rPr>
              <a:t>can understand </a:t>
            </a:r>
          </a:p>
          <a:p>
            <a:pPr algn="ctr"/>
            <a:r>
              <a:rPr lang="en-US" sz="2000" dirty="0">
                <a:latin typeface="Avenir Book" charset="0"/>
                <a:ea typeface="Avenir Book" charset="0"/>
                <a:cs typeface="Avenir Book" charset="0"/>
              </a:rPr>
              <a:t>the work and its broader implications</a:t>
            </a: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r>
              <a:rPr lang="en-US" sz="2000" dirty="0">
                <a:latin typeface="Avenir Book" charset="0"/>
                <a:ea typeface="Avenir Book" charset="0"/>
                <a:cs typeface="Avenir Book" charset="0"/>
              </a:rPr>
              <a:t>The figure format is similar to a scientific journal article, </a:t>
            </a:r>
            <a:r>
              <a:rPr lang="en-US" sz="2000" u="sng" dirty="0">
                <a:latin typeface="Avenir Book" charset="0"/>
                <a:ea typeface="Avenir Book" charset="0"/>
                <a:cs typeface="Avenir Book" charset="0"/>
              </a:rPr>
              <a:t>but </a:t>
            </a:r>
            <a:r>
              <a:rPr lang="en-US" sz="2000" dirty="0">
                <a:latin typeface="Avenir Book" charset="0"/>
                <a:ea typeface="Avenir Book" charset="0"/>
                <a:cs typeface="Avenir Book" charset="0"/>
              </a:rPr>
              <a:t> the traditional </a:t>
            </a:r>
            <a:r>
              <a:rPr lang="en-US" sz="2000" i="1" dirty="0">
                <a:latin typeface="Avenir Book" charset="0"/>
                <a:ea typeface="Avenir Book" charset="0"/>
                <a:cs typeface="Avenir Book" charset="0"/>
              </a:rPr>
              <a:t>Results and Discussion </a:t>
            </a:r>
            <a:r>
              <a:rPr lang="en-US" sz="2000" dirty="0">
                <a:latin typeface="Avenir Book" charset="0"/>
                <a:ea typeface="Avenir Book" charset="0"/>
                <a:cs typeface="Avenir Book" charset="0"/>
              </a:rPr>
              <a:t>sections are to be condensed into succinct bullet form accompanying each figure</a:t>
            </a:r>
          </a:p>
          <a:p>
            <a:pPr algn="ctr"/>
            <a:endParaRPr lang="en-US" sz="2000" u="sng" dirty="0">
              <a:latin typeface="Avenir Book" charset="0"/>
              <a:ea typeface="Avenir Book" charset="0"/>
              <a:cs typeface="Avenir Book" charset="0"/>
            </a:endParaRPr>
          </a:p>
          <a:p>
            <a:pPr algn="ctr"/>
            <a:r>
              <a:rPr lang="en-US" sz="2000" b="1" dirty="0">
                <a:latin typeface="Avenir Book" charset="0"/>
                <a:ea typeface="Avenir Book" charset="0"/>
                <a:cs typeface="Avenir Book" charset="0"/>
              </a:rPr>
              <a:t>you will complete the assignment with your lab partner</a:t>
            </a:r>
          </a:p>
        </p:txBody>
      </p:sp>
      <p:pic>
        <p:nvPicPr>
          <p:cNvPr id="2" name="Picture 1">
            <a:extLst>
              <a:ext uri="{FF2B5EF4-FFF2-40B4-BE49-F238E27FC236}">
                <a16:creationId xmlns:a16="http://schemas.microsoft.com/office/drawing/2014/main" id="{02A8E1BC-12F4-3243-8043-1EB127963877}"/>
              </a:ext>
            </a:extLst>
          </p:cNvPr>
          <p:cNvPicPr>
            <a:picLocks noChangeAspect="1"/>
          </p:cNvPicPr>
          <p:nvPr/>
        </p:nvPicPr>
        <p:blipFill>
          <a:blip r:embed="rId3"/>
          <a:stretch>
            <a:fillRect/>
          </a:stretch>
        </p:blipFill>
        <p:spPr>
          <a:xfrm>
            <a:off x="2504017" y="2918944"/>
            <a:ext cx="4000500" cy="1905000"/>
          </a:xfrm>
          <a:prstGeom prst="rect">
            <a:avLst/>
          </a:prstGeom>
        </p:spPr>
      </p:pic>
    </p:spTree>
    <p:extLst>
      <p:ext uri="{BB962C8B-B14F-4D97-AF65-F5344CB8AC3E}">
        <p14:creationId xmlns:p14="http://schemas.microsoft.com/office/powerpoint/2010/main" val="15993032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Data Summary Due Dates</a:t>
            </a:r>
          </a:p>
          <a:p>
            <a:pPr algn="ctr"/>
            <a:endParaRPr lang="en-US" altLang="en-US" sz="2800" dirty="0">
              <a:latin typeface="Avenir Book" charset="0"/>
              <a:ea typeface="Avenir Book" charset="0"/>
              <a:cs typeface="Avenir Book" charset="0"/>
            </a:endParaRPr>
          </a:p>
        </p:txBody>
      </p:sp>
      <p:sp>
        <p:nvSpPr>
          <p:cNvPr id="6" name="Rectangle 5"/>
          <p:cNvSpPr/>
          <p:nvPr/>
        </p:nvSpPr>
        <p:spPr>
          <a:xfrm>
            <a:off x="344311" y="1809736"/>
            <a:ext cx="8455378" cy="4093428"/>
          </a:xfrm>
          <a:prstGeom prst="rect">
            <a:avLst/>
          </a:prstGeom>
          <a:ln>
            <a:noFill/>
          </a:ln>
        </p:spPr>
        <p:txBody>
          <a:bodyPr wrap="square">
            <a:spAutoFit/>
          </a:bodyPr>
          <a:lstStyle/>
          <a:p>
            <a:pPr algn="ctr"/>
            <a:r>
              <a:rPr lang="en-US" sz="2000" dirty="0">
                <a:latin typeface="Avenir Book" charset="0"/>
                <a:ea typeface="Avenir Book" charset="0"/>
                <a:cs typeface="Avenir Book" charset="0"/>
              </a:rPr>
              <a:t>Draft data summary – </a:t>
            </a:r>
            <a:r>
              <a:rPr lang="en-US" sz="2000" b="1" dirty="0">
                <a:solidFill>
                  <a:srgbClr val="FF0000"/>
                </a:solidFill>
                <a:latin typeface="Avenir Book" charset="0"/>
                <a:ea typeface="Avenir Book" charset="0"/>
                <a:cs typeface="Avenir Book" charset="0"/>
              </a:rPr>
              <a:t>due Saturday, March 16</a:t>
            </a:r>
            <a:r>
              <a:rPr lang="en-US" sz="2000" b="1" baseline="30000" dirty="0">
                <a:solidFill>
                  <a:srgbClr val="FF0000"/>
                </a:solidFill>
                <a:latin typeface="Avenir Book" charset="0"/>
                <a:ea typeface="Avenir Book" charset="0"/>
                <a:cs typeface="Avenir Book" charset="0"/>
              </a:rPr>
              <a:t>th</a:t>
            </a:r>
            <a:r>
              <a:rPr lang="en-US" sz="2000" b="1" dirty="0">
                <a:solidFill>
                  <a:srgbClr val="FF0000"/>
                </a:solidFill>
                <a:latin typeface="Avenir Book" charset="0"/>
                <a:ea typeface="Avenir Book" charset="0"/>
                <a:cs typeface="Avenir Book" charset="0"/>
              </a:rPr>
              <a:t> by 10 PM</a:t>
            </a:r>
          </a:p>
          <a:p>
            <a:pPr algn="ctr"/>
            <a:endParaRPr lang="en-US" sz="2000" dirty="0">
              <a:latin typeface="Avenir Book" charset="0"/>
              <a:ea typeface="Avenir Book" charset="0"/>
              <a:cs typeface="Avenir Book" charset="0"/>
            </a:endParaRPr>
          </a:p>
          <a:p>
            <a:pPr algn="ctr"/>
            <a:r>
              <a:rPr lang="en-US" sz="2000" dirty="0">
                <a:latin typeface="Avenir Book" charset="0"/>
                <a:ea typeface="Avenir Book" charset="0"/>
                <a:cs typeface="Avenir Book" charset="0"/>
              </a:rPr>
              <a:t>Submissions read by instructional staff with feedback and a </a:t>
            </a:r>
          </a:p>
          <a:p>
            <a:pPr algn="ctr"/>
            <a:r>
              <a:rPr lang="en-US" sz="2000" dirty="0">
                <a:latin typeface="Avenir Book" charset="0"/>
                <a:ea typeface="Avenir Book" charset="0"/>
                <a:cs typeface="Avenir Book" charset="0"/>
              </a:rPr>
              <a:t>preliminary grade, which can be improved in a revised report</a:t>
            </a:r>
          </a:p>
          <a:p>
            <a:pPr algn="ctr"/>
            <a:endParaRPr lang="en-US" sz="2000" dirty="0">
              <a:latin typeface="Avenir Book" charset="0"/>
              <a:ea typeface="Avenir Book" charset="0"/>
              <a:cs typeface="Avenir Book" charset="0"/>
            </a:endParaRPr>
          </a:p>
          <a:p>
            <a:pPr algn="ctr"/>
            <a:r>
              <a:rPr lang="en-US" sz="2000" i="1" dirty="0">
                <a:latin typeface="Avenir Book" charset="0"/>
                <a:ea typeface="Avenir Book" charset="0"/>
                <a:cs typeface="Avenir Book" charset="0"/>
              </a:rPr>
              <a:t>Comments provided by March 20th</a:t>
            </a: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endParaRPr lang="en-US" sz="2000" dirty="0">
              <a:latin typeface="Avenir Book" charset="0"/>
              <a:ea typeface="Avenir Book" charset="0"/>
              <a:cs typeface="Avenir Book" charset="0"/>
            </a:endParaRPr>
          </a:p>
          <a:p>
            <a:pPr algn="ctr"/>
            <a:r>
              <a:rPr lang="en-US" sz="2000" dirty="0">
                <a:latin typeface="Avenir Book" charset="0"/>
                <a:ea typeface="Avenir Book" charset="0"/>
                <a:cs typeface="Avenir Book" charset="0"/>
              </a:rPr>
              <a:t>Data summary revision – </a:t>
            </a:r>
            <a:r>
              <a:rPr lang="en-US" sz="2000" b="1" dirty="0">
                <a:solidFill>
                  <a:srgbClr val="FF0000"/>
                </a:solidFill>
                <a:latin typeface="Avenir Book" charset="0"/>
                <a:ea typeface="Avenir Book" charset="0"/>
                <a:cs typeface="Avenir Book" charset="0"/>
              </a:rPr>
              <a:t>due Monday March 25</a:t>
            </a:r>
            <a:r>
              <a:rPr lang="en-US" sz="2000" b="1" baseline="30000" dirty="0">
                <a:solidFill>
                  <a:srgbClr val="FF0000"/>
                </a:solidFill>
                <a:latin typeface="Avenir Book" charset="0"/>
                <a:ea typeface="Avenir Book" charset="0"/>
                <a:cs typeface="Avenir Book" charset="0"/>
              </a:rPr>
              <a:t>th </a:t>
            </a:r>
            <a:r>
              <a:rPr lang="en-US" sz="2000" b="1" dirty="0">
                <a:solidFill>
                  <a:srgbClr val="FF0000"/>
                </a:solidFill>
                <a:latin typeface="Avenir Book" charset="0"/>
                <a:ea typeface="Avenir Book" charset="0"/>
                <a:cs typeface="Avenir Book" charset="0"/>
              </a:rPr>
              <a:t>by 10 PM</a:t>
            </a:r>
          </a:p>
          <a:p>
            <a:pPr algn="ctr"/>
            <a:endParaRPr lang="en-US" sz="2000" dirty="0">
              <a:latin typeface="Avenir Book" charset="0"/>
              <a:ea typeface="Avenir Book" charset="0"/>
              <a:cs typeface="Avenir Book" charset="0"/>
            </a:endParaRPr>
          </a:p>
          <a:p>
            <a:pPr algn="ctr"/>
            <a:r>
              <a:rPr lang="en-US" sz="2000" dirty="0">
                <a:latin typeface="Avenir Book" charset="0"/>
                <a:ea typeface="Avenir Book" charset="0"/>
                <a:cs typeface="Avenir Book" charset="0"/>
              </a:rPr>
              <a:t>Instructions on how to incorporate changes are posted on the Wiki</a:t>
            </a:r>
          </a:p>
        </p:txBody>
      </p:sp>
    </p:spTree>
    <p:extLst>
      <p:ext uri="{BB962C8B-B14F-4D97-AF65-F5344CB8AC3E}">
        <p14:creationId xmlns:p14="http://schemas.microsoft.com/office/powerpoint/2010/main" val="17123793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A52D2F3B-9FC3-5440-8CFB-06BF6CCF0A74}"/>
              </a:ext>
            </a:extLst>
          </p:cNvPr>
          <p:cNvPicPr>
            <a:picLocks noChangeAspect="1"/>
          </p:cNvPicPr>
          <p:nvPr/>
        </p:nvPicPr>
        <p:blipFill>
          <a:blip r:embed="rId3"/>
          <a:stretch>
            <a:fillRect/>
          </a:stretch>
        </p:blipFill>
        <p:spPr>
          <a:xfrm>
            <a:off x="244044" y="1536864"/>
            <a:ext cx="8655912" cy="4977148"/>
          </a:xfrm>
          <a:prstGeom prst="rect">
            <a:avLst/>
          </a:prstGeom>
          <a:noFill/>
        </p:spPr>
      </p:pic>
      <p:sp>
        <p:nvSpPr>
          <p:cNvPr id="7" name="TextBox 2">
            <a:extLst>
              <a:ext uri="{FF2B5EF4-FFF2-40B4-BE49-F238E27FC236}">
                <a16:creationId xmlns:a16="http://schemas.microsoft.com/office/drawing/2014/main" id="{FA483CFD-789A-1D49-92CF-23B837292CA0}"/>
              </a:ext>
            </a:extLst>
          </p:cNvPr>
          <p:cNvSpPr txBox="1">
            <a:spLocks noChangeArrowheads="1"/>
          </p:cNvSpPr>
          <p:nvPr/>
        </p:nvSpPr>
        <p:spPr bwMode="auto">
          <a:xfrm>
            <a:off x="0" y="1407"/>
            <a:ext cx="914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Data Summary for Module 1</a:t>
            </a:r>
          </a:p>
          <a:p>
            <a:pPr algn="ctr"/>
            <a:r>
              <a:rPr lang="en-US" altLang="en-US" sz="1800" dirty="0">
                <a:solidFill>
                  <a:schemeClr val="bg1">
                    <a:lumMod val="50000"/>
                  </a:schemeClr>
                </a:solidFill>
                <a:latin typeface="Avenir Book" charset="0"/>
                <a:ea typeface="Avenir Book" charset="0"/>
                <a:cs typeface="Avenir Book" charset="0"/>
                <a:sym typeface="Arial Italic" charset="0"/>
              </a:rPr>
              <a:t>format and content guidelines – see Wiki</a:t>
            </a:r>
          </a:p>
        </p:txBody>
      </p:sp>
      <p:sp>
        <p:nvSpPr>
          <p:cNvPr id="4" name="Rectangle 3">
            <a:extLst>
              <a:ext uri="{FF2B5EF4-FFF2-40B4-BE49-F238E27FC236}">
                <a16:creationId xmlns:a16="http://schemas.microsoft.com/office/drawing/2014/main" id="{C3DC7F8D-6A70-0940-805B-1841A5417323}"/>
              </a:ext>
            </a:extLst>
          </p:cNvPr>
          <p:cNvSpPr/>
          <p:nvPr/>
        </p:nvSpPr>
        <p:spPr bwMode="auto">
          <a:xfrm>
            <a:off x="139337" y="1536864"/>
            <a:ext cx="3283132" cy="257102"/>
          </a:xfrm>
          <a:prstGeom prst="rect">
            <a:avLst/>
          </a:prstGeom>
          <a:solidFill>
            <a:srgbClr val="FFFF00">
              <a:alpha val="22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502648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Data Summary for Module 1</a:t>
            </a:r>
          </a:p>
          <a:p>
            <a:pPr algn="ctr"/>
            <a:r>
              <a:rPr lang="en-US" altLang="en-US" sz="1800" dirty="0">
                <a:solidFill>
                  <a:schemeClr val="bg1">
                    <a:lumMod val="50000"/>
                  </a:schemeClr>
                </a:solidFill>
                <a:latin typeface="Avenir Book" charset="0"/>
                <a:ea typeface="Avenir Book" charset="0"/>
                <a:cs typeface="Avenir Book" charset="0"/>
                <a:sym typeface="Arial Italic" charset="0"/>
              </a:rPr>
              <a:t>scientific abstract</a:t>
            </a:r>
          </a:p>
        </p:txBody>
      </p:sp>
      <p:pic>
        <p:nvPicPr>
          <p:cNvPr id="4" name="Picture 46" descr="Abstract"/>
          <p:cNvPicPr>
            <a:picLocks noChangeAspect="1" noChangeArrowheads="1"/>
          </p:cNvPicPr>
          <p:nvPr/>
        </p:nvPicPr>
        <p:blipFill rotWithShape="1">
          <a:blip r:embed="rId3"/>
          <a:srcRect r="51148" b="88037"/>
          <a:stretch/>
        </p:blipFill>
        <p:spPr bwMode="auto">
          <a:xfrm>
            <a:off x="533399" y="1232512"/>
            <a:ext cx="2223775" cy="654589"/>
          </a:xfrm>
          <a:prstGeom prst="rect">
            <a:avLst/>
          </a:prstGeom>
          <a:noFill/>
          <a:ln w="9525">
            <a:noFill/>
            <a:miter lim="800000"/>
            <a:headEnd/>
            <a:tailEnd/>
          </a:ln>
        </p:spPr>
      </p:pic>
      <p:pic>
        <p:nvPicPr>
          <p:cNvPr id="5" name="Picture 46" descr="Abstract"/>
          <p:cNvPicPr>
            <a:picLocks noChangeAspect="1" noChangeArrowheads="1"/>
          </p:cNvPicPr>
          <p:nvPr/>
        </p:nvPicPr>
        <p:blipFill rotWithShape="1">
          <a:blip r:embed="rId3"/>
          <a:srcRect t="29053"/>
          <a:stretch/>
        </p:blipFill>
        <p:spPr bwMode="auto">
          <a:xfrm>
            <a:off x="2147314" y="1721506"/>
            <a:ext cx="4736042" cy="4038813"/>
          </a:xfrm>
          <a:prstGeom prst="rect">
            <a:avLst/>
          </a:prstGeom>
          <a:noFill/>
          <a:ln w="9525">
            <a:noFill/>
            <a:miter lim="800000"/>
            <a:headEnd/>
            <a:tailEnd/>
          </a:ln>
        </p:spPr>
      </p:pic>
      <p:sp>
        <p:nvSpPr>
          <p:cNvPr id="6" name="TextBox 5">
            <a:extLst>
              <a:ext uri="{FF2B5EF4-FFF2-40B4-BE49-F238E27FC236}">
                <a16:creationId xmlns:a16="http://schemas.microsoft.com/office/drawing/2014/main" id="{263CCF51-7879-0E49-B414-71EE500913DC}"/>
              </a:ext>
            </a:extLst>
          </p:cNvPr>
          <p:cNvSpPr txBox="1">
            <a:spLocks noChangeArrowheads="1"/>
          </p:cNvSpPr>
          <p:nvPr/>
        </p:nvSpPr>
        <p:spPr bwMode="auto">
          <a:xfrm>
            <a:off x="2432579" y="5987702"/>
            <a:ext cx="4450777" cy="523220"/>
          </a:xfrm>
          <a:prstGeom prst="rect">
            <a:avLst/>
          </a:prstGeom>
          <a:solidFill>
            <a:schemeClr val="accent2">
              <a:lumMod val="20000"/>
              <a:lumOff val="80000"/>
            </a:schemeClr>
          </a:solidFill>
          <a:ln w="31750">
            <a:solidFill>
              <a:schemeClr val="accent1">
                <a:lumMod val="50000"/>
              </a:schemeClr>
            </a:solidFill>
          </a:ln>
        </p:spPr>
        <p:txBody>
          <a:bodyPr wrap="square">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r>
              <a:rPr lang="en-US" altLang="en-US" sz="1400" dirty="0">
                <a:latin typeface="Avenir Book" charset="0"/>
                <a:ea typeface="Avenir Book" charset="0"/>
                <a:cs typeface="Avenir Book" charset="0"/>
              </a:rPr>
              <a:t>Please review Title and Abstract slides from</a:t>
            </a:r>
          </a:p>
          <a:p>
            <a:pPr algn="ctr"/>
            <a:r>
              <a:rPr lang="en-US" altLang="en-US" sz="1400" dirty="0">
                <a:solidFill>
                  <a:schemeClr val="tx1"/>
                </a:solidFill>
                <a:latin typeface="Avenir Book" charset="0"/>
                <a:ea typeface="Avenir Book" charset="0"/>
                <a:cs typeface="Avenir Book" charset="0"/>
              </a:rPr>
              <a:t>BE Comm Lab workshop</a:t>
            </a:r>
          </a:p>
        </p:txBody>
      </p:sp>
    </p:spTree>
    <p:extLst>
      <p:ext uri="{BB962C8B-B14F-4D97-AF65-F5344CB8AC3E}">
        <p14:creationId xmlns:p14="http://schemas.microsoft.com/office/powerpoint/2010/main" val="29348099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Background and Motivation</a:t>
            </a:r>
          </a:p>
          <a:p>
            <a:pPr algn="ctr"/>
            <a:r>
              <a:rPr lang="en-US" altLang="en-US" sz="1800" dirty="0">
                <a:solidFill>
                  <a:schemeClr val="bg1">
                    <a:lumMod val="50000"/>
                  </a:schemeClr>
                </a:solidFill>
                <a:latin typeface="Avenir Book" charset="0"/>
                <a:ea typeface="Avenir Book" charset="0"/>
                <a:cs typeface="Avenir Book" charset="0"/>
                <a:sym typeface="Arial Italic" charset="0"/>
              </a:rPr>
              <a:t>suggested topics or figures</a:t>
            </a:r>
          </a:p>
        </p:txBody>
      </p:sp>
      <p:sp>
        <p:nvSpPr>
          <p:cNvPr id="2" name="Rectangle 1"/>
          <p:cNvSpPr/>
          <p:nvPr/>
        </p:nvSpPr>
        <p:spPr>
          <a:xfrm>
            <a:off x="677333" y="1694490"/>
            <a:ext cx="7789333" cy="4678204"/>
          </a:xfrm>
          <a:prstGeom prst="rect">
            <a:avLst/>
          </a:prstGeom>
        </p:spPr>
        <p:txBody>
          <a:bodyPr wrap="square">
            <a:spAutoFit/>
          </a:bodyPr>
          <a:lstStyle/>
          <a:p>
            <a:r>
              <a:rPr lang="en-US" b="1" i="1" u="sng" dirty="0">
                <a:solidFill>
                  <a:prstClr val="black"/>
                </a:solidFill>
                <a:latin typeface="Avenir Book" charset="0"/>
                <a:ea typeface="Avenir Book" charset="0"/>
                <a:cs typeface="Avenir Book" charset="0"/>
              </a:rPr>
              <a:t>Topic</a:t>
            </a:r>
            <a:r>
              <a:rPr lang="en-US" u="sng" dirty="0">
                <a:solidFill>
                  <a:prstClr val="black"/>
                </a:solidFill>
                <a:latin typeface="Avenir Book" charset="0"/>
                <a:ea typeface="Avenir Book" charset="0"/>
                <a:cs typeface="Avenir Book" charset="0"/>
              </a:rPr>
              <a:t>:</a:t>
            </a:r>
            <a:r>
              <a:rPr lang="en-US" dirty="0">
                <a:solidFill>
                  <a:prstClr val="black"/>
                </a:solidFill>
                <a:latin typeface="Avenir Book" charset="0"/>
                <a:ea typeface="Avenir Book" charset="0"/>
                <a:cs typeface="Avenir Book" charset="0"/>
              </a:rPr>
              <a:t> Introduce and discuss the importance of chemical probes in biology, research, and/or medicine</a:t>
            </a:r>
          </a:p>
          <a:p>
            <a:endParaRPr lang="en-US" sz="1600" dirty="0">
              <a:solidFill>
                <a:prstClr val="black"/>
              </a:solidFill>
              <a:latin typeface="Avenir Book" charset="0"/>
              <a:ea typeface="Avenir Book" charset="0"/>
              <a:cs typeface="Avenir Book" charset="0"/>
            </a:endParaRPr>
          </a:p>
          <a:p>
            <a:r>
              <a:rPr lang="en-US" b="1" i="1" u="sng" dirty="0">
                <a:solidFill>
                  <a:prstClr val="black"/>
                </a:solidFill>
                <a:latin typeface="Avenir Book" charset="0"/>
                <a:ea typeface="Avenir Book" charset="0"/>
                <a:cs typeface="Avenir Book" charset="0"/>
              </a:rPr>
              <a:t>Topic</a:t>
            </a:r>
            <a:r>
              <a:rPr lang="en-US" u="sng" dirty="0">
                <a:solidFill>
                  <a:prstClr val="black"/>
                </a:solidFill>
                <a:latin typeface="Avenir Book" charset="0"/>
                <a:ea typeface="Avenir Book" charset="0"/>
                <a:cs typeface="Avenir Book" charset="0"/>
              </a:rPr>
              <a:t>:</a:t>
            </a:r>
            <a:r>
              <a:rPr lang="en-US" dirty="0">
                <a:solidFill>
                  <a:prstClr val="black"/>
                </a:solidFill>
                <a:latin typeface="Avenir Book" charset="0"/>
                <a:ea typeface="Avenir Book" charset="0"/>
                <a:cs typeface="Avenir Book" charset="0"/>
              </a:rPr>
              <a:t> Introduce and discuss the roles of MAX in biology and/or disease</a:t>
            </a:r>
          </a:p>
          <a:p>
            <a:endParaRPr lang="en-US" dirty="0">
              <a:solidFill>
                <a:prstClr val="black"/>
              </a:solidFill>
              <a:latin typeface="Avenir Book" charset="0"/>
              <a:ea typeface="Avenir Book" charset="0"/>
              <a:cs typeface="Avenir Book" charset="0"/>
            </a:endParaRPr>
          </a:p>
          <a:p>
            <a:r>
              <a:rPr lang="en-US" dirty="0">
                <a:solidFill>
                  <a:prstClr val="black"/>
                </a:solidFill>
                <a:latin typeface="Avenir Book" charset="0"/>
                <a:ea typeface="Avenir Book" charset="0"/>
                <a:cs typeface="Avenir Book" charset="0"/>
              </a:rPr>
              <a:t>What are MAX’s roles?</a:t>
            </a:r>
          </a:p>
          <a:p>
            <a:r>
              <a:rPr lang="en-US" dirty="0">
                <a:solidFill>
                  <a:prstClr val="black"/>
                </a:solidFill>
                <a:latin typeface="Avenir Book" charset="0"/>
                <a:ea typeface="Avenir Book" charset="0"/>
                <a:cs typeface="Avenir Book" charset="0"/>
              </a:rPr>
              <a:t>Why is it an interesting protein from a therapeutic perspective?</a:t>
            </a:r>
          </a:p>
          <a:p>
            <a:r>
              <a:rPr lang="en-US" dirty="0">
                <a:solidFill>
                  <a:prstClr val="black"/>
                </a:solidFill>
                <a:latin typeface="Avenir Book" charset="0"/>
                <a:ea typeface="Avenir Book" charset="0"/>
                <a:cs typeface="Avenir Book" charset="0"/>
              </a:rPr>
              <a:t>Which functions of MAX would you like to perturb?</a:t>
            </a:r>
          </a:p>
          <a:p>
            <a:r>
              <a:rPr lang="en-US" dirty="0">
                <a:solidFill>
                  <a:prstClr val="black"/>
                </a:solidFill>
                <a:latin typeface="Avenir Book" charset="0"/>
                <a:ea typeface="Avenir Book" charset="0"/>
                <a:cs typeface="Avenir Book" charset="0"/>
              </a:rPr>
              <a:t>How are SMMs useful as a screening tool for MAX?</a:t>
            </a:r>
          </a:p>
          <a:p>
            <a:r>
              <a:rPr lang="en-US" dirty="0">
                <a:solidFill>
                  <a:prstClr val="black"/>
                </a:solidFill>
                <a:latin typeface="Avenir Book" charset="0"/>
                <a:ea typeface="Avenir Book" charset="0"/>
                <a:cs typeface="Avenir Book" charset="0"/>
              </a:rPr>
              <a:t>What did the students from Spring 2023 do to set up your path?</a:t>
            </a:r>
          </a:p>
          <a:p>
            <a:endParaRPr lang="en-US" sz="1600" dirty="0">
              <a:solidFill>
                <a:prstClr val="black"/>
              </a:solidFill>
              <a:latin typeface="Avenir Book" charset="0"/>
              <a:ea typeface="Avenir Book" charset="0"/>
              <a:cs typeface="Avenir Book" charset="0"/>
            </a:endParaRPr>
          </a:p>
          <a:p>
            <a:r>
              <a:rPr lang="en-US" b="1" u="sng" dirty="0">
                <a:solidFill>
                  <a:prstClr val="black"/>
                </a:solidFill>
                <a:latin typeface="Avenir Book" charset="0"/>
                <a:ea typeface="Avenir Book" charset="0"/>
                <a:cs typeface="Avenir Book" charset="0"/>
              </a:rPr>
              <a:t>Schematic</a:t>
            </a:r>
            <a:r>
              <a:rPr lang="en-US" u="sng" dirty="0">
                <a:solidFill>
                  <a:prstClr val="black"/>
                </a:solidFill>
                <a:latin typeface="Avenir Book" charset="0"/>
                <a:ea typeface="Avenir Book" charset="0"/>
                <a:cs typeface="Avenir Book" charset="0"/>
              </a:rPr>
              <a:t>:</a:t>
            </a:r>
            <a:r>
              <a:rPr lang="en-US" dirty="0">
                <a:solidFill>
                  <a:prstClr val="black"/>
                </a:solidFill>
                <a:latin typeface="Avenir Book" charset="0"/>
                <a:ea typeface="Avenir Book" charset="0"/>
                <a:cs typeface="Avenir Book" charset="0"/>
              </a:rPr>
              <a:t> Experimental approach - clear and simple summary of your strategy involving DSF and EMSA methods  (something similar in scope to Wiki figure)</a:t>
            </a:r>
          </a:p>
          <a:p>
            <a:endParaRPr lang="en-US" sz="1600" dirty="0">
              <a:solidFill>
                <a:prstClr val="black"/>
              </a:solidFill>
              <a:latin typeface="Avenir Book" charset="0"/>
              <a:ea typeface="Avenir Book" charset="0"/>
              <a:cs typeface="Avenir Book" charset="0"/>
            </a:endParaRPr>
          </a:p>
          <a:p>
            <a:r>
              <a:rPr lang="en-US" b="1" i="1" u="sng" dirty="0">
                <a:solidFill>
                  <a:prstClr val="black"/>
                </a:solidFill>
                <a:latin typeface="Avenir Book" charset="0"/>
                <a:ea typeface="Avenir Book" charset="0"/>
                <a:cs typeface="Avenir Book" charset="0"/>
              </a:rPr>
              <a:t>Topic</a:t>
            </a:r>
            <a:r>
              <a:rPr lang="en-US" u="sng" dirty="0">
                <a:solidFill>
                  <a:prstClr val="black"/>
                </a:solidFill>
                <a:latin typeface="Avenir Book" charset="0"/>
                <a:ea typeface="Avenir Book" charset="0"/>
                <a:cs typeface="Avenir Book" charset="0"/>
              </a:rPr>
              <a:t>:</a:t>
            </a:r>
            <a:r>
              <a:rPr lang="en-US" dirty="0">
                <a:solidFill>
                  <a:prstClr val="black"/>
                </a:solidFill>
                <a:latin typeface="Avenir Book" charset="0"/>
                <a:ea typeface="Avenir Book" charset="0"/>
                <a:cs typeface="Avenir Book" charset="0"/>
              </a:rPr>
              <a:t> Discuss your experimental goal</a:t>
            </a:r>
          </a:p>
          <a:p>
            <a:endParaRPr lang="en-US" sz="1600" dirty="0">
              <a:solidFill>
                <a:prstClr val="black"/>
              </a:solidFill>
              <a:latin typeface="Avenir Book" charset="0"/>
              <a:ea typeface="Avenir Book" charset="0"/>
              <a:cs typeface="Avenir Book" charset="0"/>
            </a:endParaRPr>
          </a:p>
        </p:txBody>
      </p:sp>
    </p:spTree>
    <p:extLst>
      <p:ext uri="{BB962C8B-B14F-4D97-AF65-F5344CB8AC3E}">
        <p14:creationId xmlns:p14="http://schemas.microsoft.com/office/powerpoint/2010/main" val="10402893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
          <p:cNvSpPr txBox="1">
            <a:spLocks noChangeArrowheads="1"/>
          </p:cNvSpPr>
          <p:nvPr/>
        </p:nvSpPr>
        <p:spPr bwMode="auto">
          <a:xfrm>
            <a:off x="0" y="1407"/>
            <a:ext cx="91440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300">
                <a:solidFill>
                  <a:srgbClr val="000000"/>
                </a:solidFill>
                <a:latin typeface="Gill Sans" charset="0"/>
                <a:ea typeface="ヒラギノ角ゴ ProN W3" charset="-128"/>
                <a:sym typeface="Gill Sans" charset="0"/>
              </a:defRPr>
            </a:lvl1pPr>
            <a:lvl2pPr marL="742950" indent="-285750">
              <a:defRPr sz="4300">
                <a:solidFill>
                  <a:srgbClr val="000000"/>
                </a:solidFill>
                <a:latin typeface="Gill Sans" charset="0"/>
                <a:ea typeface="ヒラギノ角ゴ ProN W3" charset="-128"/>
                <a:sym typeface="Gill Sans" charset="0"/>
              </a:defRPr>
            </a:lvl2pPr>
            <a:lvl3pPr marL="1143000" indent="-228600">
              <a:defRPr sz="4300">
                <a:solidFill>
                  <a:srgbClr val="000000"/>
                </a:solidFill>
                <a:latin typeface="Gill Sans" charset="0"/>
                <a:ea typeface="ヒラギノ角ゴ ProN W3" charset="-128"/>
                <a:sym typeface="Gill Sans" charset="0"/>
              </a:defRPr>
            </a:lvl3pPr>
            <a:lvl4pPr marL="1600200" indent="-228600">
              <a:defRPr sz="4300">
                <a:solidFill>
                  <a:srgbClr val="000000"/>
                </a:solidFill>
                <a:latin typeface="Gill Sans" charset="0"/>
                <a:ea typeface="ヒラギノ角ゴ ProN W3" charset="-128"/>
                <a:sym typeface="Gill Sans" charset="0"/>
              </a:defRPr>
            </a:lvl4pPr>
            <a:lvl5pPr marL="2057400" indent="-228600">
              <a:defRPr sz="43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pPr algn="ctr"/>
            <a:endParaRPr lang="en-US" altLang="en-US" sz="2800" dirty="0">
              <a:latin typeface="Avenir Book" charset="0"/>
              <a:ea typeface="Avenir Book" charset="0"/>
              <a:cs typeface="Avenir Book" charset="0"/>
            </a:endParaRPr>
          </a:p>
          <a:p>
            <a:pPr algn="ctr"/>
            <a:r>
              <a:rPr lang="en-US" altLang="en-US" sz="2800" dirty="0">
                <a:latin typeface="Avenir Book" charset="0"/>
                <a:ea typeface="Avenir Book" charset="0"/>
                <a:cs typeface="Avenir Book" charset="0"/>
              </a:rPr>
              <a:t>Results and Interpretation</a:t>
            </a:r>
          </a:p>
          <a:p>
            <a:pPr algn="ctr"/>
            <a:r>
              <a:rPr lang="en-US" altLang="en-US" sz="1800" dirty="0">
                <a:solidFill>
                  <a:schemeClr val="bg1">
                    <a:lumMod val="50000"/>
                  </a:schemeClr>
                </a:solidFill>
                <a:latin typeface="Avenir Book" charset="0"/>
                <a:ea typeface="Avenir Book" charset="0"/>
                <a:cs typeface="Avenir Book" charset="0"/>
                <a:sym typeface="Arial Italic" charset="0"/>
              </a:rPr>
              <a:t>suggested topics or figures</a:t>
            </a:r>
          </a:p>
        </p:txBody>
      </p:sp>
      <p:sp>
        <p:nvSpPr>
          <p:cNvPr id="3" name="Rectangle 2">
            <a:extLst>
              <a:ext uri="{FF2B5EF4-FFF2-40B4-BE49-F238E27FC236}">
                <a16:creationId xmlns:a16="http://schemas.microsoft.com/office/drawing/2014/main" id="{E5B61211-52EE-E221-F416-0F2E70F0DD67}"/>
              </a:ext>
            </a:extLst>
          </p:cNvPr>
          <p:cNvSpPr/>
          <p:nvPr/>
        </p:nvSpPr>
        <p:spPr>
          <a:xfrm>
            <a:off x="677333" y="1564609"/>
            <a:ext cx="7927405" cy="4939814"/>
          </a:xfrm>
          <a:prstGeom prst="rect">
            <a:avLst/>
          </a:prstGeom>
        </p:spPr>
        <p:txBody>
          <a:bodyPr wrap="square">
            <a:spAutoFit/>
          </a:bodyPr>
          <a:lstStyle/>
          <a:p>
            <a:r>
              <a:rPr lang="en-US" sz="2000" b="1" dirty="0">
                <a:solidFill>
                  <a:srgbClr val="00B0F0"/>
                </a:solidFill>
                <a:latin typeface="Avenir Book" charset="0"/>
                <a:ea typeface="Avenir Book" charset="0"/>
                <a:cs typeface="Avenir Book" charset="0"/>
              </a:rPr>
              <a:t>Confirmation digest of pET-28a_MAX-6XHis</a:t>
            </a:r>
          </a:p>
          <a:p>
            <a:endParaRPr lang="en-US" sz="700" dirty="0">
              <a:latin typeface="Avenir Book" charset="0"/>
              <a:ea typeface="Avenir Book" charset="0"/>
              <a:cs typeface="Avenir Book" charset="0"/>
            </a:endParaRPr>
          </a:p>
          <a:p>
            <a:r>
              <a:rPr lang="en-US" sz="2000" b="1" i="1" u="sng" dirty="0">
                <a:latin typeface="Avenir Book" charset="0"/>
                <a:ea typeface="Avenir Book" charset="0"/>
                <a:cs typeface="Avenir Book" charset="0"/>
              </a:rPr>
              <a:t>Topic</a:t>
            </a:r>
            <a:r>
              <a:rPr lang="en-US" sz="2000" u="sng" dirty="0">
                <a:latin typeface="Avenir Book" charset="0"/>
                <a:ea typeface="Avenir Book" charset="0"/>
                <a:cs typeface="Avenir Book" charset="0"/>
              </a:rPr>
              <a:t>:</a:t>
            </a:r>
            <a:r>
              <a:rPr lang="en-US" sz="2000" dirty="0">
                <a:latin typeface="Avenir Book" charset="0"/>
                <a:ea typeface="Avenir Book" charset="0"/>
                <a:cs typeface="Avenir Book" charset="0"/>
              </a:rPr>
              <a:t> Evaluation of construct</a:t>
            </a:r>
          </a:p>
          <a:p>
            <a:endParaRPr lang="en-US" sz="700" dirty="0">
              <a:latin typeface="Avenir Book" charset="0"/>
              <a:ea typeface="Avenir Book" charset="0"/>
              <a:cs typeface="Avenir Book" charset="0"/>
            </a:endParaRPr>
          </a:p>
          <a:p>
            <a:r>
              <a:rPr lang="en-US" sz="2000" b="1" u="sng" dirty="0">
                <a:latin typeface="Avenir Book" charset="0"/>
                <a:ea typeface="Avenir Book" charset="0"/>
                <a:cs typeface="Avenir Book" charset="0"/>
              </a:rPr>
              <a:t>Figure</a:t>
            </a:r>
            <a:r>
              <a:rPr lang="en-US" sz="2000" u="sng" dirty="0">
                <a:latin typeface="Avenir Book" charset="0"/>
                <a:ea typeface="Avenir Book" charset="0"/>
                <a:cs typeface="Avenir Book" charset="0"/>
              </a:rPr>
              <a:t>:</a:t>
            </a:r>
            <a:r>
              <a:rPr lang="en-US" sz="2000" dirty="0">
                <a:latin typeface="Avenir Book" charset="0"/>
                <a:ea typeface="Avenir Book" charset="0"/>
                <a:cs typeface="Avenir Book" charset="0"/>
              </a:rPr>
              <a:t> Image of agarose gel results</a:t>
            </a:r>
          </a:p>
          <a:p>
            <a:endParaRPr lang="en-US" sz="700" dirty="0">
              <a:latin typeface="Avenir Book" charset="0"/>
              <a:ea typeface="Avenir Book" charset="0"/>
              <a:cs typeface="Avenir Book" charset="0"/>
            </a:endParaRPr>
          </a:p>
          <a:p>
            <a:endParaRPr lang="en-US" sz="2000" b="1" dirty="0">
              <a:solidFill>
                <a:srgbClr val="00B0F0"/>
              </a:solidFill>
              <a:latin typeface="Avenir Book" charset="0"/>
              <a:ea typeface="Avenir Book" charset="0"/>
              <a:cs typeface="Avenir Book" charset="0"/>
            </a:endParaRPr>
          </a:p>
          <a:p>
            <a:endParaRPr lang="en-US" sz="2000" b="1" dirty="0">
              <a:solidFill>
                <a:srgbClr val="00B0F0"/>
              </a:solidFill>
              <a:latin typeface="Avenir Book" charset="0"/>
              <a:ea typeface="Avenir Book" charset="0"/>
              <a:cs typeface="Avenir Book" charset="0"/>
            </a:endParaRPr>
          </a:p>
          <a:p>
            <a:r>
              <a:rPr lang="en-US" sz="2000" b="1" dirty="0">
                <a:solidFill>
                  <a:srgbClr val="00B0F0"/>
                </a:solidFill>
                <a:latin typeface="Avenir Book" charset="0"/>
                <a:ea typeface="Avenir Book" charset="0"/>
                <a:cs typeface="Avenir Book" charset="0"/>
              </a:rPr>
              <a:t>Protein purification for MAX-6xHis</a:t>
            </a:r>
          </a:p>
          <a:p>
            <a:endParaRPr lang="en-US" sz="600" b="1" dirty="0">
              <a:solidFill>
                <a:srgbClr val="00B0F0"/>
              </a:solidFill>
              <a:latin typeface="Avenir Book" charset="0"/>
              <a:ea typeface="Avenir Book" charset="0"/>
              <a:cs typeface="Avenir Book" charset="0"/>
            </a:endParaRPr>
          </a:p>
          <a:p>
            <a:r>
              <a:rPr lang="en-US" b="1" u="sng" dirty="0">
                <a:latin typeface="Avenir Book" charset="0"/>
                <a:ea typeface="Avenir Book" charset="0"/>
                <a:cs typeface="Avenir Book" charset="0"/>
              </a:rPr>
              <a:t>Schematic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Experimental design</a:t>
            </a:r>
          </a:p>
          <a:p>
            <a:r>
              <a:rPr lang="en-US" i="1" dirty="0">
                <a:solidFill>
                  <a:schemeClr val="bg1">
                    <a:lumMod val="50000"/>
                  </a:schemeClr>
                </a:solidFill>
                <a:latin typeface="Avenir Book" charset="0"/>
                <a:ea typeface="Avenir Book" charset="0"/>
                <a:cs typeface="Avenir Book" charset="0"/>
              </a:rPr>
              <a:t>Do not include minor technical details that are not necessary to understand the goal of the experiment </a:t>
            </a:r>
          </a:p>
          <a:p>
            <a:endParaRPr lang="en-US" dirty="0">
              <a:latin typeface="Avenir Book" charset="0"/>
              <a:ea typeface="Avenir Book" charset="0"/>
              <a:cs typeface="Avenir Book" charset="0"/>
            </a:endParaRPr>
          </a:p>
          <a:p>
            <a:endParaRPr lang="en-US" sz="600" dirty="0">
              <a:latin typeface="Avenir Book" charset="0"/>
              <a:ea typeface="Avenir Book" charset="0"/>
              <a:cs typeface="Avenir Book" charset="0"/>
            </a:endParaRPr>
          </a:p>
          <a:p>
            <a:r>
              <a:rPr lang="en-US" b="1" i="1" u="sng" dirty="0">
                <a:latin typeface="Avenir Book" charset="0"/>
                <a:ea typeface="Avenir Book" charset="0"/>
                <a:cs typeface="Avenir Book" charset="0"/>
              </a:rPr>
              <a:t>Topic</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Evaluation of purity and concentration</a:t>
            </a:r>
          </a:p>
          <a:p>
            <a:endParaRPr lang="en-US" sz="600" dirty="0">
              <a:latin typeface="Avenir Book" charset="0"/>
              <a:ea typeface="Avenir Book" charset="0"/>
              <a:cs typeface="Avenir Book" charset="0"/>
            </a:endParaRPr>
          </a:p>
          <a:p>
            <a:r>
              <a:rPr lang="en-US" b="1" u="sng" dirty="0">
                <a:latin typeface="Avenir Book" charset="0"/>
                <a:ea typeface="Avenir Book" charset="0"/>
                <a:cs typeface="Avenir Book" charset="0"/>
              </a:rPr>
              <a:t>Figure</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Image of polyacrylamide gel results</a:t>
            </a:r>
          </a:p>
          <a:p>
            <a:endParaRPr lang="en-US" sz="600" dirty="0">
              <a:latin typeface="Avenir Book" charset="0"/>
              <a:ea typeface="Avenir Book" charset="0"/>
              <a:cs typeface="Avenir Book" charset="0"/>
            </a:endParaRPr>
          </a:p>
          <a:p>
            <a:r>
              <a:rPr lang="en-US" b="1" u="sng" dirty="0">
                <a:latin typeface="Avenir Book" charset="0"/>
                <a:ea typeface="Avenir Book" charset="0"/>
                <a:cs typeface="Avenir Book" charset="0"/>
              </a:rPr>
              <a:t>Figure</a:t>
            </a:r>
            <a:r>
              <a:rPr lang="en-US" u="sng" dirty="0">
                <a:latin typeface="Avenir Book" charset="0"/>
                <a:ea typeface="Avenir Book" charset="0"/>
                <a:cs typeface="Avenir Book" charset="0"/>
              </a:rPr>
              <a:t>:</a:t>
            </a:r>
            <a:r>
              <a:rPr lang="en-US" dirty="0">
                <a:latin typeface="Avenir Book" charset="0"/>
                <a:ea typeface="Avenir Book" charset="0"/>
                <a:cs typeface="Avenir Book" charset="0"/>
              </a:rPr>
              <a:t> Graph displaying BCA assay results</a:t>
            </a:r>
          </a:p>
          <a:p>
            <a:endParaRPr lang="en-US" sz="600" dirty="0">
              <a:latin typeface="Avenir Book" charset="0"/>
              <a:ea typeface="Avenir Book" charset="0"/>
              <a:cs typeface="Avenir Book" charset="0"/>
            </a:endParaRPr>
          </a:p>
          <a:p>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163844927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7_Pixel - No Graphics">
  <a:themeElements>
    <a:clrScheme name="">
      <a:dk1>
        <a:srgbClr val="000000"/>
      </a:dk1>
      <a:lt1>
        <a:srgbClr val="FFFFFF"/>
      </a:lt1>
      <a:dk2>
        <a:srgbClr val="000000"/>
      </a:dk2>
      <a:lt2>
        <a:srgbClr val="808080"/>
      </a:lt2>
      <a:accent1>
        <a:srgbClr val="9999FF"/>
      </a:accent1>
      <a:accent2>
        <a:srgbClr val="333399"/>
      </a:accent2>
      <a:accent3>
        <a:srgbClr val="FFFFFF"/>
      </a:accent3>
      <a:accent4>
        <a:srgbClr val="000000"/>
      </a:accent4>
      <a:accent5>
        <a:srgbClr val="CACAFF"/>
      </a:accent5>
      <a:accent6>
        <a:srgbClr val="2D2D8A"/>
      </a:accent6>
      <a:hlink>
        <a:srgbClr val="009999"/>
      </a:hlink>
      <a:folHlink>
        <a:srgbClr val="99CC00"/>
      </a:folHlink>
    </a:clrScheme>
    <a:fontScheme name="7_Pixel - No Graphic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7_Pixel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39136</TotalTime>
  <Words>1132</Words>
  <Application>Microsoft Macintosh PowerPoint</Application>
  <PresentationFormat>On-screen Show (4:3)</PresentationFormat>
  <Paragraphs>177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Book</vt:lpstr>
      <vt:lpstr>Calibri</vt:lpstr>
      <vt:lpstr>Gill Sans</vt:lpstr>
      <vt:lpstr>Wingdings</vt:lpstr>
      <vt:lpstr>7_Pixel - No 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Shelby Pursley</dc:creator>
  <cp:lastModifiedBy>Angela Nicole Koehler</cp:lastModifiedBy>
  <cp:revision>597</cp:revision>
  <cp:lastPrinted>2017-03-07T14:50:06Z</cp:lastPrinted>
  <dcterms:created xsi:type="dcterms:W3CDTF">2016-08-08T19:48:11Z</dcterms:created>
  <dcterms:modified xsi:type="dcterms:W3CDTF">2024-03-02T14:26:02Z</dcterms:modified>
</cp:coreProperties>
</file>