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59" r:id="rId3"/>
    <p:sldId id="258" r:id="rId4"/>
    <p:sldId id="262" r:id="rId5"/>
    <p:sldId id="257" r:id="rId6"/>
    <p:sldId id="260" r:id="rId7"/>
    <p:sldId id="264" r:id="rId8"/>
    <p:sldId id="263" r:id="rId9"/>
    <p:sldId id="265" r:id="rId10"/>
    <p:sldId id="270" r:id="rId11"/>
    <p:sldId id="271" r:id="rId12"/>
    <p:sldId id="272" r:id="rId13"/>
    <p:sldId id="273" r:id="rId14"/>
    <p:sldId id="274" r:id="rId15"/>
    <p:sldId id="266" r:id="rId16"/>
    <p:sldId id="267" r:id="rId17"/>
    <p:sldId id="268" r:id="rId18"/>
    <p:sldId id="269" r:id="rId19"/>
    <p:sldId id="261" r:id="rId20"/>
    <p:sldId id="275" r:id="rId21"/>
    <p:sldId id="276" r:id="rId22"/>
    <p:sldId id="277" r:id="rId23"/>
    <p:sldId id="27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5" d="100"/>
          <a:sy n="65" d="100"/>
        </p:scale>
        <p:origin x="-1664" y="-96"/>
      </p:cViewPr>
      <p:guideLst>
        <p:guide orient="horz" pos="2160"/>
        <p:guide pos="277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F96FEB-0243-5D44-AD4C-99D3B9A65985}" type="datetimeFigureOut">
              <a:rPr lang="en-US" smtClean="0"/>
              <a:t>2/2/16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93DCA5-F0F0-F142-A61E-4993E6D2136E}" type="slidenum">
              <a:rPr lang="en-US" smtClean="0"/>
              <a:t>‹#›</a:t>
            </a:fld>
            <a:endParaRPr lang="en-US"/>
          </a:p>
        </p:txBody>
      </p:sp>
    </p:spTree>
    <p:extLst>
      <p:ext uri="{BB962C8B-B14F-4D97-AF65-F5344CB8AC3E}">
        <p14:creationId xmlns:p14="http://schemas.microsoft.com/office/powerpoint/2010/main" val="3909986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3CAAAC-5245-1A4E-9C48-7DB83EBF459A}" type="datetimeFigureOut">
              <a:rPr lang="en-US" smtClean="0"/>
              <a:t>2/2/16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DDDA36-9E4D-1341-B4C1-8D9595A96D3D}" type="slidenum">
              <a:rPr lang="en-US" smtClean="0"/>
              <a:t>‹#›</a:t>
            </a:fld>
            <a:endParaRPr lang="en-US"/>
          </a:p>
        </p:txBody>
      </p:sp>
    </p:spTree>
    <p:extLst>
      <p:ext uri="{BB962C8B-B14F-4D97-AF65-F5344CB8AC3E}">
        <p14:creationId xmlns:p14="http://schemas.microsoft.com/office/powerpoint/2010/main" val="36526191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6B0922-CDEE-9C49-8C84-6B6A4E1BB74D}" type="datetimeFigureOut">
              <a:rPr lang="en-US" smtClean="0"/>
              <a:t>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2925844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B0922-CDEE-9C49-8C84-6B6A4E1BB74D}" type="datetimeFigureOut">
              <a:rPr lang="en-US" smtClean="0"/>
              <a:t>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3644272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B0922-CDEE-9C49-8C84-6B6A4E1BB74D}" type="datetimeFigureOut">
              <a:rPr lang="en-US" smtClean="0"/>
              <a:t>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1361389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6B0922-CDEE-9C49-8C84-6B6A4E1BB74D}" type="datetimeFigureOut">
              <a:rPr lang="en-US" smtClean="0"/>
              <a:t>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945024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6B0922-CDEE-9C49-8C84-6B6A4E1BB74D}" type="datetimeFigureOut">
              <a:rPr lang="en-US" smtClean="0"/>
              <a:t>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1443723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6B0922-CDEE-9C49-8C84-6B6A4E1BB74D}" type="datetimeFigureOut">
              <a:rPr lang="en-US" smtClean="0"/>
              <a:t>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2808984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6B0922-CDEE-9C49-8C84-6B6A4E1BB74D}" type="datetimeFigureOut">
              <a:rPr lang="en-US" smtClean="0"/>
              <a:t>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3939347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6B0922-CDEE-9C49-8C84-6B6A4E1BB74D}" type="datetimeFigureOut">
              <a:rPr lang="en-US" smtClean="0"/>
              <a:t>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539002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6B0922-CDEE-9C49-8C84-6B6A4E1BB74D}" type="datetimeFigureOut">
              <a:rPr lang="en-US" smtClean="0"/>
              <a:t>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108312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B0922-CDEE-9C49-8C84-6B6A4E1BB74D}" type="datetimeFigureOut">
              <a:rPr lang="en-US" smtClean="0"/>
              <a:t>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157578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6B0922-CDEE-9C49-8C84-6B6A4E1BB74D}" type="datetimeFigureOut">
              <a:rPr lang="en-US" smtClean="0"/>
              <a:t>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D18A2-E9CE-0849-A852-C3B17F949FEC}" type="slidenum">
              <a:rPr lang="en-US" smtClean="0"/>
              <a:t>‹#›</a:t>
            </a:fld>
            <a:endParaRPr lang="en-US"/>
          </a:p>
        </p:txBody>
      </p:sp>
    </p:spTree>
    <p:extLst>
      <p:ext uri="{BB962C8B-B14F-4D97-AF65-F5344CB8AC3E}">
        <p14:creationId xmlns:p14="http://schemas.microsoft.com/office/powerpoint/2010/main" val="41269113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6B0922-CDEE-9C49-8C84-6B6A4E1BB74D}" type="datetimeFigureOut">
              <a:rPr lang="en-US" smtClean="0"/>
              <a:t>2/2/16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D18A2-E9CE-0849-A852-C3B17F949FEC}" type="slidenum">
              <a:rPr lang="en-US" smtClean="0"/>
              <a:t>‹#›</a:t>
            </a:fld>
            <a:endParaRPr lang="en-US"/>
          </a:p>
        </p:txBody>
      </p:sp>
    </p:spTree>
    <p:extLst>
      <p:ext uri="{BB962C8B-B14F-4D97-AF65-F5344CB8AC3E}">
        <p14:creationId xmlns:p14="http://schemas.microsoft.com/office/powerpoint/2010/main" val="3812645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Welcome to 20.109!</a:t>
            </a:r>
            <a:endParaRPr lang="en-US" dirty="0"/>
          </a:p>
        </p:txBody>
      </p:sp>
      <p:sp>
        <p:nvSpPr>
          <p:cNvPr id="3" name="Subtitle 2"/>
          <p:cNvSpPr>
            <a:spLocks noGrp="1"/>
          </p:cNvSpPr>
          <p:nvPr>
            <p:ph type="subTitle" idx="1"/>
          </p:nvPr>
        </p:nvSpPr>
        <p:spPr>
          <a:xfrm>
            <a:off x="1119909" y="3886200"/>
            <a:ext cx="6938818" cy="1752600"/>
          </a:xfrm>
        </p:spPr>
        <p:txBody>
          <a:bodyPr/>
          <a:lstStyle/>
          <a:p>
            <a:r>
              <a:rPr lang="en-US" dirty="0" smtClean="0"/>
              <a:t>Fundamentals of Biological Engineering</a:t>
            </a:r>
          </a:p>
          <a:p>
            <a:r>
              <a:rPr lang="en-US" dirty="0" smtClean="0"/>
              <a:t>2/2/16</a:t>
            </a:r>
            <a:endParaRPr lang="en-US" dirty="0"/>
          </a:p>
        </p:txBody>
      </p:sp>
    </p:spTree>
    <p:extLst>
      <p:ext uri="{BB962C8B-B14F-4D97-AF65-F5344CB8AC3E}">
        <p14:creationId xmlns:p14="http://schemas.microsoft.com/office/powerpoint/2010/main" val="846463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 in 20.109</a:t>
            </a:r>
            <a:endParaRPr lang="en-US" dirty="0"/>
          </a:p>
        </p:txBody>
      </p:sp>
      <p:sp>
        <p:nvSpPr>
          <p:cNvPr id="3" name="Content Placeholder 2"/>
          <p:cNvSpPr>
            <a:spLocks noGrp="1"/>
          </p:cNvSpPr>
          <p:nvPr>
            <p:ph idx="1"/>
          </p:nvPr>
        </p:nvSpPr>
        <p:spPr>
          <a:xfrm>
            <a:off x="457200" y="1778778"/>
            <a:ext cx="3263000" cy="4525963"/>
          </a:xfrm>
        </p:spPr>
        <p:txBody>
          <a:bodyPr>
            <a:normAutofit lnSpcReduction="10000"/>
          </a:bodyPr>
          <a:lstStyle/>
          <a:p>
            <a:endParaRPr lang="en-US" dirty="0" smtClean="0"/>
          </a:p>
          <a:p>
            <a:r>
              <a:rPr lang="en-US" dirty="0" smtClean="0"/>
              <a:t>We start here…</a:t>
            </a:r>
          </a:p>
          <a:p>
            <a:endParaRPr lang="en-US" dirty="0" smtClean="0"/>
          </a:p>
          <a:p>
            <a:r>
              <a:rPr lang="en-US" dirty="0" smtClean="0"/>
              <a:t>But, you can’t design an experiment without analyzing some data!</a:t>
            </a:r>
            <a:endParaRPr lang="en-US" dirty="0"/>
          </a:p>
        </p:txBody>
      </p:sp>
      <p:pic>
        <p:nvPicPr>
          <p:cNvPr id="6" name="Picture 5" descr="Screen Shot 2015-09-09 at 2.1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212" y="2433573"/>
            <a:ext cx="5214510" cy="2801584"/>
          </a:xfrm>
          <a:prstGeom prst="rect">
            <a:avLst/>
          </a:prstGeom>
        </p:spPr>
      </p:pic>
    </p:spTree>
    <p:extLst>
      <p:ext uri="{BB962C8B-B14F-4D97-AF65-F5344CB8AC3E}">
        <p14:creationId xmlns:p14="http://schemas.microsoft.com/office/powerpoint/2010/main" val="1714292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 in 20.109</a:t>
            </a:r>
            <a:endParaRPr lang="en-US" dirty="0"/>
          </a:p>
        </p:txBody>
      </p:sp>
      <p:sp>
        <p:nvSpPr>
          <p:cNvPr id="3" name="Content Placeholder 2"/>
          <p:cNvSpPr>
            <a:spLocks noGrp="1"/>
          </p:cNvSpPr>
          <p:nvPr>
            <p:ph idx="1"/>
          </p:nvPr>
        </p:nvSpPr>
        <p:spPr>
          <a:xfrm>
            <a:off x="457200" y="1778778"/>
            <a:ext cx="3263000" cy="4525963"/>
          </a:xfrm>
        </p:spPr>
        <p:txBody>
          <a:bodyPr>
            <a:normAutofit lnSpcReduction="10000"/>
          </a:bodyPr>
          <a:lstStyle/>
          <a:p>
            <a:endParaRPr lang="en-US" dirty="0" smtClean="0"/>
          </a:p>
          <a:p>
            <a:r>
              <a:rPr lang="en-US" dirty="0" smtClean="0"/>
              <a:t>We start here…</a:t>
            </a:r>
          </a:p>
          <a:p>
            <a:endParaRPr lang="en-US" dirty="0" smtClean="0"/>
          </a:p>
          <a:p>
            <a:r>
              <a:rPr lang="en-US" dirty="0" smtClean="0"/>
              <a:t>But, you can’t design an experiment without analyzing some data!</a:t>
            </a:r>
            <a:endParaRPr lang="en-US" dirty="0"/>
          </a:p>
        </p:txBody>
      </p:sp>
      <p:pic>
        <p:nvPicPr>
          <p:cNvPr id="6" name="Picture 5" descr="Screen Shot 2015-09-09 at 2.14.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212" y="2433573"/>
            <a:ext cx="5214510" cy="2801584"/>
          </a:xfrm>
          <a:prstGeom prst="rect">
            <a:avLst/>
          </a:prstGeom>
        </p:spPr>
      </p:pic>
      <p:sp>
        <p:nvSpPr>
          <p:cNvPr id="7" name="TextBox 6"/>
          <p:cNvSpPr txBox="1"/>
          <p:nvPr/>
        </p:nvSpPr>
        <p:spPr>
          <a:xfrm>
            <a:off x="4326408" y="1529663"/>
            <a:ext cx="2341816" cy="707886"/>
          </a:xfrm>
          <a:prstGeom prst="rect">
            <a:avLst/>
          </a:prstGeom>
          <a:noFill/>
        </p:spPr>
        <p:txBody>
          <a:bodyPr wrap="square" rtlCol="0">
            <a:spAutoFit/>
          </a:bodyPr>
          <a:lstStyle/>
          <a:p>
            <a:pPr algn="ctr"/>
            <a:r>
              <a:rPr lang="en-US" sz="4000" dirty="0" smtClean="0">
                <a:solidFill>
                  <a:srgbClr val="0000FF"/>
                </a:solidFill>
              </a:rPr>
              <a:t>Research</a:t>
            </a:r>
            <a:endParaRPr lang="en-US" sz="4000" dirty="0">
              <a:solidFill>
                <a:srgbClr val="0000FF"/>
              </a:solidFill>
            </a:endParaRPr>
          </a:p>
        </p:txBody>
      </p:sp>
      <p:cxnSp>
        <p:nvCxnSpPr>
          <p:cNvPr id="9" name="Straight Arrow Connector 8"/>
          <p:cNvCxnSpPr/>
          <p:nvPr/>
        </p:nvCxnSpPr>
        <p:spPr>
          <a:xfrm>
            <a:off x="5199627" y="2213649"/>
            <a:ext cx="198459" cy="484903"/>
          </a:xfrm>
          <a:prstGeom prst="straightConnector1">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573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in 20.109</a:t>
            </a:r>
            <a:endParaRPr lang="en-US" dirty="0"/>
          </a:p>
        </p:txBody>
      </p:sp>
      <p:sp>
        <p:nvSpPr>
          <p:cNvPr id="3" name="Content Placeholder 2"/>
          <p:cNvSpPr>
            <a:spLocks noGrp="1"/>
          </p:cNvSpPr>
          <p:nvPr>
            <p:ph idx="1"/>
          </p:nvPr>
        </p:nvSpPr>
        <p:spPr>
          <a:xfrm>
            <a:off x="3" y="1600200"/>
            <a:ext cx="9640148" cy="4525963"/>
          </a:xfrm>
        </p:spPr>
        <p:txBody>
          <a:bodyPr/>
          <a:lstStyle/>
          <a:p>
            <a:pPr marL="0" indent="0">
              <a:buNone/>
            </a:pPr>
            <a:r>
              <a:rPr lang="en-US" dirty="0" smtClean="0"/>
              <a:t>We aim to prevent ‘just follow the protocol’ syndrome</a:t>
            </a:r>
            <a:endParaRPr lang="en-US" dirty="0"/>
          </a:p>
        </p:txBody>
      </p:sp>
      <p:pic>
        <p:nvPicPr>
          <p:cNvPr id="4" name="Picture 3"/>
          <p:cNvPicPr>
            <a:picLocks noChangeAspect="1"/>
          </p:cNvPicPr>
          <p:nvPr/>
        </p:nvPicPr>
        <p:blipFill>
          <a:blip r:embed="rId2"/>
          <a:stretch>
            <a:fillRect/>
          </a:stretch>
        </p:blipFill>
        <p:spPr>
          <a:xfrm>
            <a:off x="1615305" y="2298700"/>
            <a:ext cx="5687988" cy="4027096"/>
          </a:xfrm>
          <a:prstGeom prst="rect">
            <a:avLst/>
          </a:prstGeom>
        </p:spPr>
      </p:pic>
    </p:spTree>
    <p:extLst>
      <p:ext uri="{BB962C8B-B14F-4D97-AF65-F5344CB8AC3E}">
        <p14:creationId xmlns:p14="http://schemas.microsoft.com/office/powerpoint/2010/main" val="25824186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in 20.109</a:t>
            </a:r>
            <a:endParaRPr lang="en-US" dirty="0"/>
          </a:p>
        </p:txBody>
      </p:sp>
      <p:sp>
        <p:nvSpPr>
          <p:cNvPr id="3" name="Content Placeholder 2"/>
          <p:cNvSpPr>
            <a:spLocks noGrp="1"/>
          </p:cNvSpPr>
          <p:nvPr>
            <p:ph idx="1"/>
          </p:nvPr>
        </p:nvSpPr>
        <p:spPr>
          <a:xfrm>
            <a:off x="457200" y="1282700"/>
            <a:ext cx="8229600" cy="761035"/>
          </a:xfrm>
        </p:spPr>
        <p:txBody>
          <a:bodyPr/>
          <a:lstStyle/>
          <a:p>
            <a:pPr marL="0" indent="0" algn="ctr">
              <a:buNone/>
            </a:pPr>
            <a:r>
              <a:rPr lang="en-US" dirty="0" smtClean="0"/>
              <a:t>We do relevant and cutting edge </a:t>
            </a:r>
            <a:r>
              <a:rPr lang="en-US" dirty="0" smtClean="0"/>
              <a:t>science…</a:t>
            </a:r>
            <a:endParaRPr lang="en-US" dirty="0"/>
          </a:p>
        </p:txBody>
      </p:sp>
      <p:sp>
        <p:nvSpPr>
          <p:cNvPr id="5" name="TextBox 4"/>
          <p:cNvSpPr txBox="1"/>
          <p:nvPr/>
        </p:nvSpPr>
        <p:spPr>
          <a:xfrm>
            <a:off x="723900" y="5943599"/>
            <a:ext cx="7556500" cy="646331"/>
          </a:xfrm>
          <a:prstGeom prst="rect">
            <a:avLst/>
          </a:prstGeom>
          <a:noFill/>
        </p:spPr>
        <p:txBody>
          <a:bodyPr wrap="square" rtlCol="0">
            <a:spAutoFit/>
          </a:bodyPr>
          <a:lstStyle/>
          <a:p>
            <a:pPr algn="ctr"/>
            <a:r>
              <a:rPr lang="en-US" sz="3600" b="1" dirty="0" smtClean="0">
                <a:solidFill>
                  <a:srgbClr val="FF0000"/>
                </a:solidFill>
              </a:rPr>
              <a:t>and </a:t>
            </a:r>
            <a:r>
              <a:rPr lang="en-US" sz="3600" b="1" dirty="0" smtClean="0">
                <a:solidFill>
                  <a:srgbClr val="FF0000"/>
                </a:solidFill>
              </a:rPr>
              <a:t>we do it </a:t>
            </a:r>
            <a:r>
              <a:rPr lang="en-US" sz="3600" b="1" dirty="0" smtClean="0">
                <a:solidFill>
                  <a:srgbClr val="FF0000"/>
                </a:solidFill>
              </a:rPr>
              <a:t>safely!!</a:t>
            </a:r>
            <a:endParaRPr lang="en-US" sz="3600" b="1" dirty="0">
              <a:solidFill>
                <a:srgbClr val="FF0000"/>
              </a:solidFill>
            </a:endParaRPr>
          </a:p>
        </p:txBody>
      </p:sp>
      <p:pic>
        <p:nvPicPr>
          <p:cNvPr id="6" name="Picture 5"/>
          <p:cNvPicPr>
            <a:picLocks noChangeAspect="1"/>
          </p:cNvPicPr>
          <p:nvPr/>
        </p:nvPicPr>
        <p:blipFill>
          <a:blip r:embed="rId2"/>
          <a:stretch>
            <a:fillRect/>
          </a:stretch>
        </p:blipFill>
        <p:spPr>
          <a:xfrm>
            <a:off x="1879600" y="1857374"/>
            <a:ext cx="5448300" cy="4086225"/>
          </a:xfrm>
          <a:prstGeom prst="rect">
            <a:avLst/>
          </a:prstGeom>
        </p:spPr>
      </p:pic>
    </p:spTree>
    <p:extLst>
      <p:ext uri="{BB962C8B-B14F-4D97-AF65-F5344CB8AC3E}">
        <p14:creationId xmlns:p14="http://schemas.microsoft.com/office/powerpoint/2010/main" val="31613673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 in 20.109</a:t>
            </a:r>
            <a:endParaRPr lang="en-US" dirty="0"/>
          </a:p>
        </p:txBody>
      </p:sp>
      <p:sp>
        <p:nvSpPr>
          <p:cNvPr id="3" name="Content Placeholder 2"/>
          <p:cNvSpPr>
            <a:spLocks noGrp="1"/>
          </p:cNvSpPr>
          <p:nvPr>
            <p:ph idx="1"/>
          </p:nvPr>
        </p:nvSpPr>
        <p:spPr>
          <a:xfrm>
            <a:off x="457200" y="1485900"/>
            <a:ext cx="8229600" cy="721351"/>
          </a:xfrm>
        </p:spPr>
        <p:txBody>
          <a:bodyPr/>
          <a:lstStyle/>
          <a:p>
            <a:pPr marL="0" indent="0" algn="ctr">
              <a:buNone/>
            </a:pPr>
            <a:r>
              <a:rPr lang="en-US" dirty="0" smtClean="0"/>
              <a:t>We analyze real and novel data</a:t>
            </a:r>
            <a:endParaRPr lang="en-US" dirty="0"/>
          </a:p>
        </p:txBody>
      </p:sp>
      <p:pic>
        <p:nvPicPr>
          <p:cNvPr id="4" name="Picture 3" descr="Screen Shot 2015-09-09 at 2.40.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372" y="2043332"/>
            <a:ext cx="7059436" cy="4439216"/>
          </a:xfrm>
          <a:prstGeom prst="rect">
            <a:avLst/>
          </a:prstGeom>
        </p:spPr>
      </p:pic>
    </p:spTree>
    <p:extLst>
      <p:ext uri="{BB962C8B-B14F-4D97-AF65-F5344CB8AC3E}">
        <p14:creationId xmlns:p14="http://schemas.microsoft.com/office/powerpoint/2010/main" val="33713064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Written and oral communication</a:t>
            </a:r>
            <a:endParaRPr lang="en-US" dirty="0"/>
          </a:p>
        </p:txBody>
      </p:sp>
      <p:sp>
        <p:nvSpPr>
          <p:cNvPr id="3" name="Content Placeholder 2"/>
          <p:cNvSpPr>
            <a:spLocks noGrp="1"/>
          </p:cNvSpPr>
          <p:nvPr>
            <p:ph idx="1"/>
          </p:nvPr>
        </p:nvSpPr>
        <p:spPr>
          <a:xfrm>
            <a:off x="457200" y="4076096"/>
            <a:ext cx="8686800" cy="2127036"/>
          </a:xfrm>
        </p:spPr>
        <p:txBody>
          <a:bodyPr/>
          <a:lstStyle/>
          <a:p>
            <a:r>
              <a:rPr lang="en-US" dirty="0" smtClean="0">
                <a:solidFill>
                  <a:srgbClr val="FF0000"/>
                </a:solidFill>
              </a:rPr>
              <a:t>Written communication assignments = 45%</a:t>
            </a:r>
          </a:p>
          <a:p>
            <a:r>
              <a:rPr lang="en-US" dirty="0" smtClean="0">
                <a:solidFill>
                  <a:srgbClr val="3366FF"/>
                </a:solidFill>
              </a:rPr>
              <a:t>Oral communication assignments = 35%</a:t>
            </a:r>
          </a:p>
          <a:p>
            <a:r>
              <a:rPr lang="en-US" dirty="0" smtClean="0"/>
              <a:t>Daily work and participation = 20%</a:t>
            </a:r>
            <a:endParaRPr lang="en-US" dirty="0"/>
          </a:p>
        </p:txBody>
      </p:sp>
      <p:pic>
        <p:nvPicPr>
          <p:cNvPr id="4" name="Picture 3" descr="Screen Shot 2016-02-02 at 9.26.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3031"/>
            <a:ext cx="9144000" cy="2238738"/>
          </a:xfrm>
          <a:prstGeom prst="rect">
            <a:avLst/>
          </a:prstGeom>
        </p:spPr>
      </p:pic>
    </p:spTree>
    <p:extLst>
      <p:ext uri="{BB962C8B-B14F-4D97-AF65-F5344CB8AC3E}">
        <p14:creationId xmlns:p14="http://schemas.microsoft.com/office/powerpoint/2010/main" val="27874133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communicate your science?</a:t>
            </a:r>
            <a:endParaRPr lang="en-US" dirty="0"/>
          </a:p>
        </p:txBody>
      </p:sp>
      <p:sp>
        <p:nvSpPr>
          <p:cNvPr id="3" name="Content Placeholder 2"/>
          <p:cNvSpPr>
            <a:spLocks noGrp="1"/>
          </p:cNvSpPr>
          <p:nvPr>
            <p:ph idx="1"/>
          </p:nvPr>
        </p:nvSpPr>
        <p:spPr>
          <a:xfrm>
            <a:off x="457200" y="6289512"/>
            <a:ext cx="8229600" cy="453496"/>
          </a:xfrm>
        </p:spPr>
        <p:txBody>
          <a:bodyPr>
            <a:normAutofit/>
          </a:bodyPr>
          <a:lstStyle/>
          <a:p>
            <a:pPr marL="0" indent="0" algn="ctr">
              <a:buNone/>
            </a:pPr>
            <a:r>
              <a:rPr lang="en-US" sz="1800" dirty="0" smtClean="0"/>
              <a:t>http://</a:t>
            </a:r>
            <a:r>
              <a:rPr lang="en-US" sz="1800" dirty="0" err="1" smtClean="0"/>
              <a:t>nrelscience.org</a:t>
            </a:r>
            <a:r>
              <a:rPr lang="en-US" sz="1800" dirty="0" smtClean="0"/>
              <a:t>/2013/09/26/why-scientists-should-tell-more-stories/</a:t>
            </a:r>
            <a:endParaRPr lang="en-US" sz="1800" dirty="0"/>
          </a:p>
        </p:txBody>
      </p:sp>
      <p:pic>
        <p:nvPicPr>
          <p:cNvPr id="4" name="Picture 3" descr="Screen Shot 2016-02-02 at 9.43.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96" y="1276456"/>
            <a:ext cx="7232385" cy="4878871"/>
          </a:xfrm>
          <a:prstGeom prst="rect">
            <a:avLst/>
          </a:prstGeom>
        </p:spPr>
      </p:pic>
    </p:spTree>
    <p:extLst>
      <p:ext uri="{BB962C8B-B14F-4D97-AF65-F5344CB8AC3E}">
        <p14:creationId xmlns:p14="http://schemas.microsoft.com/office/powerpoint/2010/main" val="1382957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scientists should tell more stories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“Story is the number one way we learn from past experiences, to be better people, and share in experiences.  Yet as scientists we feel the need to separate ourselves from this proven method of communication…</a:t>
            </a:r>
            <a:endParaRPr lang="en-US" dirty="0"/>
          </a:p>
          <a:p>
            <a:pPr marL="0" indent="0">
              <a:buNone/>
            </a:pPr>
            <a:r>
              <a:rPr lang="en-US" dirty="0" smtClean="0"/>
              <a:t>…encourage the use of narrative in science, but with caution.  I would argue that narrative is imperative for science communication.  Data already incorporates a narrative; we just need to find ways to bring it to light.”</a:t>
            </a:r>
            <a:endParaRPr lang="en-US" dirty="0"/>
          </a:p>
        </p:txBody>
      </p:sp>
    </p:spTree>
    <p:extLst>
      <p:ext uri="{BB962C8B-B14F-4D97-AF65-F5344CB8AC3E}">
        <p14:creationId xmlns:p14="http://schemas.microsoft.com/office/powerpoint/2010/main" val="872392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are here to help</a:t>
            </a:r>
            <a:endParaRPr lang="en-US" dirty="0"/>
          </a:p>
        </p:txBody>
      </p:sp>
      <p:sp>
        <p:nvSpPr>
          <p:cNvPr id="3" name="Content Placeholder 2"/>
          <p:cNvSpPr>
            <a:spLocks noGrp="1"/>
          </p:cNvSpPr>
          <p:nvPr>
            <p:ph idx="1"/>
          </p:nvPr>
        </p:nvSpPr>
        <p:spPr>
          <a:xfrm>
            <a:off x="385656" y="1600200"/>
            <a:ext cx="8229600" cy="4525963"/>
          </a:xfrm>
        </p:spPr>
        <p:txBody>
          <a:bodyPr/>
          <a:lstStyle/>
          <a:p>
            <a:r>
              <a:rPr lang="en-US" dirty="0" smtClean="0"/>
              <a:t>BE Communications                                              Lab</a:t>
            </a:r>
          </a:p>
          <a:p>
            <a:pPr lvl="1"/>
            <a:r>
              <a:rPr lang="en-US" dirty="0" smtClean="0"/>
              <a:t>Instructors</a:t>
            </a:r>
          </a:p>
          <a:p>
            <a:pPr lvl="2"/>
            <a:r>
              <a:rPr lang="en-US" dirty="0" smtClean="0"/>
              <a:t>Dr. Diana </a:t>
            </a:r>
            <a:r>
              <a:rPr lang="en-US" dirty="0" err="1" smtClean="0"/>
              <a:t>Chien</a:t>
            </a:r>
            <a:endParaRPr lang="en-US" dirty="0" smtClean="0"/>
          </a:p>
          <a:p>
            <a:pPr lvl="2"/>
            <a:r>
              <a:rPr lang="en-US" dirty="0" smtClean="0"/>
              <a:t>Dr. Vivian Siegel</a:t>
            </a:r>
          </a:p>
          <a:p>
            <a:pPr lvl="1"/>
            <a:r>
              <a:rPr lang="en-US" dirty="0" smtClean="0"/>
              <a:t>Writing fellows</a:t>
            </a:r>
          </a:p>
          <a:p>
            <a:r>
              <a:rPr lang="en-US" dirty="0" smtClean="0"/>
              <a:t>20.109 Teaching                                                   faculty</a:t>
            </a:r>
            <a:endParaRPr lang="en-US" dirty="0"/>
          </a:p>
        </p:txBody>
      </p:sp>
      <p:pic>
        <p:nvPicPr>
          <p:cNvPr id="4" name="Picture 3"/>
          <p:cNvPicPr>
            <a:picLocks noChangeAspect="1"/>
          </p:cNvPicPr>
          <p:nvPr/>
        </p:nvPicPr>
        <p:blipFill>
          <a:blip r:embed="rId2"/>
          <a:stretch>
            <a:fillRect/>
          </a:stretch>
        </p:blipFill>
        <p:spPr>
          <a:xfrm>
            <a:off x="4274655" y="1564424"/>
            <a:ext cx="4626774" cy="4013730"/>
          </a:xfrm>
          <a:prstGeom prst="rect">
            <a:avLst/>
          </a:prstGeom>
        </p:spPr>
      </p:pic>
    </p:spTree>
    <p:extLst>
      <p:ext uri="{BB962C8B-B14F-4D97-AF65-F5344CB8AC3E}">
        <p14:creationId xmlns:p14="http://schemas.microsoft.com/office/powerpoint/2010/main" val="160051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logistics</a:t>
            </a:r>
            <a:endParaRPr lang="en-US" dirty="0"/>
          </a:p>
        </p:txBody>
      </p:sp>
      <p:sp>
        <p:nvSpPr>
          <p:cNvPr id="3" name="Content Placeholder 2"/>
          <p:cNvSpPr>
            <a:spLocks noGrp="1"/>
          </p:cNvSpPr>
          <p:nvPr>
            <p:ph idx="1"/>
          </p:nvPr>
        </p:nvSpPr>
        <p:spPr>
          <a:xfrm>
            <a:off x="457200" y="1600200"/>
            <a:ext cx="8229600" cy="4927922"/>
          </a:xfrm>
        </p:spPr>
        <p:txBody>
          <a:bodyPr>
            <a:normAutofit/>
          </a:bodyPr>
          <a:lstStyle/>
          <a:p>
            <a:r>
              <a:rPr lang="en-US" dirty="0" smtClean="0"/>
              <a:t>Lectures</a:t>
            </a:r>
          </a:p>
          <a:p>
            <a:pPr lvl="1"/>
            <a:r>
              <a:rPr lang="en-US" dirty="0" smtClean="0"/>
              <a:t>Tuesday and Thursday 11-12p in 16-220</a:t>
            </a:r>
          </a:p>
          <a:p>
            <a:pPr lvl="1"/>
            <a:r>
              <a:rPr lang="en-US" dirty="0" smtClean="0"/>
              <a:t>Dr. Lyell</a:t>
            </a:r>
            <a:r>
              <a:rPr lang="en-US" dirty="0" smtClean="0">
                <a:latin typeface="Wingdings"/>
                <a:ea typeface="Wingdings"/>
                <a:cs typeface="Wingdings"/>
                <a:sym typeface="Wingdings"/>
              </a:rPr>
              <a:t></a:t>
            </a:r>
            <a:r>
              <a:rPr lang="en-US" dirty="0" smtClean="0">
                <a:sym typeface="Wingdings"/>
              </a:rPr>
              <a:t> Prof. Samson</a:t>
            </a:r>
            <a:r>
              <a:rPr lang="en-US" dirty="0" smtClean="0">
                <a:latin typeface="Wingdings"/>
                <a:ea typeface="Wingdings"/>
                <a:cs typeface="Wingdings"/>
                <a:sym typeface="Wingdings"/>
              </a:rPr>
              <a:t></a:t>
            </a:r>
            <a:r>
              <a:rPr lang="en-US" dirty="0" smtClean="0">
                <a:ea typeface="Wingdings"/>
                <a:cs typeface="Wingdings"/>
                <a:sym typeface="Wingdings"/>
              </a:rPr>
              <a:t> Prof. Belcher</a:t>
            </a:r>
          </a:p>
          <a:p>
            <a:r>
              <a:rPr lang="en-US" dirty="0" smtClean="0">
                <a:ea typeface="Wingdings"/>
                <a:cs typeface="Wingdings"/>
                <a:sym typeface="Wingdings"/>
              </a:rPr>
              <a:t>Laboratory sections</a:t>
            </a:r>
          </a:p>
          <a:p>
            <a:pPr lvl="1"/>
            <a:r>
              <a:rPr lang="en-US" dirty="0" smtClean="0">
                <a:ea typeface="Wingdings"/>
                <a:cs typeface="Wingdings"/>
                <a:sym typeface="Wingdings"/>
              </a:rPr>
              <a:t>Tuesday and Thursday 1-5p in 56-322</a:t>
            </a:r>
          </a:p>
          <a:p>
            <a:pPr lvl="1"/>
            <a:r>
              <a:rPr lang="en-US" dirty="0" smtClean="0">
                <a:ea typeface="Wingdings"/>
                <a:cs typeface="Wingdings"/>
                <a:sym typeface="Wingdings"/>
              </a:rPr>
              <a:t>Wednesday and Friday 1-5p in 56-322</a:t>
            </a:r>
          </a:p>
          <a:p>
            <a:r>
              <a:rPr lang="en-US" dirty="0" smtClean="0">
                <a:ea typeface="Wingdings"/>
                <a:cs typeface="Wingdings"/>
                <a:sym typeface="Wingdings"/>
              </a:rPr>
              <a:t>Details</a:t>
            </a:r>
          </a:p>
          <a:p>
            <a:pPr lvl="1"/>
            <a:r>
              <a:rPr lang="en-US" dirty="0" smtClean="0">
                <a:ea typeface="Wingdings"/>
                <a:cs typeface="Wingdings"/>
                <a:sym typeface="Wingdings"/>
              </a:rPr>
              <a:t>You will work in pairs throughout the semester</a:t>
            </a:r>
          </a:p>
          <a:p>
            <a:pPr lvl="1"/>
            <a:r>
              <a:rPr lang="en-US" dirty="0" smtClean="0">
                <a:ea typeface="Wingdings"/>
                <a:cs typeface="Wingdings"/>
                <a:sym typeface="Wingdings"/>
              </a:rPr>
              <a:t>Collaboration with integrity is key</a:t>
            </a:r>
            <a:endParaRPr lang="en-US" dirty="0"/>
          </a:p>
        </p:txBody>
      </p:sp>
    </p:spTree>
    <p:extLst>
      <p:ext uri="{BB962C8B-B14F-4D97-AF65-F5344CB8AC3E}">
        <p14:creationId xmlns:p14="http://schemas.microsoft.com/office/powerpoint/2010/main" val="3902123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introduction to 20.109</a:t>
            </a:r>
            <a:endParaRPr lang="en-US" dirty="0"/>
          </a:p>
        </p:txBody>
      </p:sp>
      <p:sp>
        <p:nvSpPr>
          <p:cNvPr id="3" name="Content Placeholder 2"/>
          <p:cNvSpPr>
            <a:spLocks noGrp="1"/>
          </p:cNvSpPr>
          <p:nvPr>
            <p:ph idx="1"/>
          </p:nvPr>
        </p:nvSpPr>
        <p:spPr>
          <a:xfrm>
            <a:off x="457200" y="1600200"/>
            <a:ext cx="8229600" cy="4810290"/>
          </a:xfrm>
        </p:spPr>
        <p:txBody>
          <a:bodyPr>
            <a:normAutofit/>
          </a:bodyPr>
          <a:lstStyle/>
          <a:p>
            <a:r>
              <a:rPr lang="en-US" dirty="0" smtClean="0"/>
              <a:t>Meet the team</a:t>
            </a:r>
          </a:p>
          <a:p>
            <a:r>
              <a:rPr lang="en-US" dirty="0" smtClean="0"/>
              <a:t>Core mission</a:t>
            </a:r>
          </a:p>
          <a:p>
            <a:pPr lvl="1"/>
            <a:r>
              <a:rPr lang="en-US" dirty="0" smtClean="0"/>
              <a:t>Building a better                                            bioengineer</a:t>
            </a:r>
          </a:p>
          <a:p>
            <a:r>
              <a:rPr lang="en-US" dirty="0" smtClean="0"/>
              <a:t>Modular structure</a:t>
            </a:r>
          </a:p>
          <a:p>
            <a:pPr lvl="1"/>
            <a:r>
              <a:rPr lang="en-US" dirty="0" smtClean="0"/>
              <a:t>Module 1: Protein Engineering</a:t>
            </a:r>
          </a:p>
          <a:p>
            <a:pPr lvl="1"/>
            <a:r>
              <a:rPr lang="en-US" dirty="0" smtClean="0"/>
              <a:t>Module 2: System Engineering</a:t>
            </a:r>
          </a:p>
          <a:p>
            <a:pPr lvl="1"/>
            <a:r>
              <a:rPr lang="en-US" dirty="0" smtClean="0"/>
              <a:t>Module 3: Biomaterial Engineering</a:t>
            </a:r>
          </a:p>
          <a:p>
            <a:r>
              <a:rPr lang="en-US" dirty="0" smtClean="0"/>
              <a:t>Logistics</a:t>
            </a:r>
            <a:endParaRPr lang="en-US" dirty="0"/>
          </a:p>
        </p:txBody>
      </p:sp>
      <p:pic>
        <p:nvPicPr>
          <p:cNvPr id="4" name="Picture 3" descr="Screen Shot 2015-09-09 at 1.00.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978" y="2077952"/>
            <a:ext cx="3670300" cy="1841500"/>
          </a:xfrm>
          <a:prstGeom prst="rect">
            <a:avLst/>
          </a:prstGeom>
        </p:spPr>
      </p:pic>
    </p:spTree>
    <p:extLst>
      <p:ext uri="{BB962C8B-B14F-4D97-AF65-F5344CB8AC3E}">
        <p14:creationId xmlns:p14="http://schemas.microsoft.com/office/powerpoint/2010/main" val="1896796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a:t>
            </a:r>
            <a:endParaRPr lang="en-US" dirty="0"/>
          </a:p>
        </p:txBody>
      </p:sp>
      <p:sp>
        <p:nvSpPr>
          <p:cNvPr id="3" name="Content Placeholder 2"/>
          <p:cNvSpPr>
            <a:spLocks noGrp="1"/>
          </p:cNvSpPr>
          <p:nvPr>
            <p:ph idx="1"/>
          </p:nvPr>
        </p:nvSpPr>
        <p:spPr/>
        <p:txBody>
          <a:bodyPr/>
          <a:lstStyle/>
          <a:p>
            <a:r>
              <a:rPr lang="en-US" dirty="0" smtClean="0"/>
              <a:t>Your expectations of us…</a:t>
            </a:r>
          </a:p>
          <a:p>
            <a:pPr lvl="1"/>
            <a:r>
              <a:rPr lang="en-US" dirty="0" smtClean="0"/>
              <a:t>We will come to class and laboratory prepared</a:t>
            </a:r>
          </a:p>
          <a:p>
            <a:pPr lvl="1"/>
            <a:r>
              <a:rPr lang="en-US" dirty="0" smtClean="0"/>
              <a:t>We will be clear and reasonable in all assignments</a:t>
            </a:r>
          </a:p>
          <a:p>
            <a:pPr lvl="1"/>
            <a:r>
              <a:rPr lang="en-US" dirty="0" smtClean="0"/>
              <a:t>We will treat every 109er with respect</a:t>
            </a:r>
          </a:p>
          <a:p>
            <a:pPr lvl="1"/>
            <a:r>
              <a:rPr lang="en-US" dirty="0" smtClean="0"/>
              <a:t>We will give everyone equal chance at success</a:t>
            </a:r>
            <a:endParaRPr lang="en-US" dirty="0"/>
          </a:p>
        </p:txBody>
      </p:sp>
    </p:spTree>
    <p:extLst>
      <p:ext uri="{BB962C8B-B14F-4D97-AF65-F5344CB8AC3E}">
        <p14:creationId xmlns:p14="http://schemas.microsoft.com/office/powerpoint/2010/main" val="4212366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Expectations</a:t>
            </a:r>
            <a:endParaRPr lang="en-US" dirty="0"/>
          </a:p>
        </p:txBody>
      </p:sp>
      <p:sp>
        <p:nvSpPr>
          <p:cNvPr id="3" name="Content Placeholder 2"/>
          <p:cNvSpPr>
            <a:spLocks noGrp="1"/>
          </p:cNvSpPr>
          <p:nvPr>
            <p:ph idx="1"/>
          </p:nvPr>
        </p:nvSpPr>
        <p:spPr/>
        <p:txBody>
          <a:bodyPr/>
          <a:lstStyle/>
          <a:p>
            <a:r>
              <a:rPr lang="en-US" dirty="0" smtClean="0"/>
              <a:t>Our expectations of you…</a:t>
            </a:r>
          </a:p>
          <a:p>
            <a:pPr lvl="1"/>
            <a:r>
              <a:rPr lang="en-US" dirty="0" smtClean="0"/>
              <a:t>You will come to class </a:t>
            </a:r>
          </a:p>
          <a:p>
            <a:pPr lvl="1"/>
            <a:r>
              <a:rPr lang="en-US" dirty="0" smtClean="0"/>
              <a:t>You will be prepared for lecture and laboratory </a:t>
            </a:r>
          </a:p>
          <a:p>
            <a:pPr lvl="1"/>
            <a:r>
              <a:rPr lang="en-US" dirty="0" smtClean="0"/>
              <a:t>You will not interfere with each other’s learning</a:t>
            </a:r>
          </a:p>
          <a:p>
            <a:pPr lvl="1"/>
            <a:r>
              <a:rPr lang="en-US" dirty="0" smtClean="0"/>
              <a:t>You will invest the very best of yourself</a:t>
            </a:r>
          </a:p>
          <a:p>
            <a:pPr lvl="1"/>
            <a:r>
              <a:rPr lang="en-US" dirty="0" smtClean="0"/>
              <a:t>You will be honest with your peers and the teaching faculty</a:t>
            </a:r>
            <a:endParaRPr lang="en-US" dirty="0"/>
          </a:p>
        </p:txBody>
      </p:sp>
    </p:spTree>
    <p:extLst>
      <p:ext uri="{BB962C8B-B14F-4D97-AF65-F5344CB8AC3E}">
        <p14:creationId xmlns:p14="http://schemas.microsoft.com/office/powerpoint/2010/main" val="1856135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goals for you</a:t>
            </a:r>
            <a:endParaRPr lang="en-US" dirty="0"/>
          </a:p>
        </p:txBody>
      </p:sp>
      <p:sp>
        <p:nvSpPr>
          <p:cNvPr id="3" name="Content Placeholder 2"/>
          <p:cNvSpPr>
            <a:spLocks noGrp="1"/>
          </p:cNvSpPr>
          <p:nvPr>
            <p:ph idx="1"/>
          </p:nvPr>
        </p:nvSpPr>
        <p:spPr>
          <a:xfrm>
            <a:off x="457200" y="1600200"/>
            <a:ext cx="8686800" cy="4927922"/>
          </a:xfrm>
        </p:spPr>
        <p:txBody>
          <a:bodyPr>
            <a:normAutofit lnSpcReduction="10000"/>
          </a:bodyPr>
          <a:lstStyle/>
          <a:p>
            <a:r>
              <a:rPr lang="en-US" dirty="0" smtClean="0"/>
              <a:t>Organize a constructive laboratory notebook</a:t>
            </a:r>
          </a:p>
          <a:p>
            <a:r>
              <a:rPr lang="en-US" dirty="0" smtClean="0"/>
              <a:t>Implement laboratory protocols and troubleshoot</a:t>
            </a:r>
          </a:p>
          <a:p>
            <a:r>
              <a:rPr lang="en-US" dirty="0" smtClean="0"/>
              <a:t>Interpret and analyze data</a:t>
            </a:r>
          </a:p>
          <a:p>
            <a:r>
              <a:rPr lang="en-US" dirty="0" smtClean="0"/>
              <a:t>Recognize the utility of models and assays</a:t>
            </a:r>
          </a:p>
          <a:p>
            <a:r>
              <a:rPr lang="en-US" dirty="0" smtClean="0"/>
              <a:t>Critically examine scientific literature</a:t>
            </a:r>
          </a:p>
          <a:p>
            <a:r>
              <a:rPr lang="en-US" dirty="0" smtClean="0"/>
              <a:t>Communicate your science</a:t>
            </a:r>
          </a:p>
          <a:p>
            <a:r>
              <a:rPr lang="en-US" dirty="0" smtClean="0"/>
              <a:t>Work as a team</a:t>
            </a:r>
          </a:p>
          <a:p>
            <a:r>
              <a:rPr lang="en-US" dirty="0" smtClean="0"/>
              <a:t>Provide constructive and helpful feedback</a:t>
            </a:r>
            <a:endParaRPr lang="en-US" dirty="0"/>
          </a:p>
        </p:txBody>
      </p:sp>
    </p:spTree>
    <p:extLst>
      <p:ext uri="{BB962C8B-B14F-4D97-AF65-F5344CB8AC3E}">
        <p14:creationId xmlns:p14="http://schemas.microsoft.com/office/powerpoint/2010/main" val="1104364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notes</a:t>
            </a:r>
            <a:endParaRPr lang="en-US" dirty="0"/>
          </a:p>
        </p:txBody>
      </p:sp>
      <p:sp>
        <p:nvSpPr>
          <p:cNvPr id="3" name="Content Placeholder 2"/>
          <p:cNvSpPr>
            <a:spLocks noGrp="1"/>
          </p:cNvSpPr>
          <p:nvPr>
            <p:ph idx="1"/>
          </p:nvPr>
        </p:nvSpPr>
        <p:spPr/>
        <p:txBody>
          <a:bodyPr/>
          <a:lstStyle/>
          <a:p>
            <a:r>
              <a:rPr lang="en-US" dirty="0" smtClean="0"/>
              <a:t>Please arrive to laboratory today and tomorrow on time</a:t>
            </a:r>
          </a:p>
          <a:p>
            <a:pPr lvl="1"/>
            <a:r>
              <a:rPr lang="en-US" dirty="0" smtClean="0"/>
              <a:t>Damon from EHS will be delivering a training presentation</a:t>
            </a:r>
          </a:p>
          <a:p>
            <a:r>
              <a:rPr lang="en-US" dirty="0" smtClean="0"/>
              <a:t>Please wear/bring pants and closed toed shoes</a:t>
            </a:r>
          </a:p>
          <a:p>
            <a:pPr lvl="1"/>
            <a:r>
              <a:rPr lang="en-US" dirty="0" smtClean="0"/>
              <a:t>We will be working in the lab</a:t>
            </a:r>
            <a:endParaRPr lang="en-US" dirty="0"/>
          </a:p>
        </p:txBody>
      </p:sp>
    </p:spTree>
    <p:extLst>
      <p:ext uri="{BB962C8B-B14F-4D97-AF65-F5344CB8AC3E}">
        <p14:creationId xmlns:p14="http://schemas.microsoft.com/office/powerpoint/2010/main" val="2282998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78774" y="1678039"/>
            <a:ext cx="4152429" cy="1987567"/>
          </a:xfrm>
          <a:prstGeom prst="rect">
            <a:avLst/>
          </a:prstGeom>
        </p:spPr>
      </p:pic>
      <p:sp>
        <p:nvSpPr>
          <p:cNvPr id="2" name="Title 1"/>
          <p:cNvSpPr>
            <a:spLocks noGrp="1"/>
          </p:cNvSpPr>
          <p:nvPr>
            <p:ph type="title"/>
          </p:nvPr>
        </p:nvSpPr>
        <p:spPr/>
        <p:txBody>
          <a:bodyPr/>
          <a:lstStyle/>
          <a:p>
            <a:r>
              <a:rPr lang="en-US" dirty="0" smtClean="0"/>
              <a:t>Meet the 20.109 teaching team</a:t>
            </a:r>
            <a:endParaRPr lang="en-US" dirty="0"/>
          </a:p>
        </p:txBody>
      </p:sp>
      <p:sp>
        <p:nvSpPr>
          <p:cNvPr id="3" name="Content Placeholder 2"/>
          <p:cNvSpPr>
            <a:spLocks noGrp="1"/>
          </p:cNvSpPr>
          <p:nvPr>
            <p:ph idx="1"/>
          </p:nvPr>
        </p:nvSpPr>
        <p:spPr>
          <a:xfrm>
            <a:off x="326457" y="1600200"/>
            <a:ext cx="5728934" cy="5257800"/>
          </a:xfrm>
        </p:spPr>
        <p:txBody>
          <a:bodyPr>
            <a:normAutofit/>
          </a:bodyPr>
          <a:lstStyle/>
          <a:p>
            <a:r>
              <a:rPr lang="en-US" dirty="0" smtClean="0"/>
              <a:t>Lecture / laboratory</a:t>
            </a:r>
          </a:p>
          <a:p>
            <a:pPr lvl="1"/>
            <a:r>
              <a:rPr lang="en-US" dirty="0" smtClean="0"/>
              <a:t>Dr. Noreen Lyell (M1)</a:t>
            </a:r>
          </a:p>
          <a:p>
            <a:pPr lvl="1"/>
            <a:r>
              <a:rPr lang="en-US" dirty="0" smtClean="0"/>
              <a:t>Prof. Leona Samson (M2)</a:t>
            </a:r>
          </a:p>
          <a:p>
            <a:pPr lvl="1"/>
            <a:r>
              <a:rPr lang="en-US" dirty="0" smtClean="0"/>
              <a:t>Prof. Angela Belcher (M3)</a:t>
            </a:r>
          </a:p>
          <a:p>
            <a:pPr lvl="1"/>
            <a:r>
              <a:rPr lang="en-US" dirty="0" smtClean="0"/>
              <a:t>Dr. Leslie McClain (T/R)</a:t>
            </a:r>
          </a:p>
          <a:p>
            <a:pPr lvl="1"/>
            <a:r>
              <a:rPr lang="en-US" dirty="0"/>
              <a:t>Dr. Maxine Jonas </a:t>
            </a:r>
            <a:r>
              <a:rPr lang="en-US" dirty="0" smtClean="0"/>
              <a:t>(W/F)</a:t>
            </a:r>
          </a:p>
          <a:p>
            <a:r>
              <a:rPr lang="en-US" dirty="0" smtClean="0"/>
              <a:t>Communications</a:t>
            </a:r>
          </a:p>
          <a:p>
            <a:pPr lvl="1"/>
            <a:r>
              <a:rPr lang="en-US" dirty="0" smtClean="0"/>
              <a:t>Dr. Diana </a:t>
            </a:r>
            <a:r>
              <a:rPr lang="en-US" dirty="0" err="1" smtClean="0"/>
              <a:t>Chien</a:t>
            </a:r>
            <a:endParaRPr lang="en-US" dirty="0" smtClean="0"/>
          </a:p>
          <a:p>
            <a:pPr lvl="1"/>
            <a:r>
              <a:rPr lang="en-US" dirty="0" smtClean="0"/>
              <a:t>Dr. Vivian Siegel</a:t>
            </a:r>
            <a:endParaRPr lang="en-US" dirty="0"/>
          </a:p>
        </p:txBody>
      </p:sp>
      <p:sp>
        <p:nvSpPr>
          <p:cNvPr id="4" name="Content Placeholder 2"/>
          <p:cNvSpPr txBox="1">
            <a:spLocks/>
          </p:cNvSpPr>
          <p:nvPr/>
        </p:nvSpPr>
        <p:spPr>
          <a:xfrm>
            <a:off x="5032964" y="4097020"/>
            <a:ext cx="3898240" cy="242232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500" dirty="0" smtClean="0"/>
              <a:t>Teaching assistant</a:t>
            </a:r>
          </a:p>
          <a:p>
            <a:pPr lvl="1"/>
            <a:r>
              <a:rPr lang="en-US" sz="3000" dirty="0" smtClean="0"/>
              <a:t>Jing Zhang</a:t>
            </a:r>
          </a:p>
          <a:p>
            <a:r>
              <a:rPr lang="en-US" sz="3500" dirty="0" smtClean="0"/>
              <a:t>Research assistants</a:t>
            </a:r>
          </a:p>
          <a:p>
            <a:pPr lvl="1"/>
            <a:r>
              <a:rPr lang="en-US" sz="3000" dirty="0" smtClean="0"/>
              <a:t>Dr. </a:t>
            </a:r>
            <a:r>
              <a:rPr lang="en-US" sz="3000" dirty="0" err="1" smtClean="0"/>
              <a:t>Jifa</a:t>
            </a:r>
            <a:r>
              <a:rPr lang="en-US" sz="3000" dirty="0" smtClean="0"/>
              <a:t> Qi</a:t>
            </a:r>
          </a:p>
          <a:p>
            <a:pPr lvl="1"/>
            <a:r>
              <a:rPr lang="en-US" sz="3000" dirty="0" smtClean="0"/>
              <a:t>George Sun</a:t>
            </a:r>
            <a:endParaRPr lang="en-US" sz="3000" dirty="0"/>
          </a:p>
        </p:txBody>
      </p:sp>
    </p:spTree>
    <p:extLst>
      <p:ext uri="{BB962C8B-B14F-4D97-AF65-F5344CB8AC3E}">
        <p14:creationId xmlns:p14="http://schemas.microsoft.com/office/powerpoint/2010/main" val="4252475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mission of BE department</a:t>
            </a:r>
            <a:endParaRPr lang="en-US" dirty="0"/>
          </a:p>
        </p:txBody>
      </p:sp>
      <p:sp>
        <p:nvSpPr>
          <p:cNvPr id="5" name="Content Placeholder 4"/>
          <p:cNvSpPr>
            <a:spLocks noGrp="1"/>
          </p:cNvSpPr>
          <p:nvPr>
            <p:ph idx="1"/>
          </p:nvPr>
        </p:nvSpPr>
        <p:spPr>
          <a:xfrm>
            <a:off x="457200" y="5941222"/>
            <a:ext cx="8229600" cy="682093"/>
          </a:xfrm>
        </p:spPr>
        <p:txBody>
          <a:bodyPr>
            <a:normAutofit/>
          </a:bodyPr>
          <a:lstStyle/>
          <a:p>
            <a:pPr marL="0" indent="0" algn="ctr">
              <a:buNone/>
            </a:pPr>
            <a:r>
              <a:rPr lang="en-US" dirty="0" smtClean="0"/>
              <a:t>Definition of BE from Prof. Doug </a:t>
            </a:r>
            <a:r>
              <a:rPr lang="en-US" dirty="0" err="1" smtClean="0"/>
              <a:t>Lauffenburger</a:t>
            </a:r>
            <a:endParaRPr lang="en-US" dirty="0"/>
          </a:p>
        </p:txBody>
      </p:sp>
      <p:pic>
        <p:nvPicPr>
          <p:cNvPr id="7" name="Picture 6" descr="Screen Shot 2015-09-09 at 12.51.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0612" y="1327677"/>
            <a:ext cx="6808393" cy="4590029"/>
          </a:xfrm>
          <a:prstGeom prst="rect">
            <a:avLst/>
          </a:prstGeom>
        </p:spPr>
      </p:pic>
    </p:spTree>
    <p:extLst>
      <p:ext uri="{BB962C8B-B14F-4D97-AF65-F5344CB8AC3E}">
        <p14:creationId xmlns:p14="http://schemas.microsoft.com/office/powerpoint/2010/main" val="2461239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mission of 20.109</a:t>
            </a:r>
            <a:endParaRPr lang="en-US" dirty="0"/>
          </a:p>
        </p:txBody>
      </p:sp>
      <p:sp>
        <p:nvSpPr>
          <p:cNvPr id="3" name="Content Placeholder 2"/>
          <p:cNvSpPr>
            <a:spLocks noGrp="1"/>
          </p:cNvSpPr>
          <p:nvPr>
            <p:ph idx="1"/>
          </p:nvPr>
        </p:nvSpPr>
        <p:spPr>
          <a:xfrm>
            <a:off x="457200" y="1600200"/>
            <a:ext cx="8229600" cy="5015301"/>
          </a:xfrm>
        </p:spPr>
        <p:txBody>
          <a:bodyPr/>
          <a:lstStyle/>
          <a:p>
            <a:r>
              <a:rPr lang="en-US" dirty="0" smtClean="0"/>
              <a:t>To prepare students to be the </a:t>
            </a:r>
            <a:r>
              <a:rPr lang="en-US" dirty="0" smtClean="0">
                <a:solidFill>
                  <a:srgbClr val="0000FF"/>
                </a:solidFill>
              </a:rPr>
              <a:t>future</a:t>
            </a:r>
            <a:r>
              <a:rPr lang="en-US" dirty="0" smtClean="0"/>
              <a:t> of Biological Engineering</a:t>
            </a:r>
          </a:p>
          <a:p>
            <a:endParaRPr lang="en-US" dirty="0"/>
          </a:p>
          <a:p>
            <a:r>
              <a:rPr lang="en-US" dirty="0" smtClean="0"/>
              <a:t>To teach </a:t>
            </a:r>
            <a:r>
              <a:rPr lang="en-US" dirty="0" smtClean="0">
                <a:solidFill>
                  <a:srgbClr val="0000FF"/>
                </a:solidFill>
              </a:rPr>
              <a:t>cutting edge research skill </a:t>
            </a:r>
            <a:r>
              <a:rPr lang="en-US" dirty="0" smtClean="0"/>
              <a:t>and technology through an </a:t>
            </a:r>
            <a:r>
              <a:rPr lang="en-US" dirty="0" smtClean="0">
                <a:solidFill>
                  <a:srgbClr val="0000FF"/>
                </a:solidFill>
              </a:rPr>
              <a:t>authentic research experience</a:t>
            </a:r>
          </a:p>
          <a:p>
            <a:endParaRPr lang="en-US" dirty="0"/>
          </a:p>
          <a:p>
            <a:r>
              <a:rPr lang="en-US" dirty="0" smtClean="0"/>
              <a:t>To inspire </a:t>
            </a:r>
            <a:r>
              <a:rPr lang="en-US" dirty="0" smtClean="0">
                <a:solidFill>
                  <a:srgbClr val="0000FF"/>
                </a:solidFill>
              </a:rPr>
              <a:t>rigorous data analysis</a:t>
            </a:r>
            <a:r>
              <a:rPr lang="en-US" dirty="0" smtClean="0"/>
              <a:t> and its </a:t>
            </a:r>
            <a:r>
              <a:rPr lang="en-US" dirty="0" smtClean="0">
                <a:solidFill>
                  <a:srgbClr val="0000FF"/>
                </a:solidFill>
              </a:rPr>
              <a:t>thoughtful communication</a:t>
            </a:r>
          </a:p>
        </p:txBody>
      </p:sp>
    </p:spTree>
    <p:extLst>
      <p:ext uri="{BB962C8B-B14F-4D97-AF65-F5344CB8AC3E}">
        <p14:creationId xmlns:p14="http://schemas.microsoft.com/office/powerpoint/2010/main" val="1480144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Modular structure of 20.109</a:t>
            </a:r>
            <a:endParaRPr lang="en-US" dirty="0"/>
          </a:p>
        </p:txBody>
      </p:sp>
      <p:sp>
        <p:nvSpPr>
          <p:cNvPr id="3" name="Content Placeholder 2"/>
          <p:cNvSpPr>
            <a:spLocks noGrp="1"/>
          </p:cNvSpPr>
          <p:nvPr>
            <p:ph idx="1"/>
          </p:nvPr>
        </p:nvSpPr>
        <p:spPr>
          <a:xfrm>
            <a:off x="457200" y="5088454"/>
            <a:ext cx="8686800" cy="1735207"/>
          </a:xfrm>
        </p:spPr>
        <p:txBody>
          <a:bodyPr>
            <a:normAutofit/>
          </a:bodyPr>
          <a:lstStyle/>
          <a:p>
            <a:pPr marL="0" indent="0">
              <a:buNone/>
            </a:pPr>
            <a:r>
              <a:rPr lang="en-US" sz="2800" dirty="0" smtClean="0"/>
              <a:t>Module 1: Protein Engineering (Dr. Noreen Lyell)</a:t>
            </a:r>
          </a:p>
          <a:p>
            <a:pPr marL="0" indent="0">
              <a:buNone/>
            </a:pPr>
            <a:r>
              <a:rPr lang="en-US" sz="2800" dirty="0" smtClean="0"/>
              <a:t>Module 2: System Engineering (Prof. Leona Samson)</a:t>
            </a:r>
          </a:p>
          <a:p>
            <a:pPr marL="0" indent="0">
              <a:buNone/>
            </a:pPr>
            <a:r>
              <a:rPr lang="en-US" sz="2800" dirty="0" smtClean="0"/>
              <a:t>Module 3: Biomaterials Engineering (Prof. Angela Belcher)</a:t>
            </a:r>
            <a:endParaRPr lang="en-US" sz="2800" dirty="0"/>
          </a:p>
        </p:txBody>
      </p:sp>
      <p:pic>
        <p:nvPicPr>
          <p:cNvPr id="6" name="Picture 5" descr="Screen Shot 2016-02-01 at 1.57.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805" y="1337524"/>
            <a:ext cx="7544741" cy="3672621"/>
          </a:xfrm>
          <a:prstGeom prst="rect">
            <a:avLst/>
          </a:prstGeom>
        </p:spPr>
      </p:pic>
    </p:spTree>
    <p:extLst>
      <p:ext uri="{BB962C8B-B14F-4D97-AF65-F5344CB8AC3E}">
        <p14:creationId xmlns:p14="http://schemas.microsoft.com/office/powerpoint/2010/main" val="1310094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1: Protein Engineering</a:t>
            </a:r>
            <a:endParaRPr lang="en-US" dirty="0"/>
          </a:p>
        </p:txBody>
      </p:sp>
      <p:sp>
        <p:nvSpPr>
          <p:cNvPr id="3" name="Content Placeholder 2"/>
          <p:cNvSpPr>
            <a:spLocks noGrp="1"/>
          </p:cNvSpPr>
          <p:nvPr>
            <p:ph idx="1"/>
          </p:nvPr>
        </p:nvSpPr>
        <p:spPr>
          <a:xfrm>
            <a:off x="226278" y="1417638"/>
            <a:ext cx="8229600" cy="5257800"/>
          </a:xfrm>
        </p:spPr>
        <p:txBody>
          <a:bodyPr>
            <a:normAutofit lnSpcReduction="10000"/>
          </a:bodyPr>
          <a:lstStyle/>
          <a:p>
            <a:r>
              <a:rPr lang="en-US" dirty="0" smtClean="0"/>
              <a:t>Experiments</a:t>
            </a:r>
          </a:p>
          <a:p>
            <a:pPr lvl="1"/>
            <a:r>
              <a:rPr lang="en-US" dirty="0" smtClean="0"/>
              <a:t>Generate point                                                                           mutations in                                                                    calcium binding                                                                         protein</a:t>
            </a:r>
          </a:p>
          <a:p>
            <a:pPr lvl="1"/>
            <a:r>
              <a:rPr lang="en-US" dirty="0" smtClean="0"/>
              <a:t>Measure                                                                  response to                                                              calcium</a:t>
            </a:r>
          </a:p>
          <a:p>
            <a:r>
              <a:rPr lang="en-US" dirty="0" smtClean="0"/>
              <a:t>Lab skills</a:t>
            </a:r>
          </a:p>
          <a:p>
            <a:pPr lvl="1"/>
            <a:r>
              <a:rPr lang="en-US" dirty="0" smtClean="0"/>
              <a:t>Manipulate protein sequences</a:t>
            </a:r>
          </a:p>
          <a:p>
            <a:pPr lvl="1"/>
            <a:r>
              <a:rPr lang="en-US" dirty="0" smtClean="0"/>
              <a:t>Protein purification and titration assays</a:t>
            </a:r>
            <a:endParaRPr lang="en-US" dirty="0"/>
          </a:p>
        </p:txBody>
      </p:sp>
      <p:pic>
        <p:nvPicPr>
          <p:cNvPr id="4" name="Picture 3" descr="Screen Shot 2015-09-09 at 1.22.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179" y="1746786"/>
            <a:ext cx="5239232" cy="3245357"/>
          </a:xfrm>
          <a:prstGeom prst="rect">
            <a:avLst/>
          </a:prstGeom>
          <a:ln>
            <a:solidFill>
              <a:srgbClr val="000000"/>
            </a:solidFill>
          </a:ln>
        </p:spPr>
      </p:pic>
    </p:spTree>
    <p:extLst>
      <p:ext uri="{BB962C8B-B14F-4D97-AF65-F5344CB8AC3E}">
        <p14:creationId xmlns:p14="http://schemas.microsoft.com/office/powerpoint/2010/main" val="974803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2: System Engineering</a:t>
            </a:r>
            <a:endParaRPr lang="en-US" dirty="0"/>
          </a:p>
        </p:txBody>
      </p:sp>
      <p:sp>
        <p:nvSpPr>
          <p:cNvPr id="3" name="Content Placeholder 2"/>
          <p:cNvSpPr>
            <a:spLocks noGrp="1"/>
          </p:cNvSpPr>
          <p:nvPr>
            <p:ph idx="1"/>
          </p:nvPr>
        </p:nvSpPr>
        <p:spPr>
          <a:xfrm>
            <a:off x="187791" y="1443896"/>
            <a:ext cx="8792637" cy="5121506"/>
          </a:xfrm>
        </p:spPr>
        <p:txBody>
          <a:bodyPr>
            <a:normAutofit/>
          </a:bodyPr>
          <a:lstStyle/>
          <a:p>
            <a:r>
              <a:rPr lang="en-US" dirty="0" smtClean="0"/>
              <a:t>Experiments</a:t>
            </a:r>
          </a:p>
          <a:p>
            <a:pPr lvl="1"/>
            <a:r>
              <a:rPr lang="en-US" dirty="0" smtClean="0"/>
              <a:t>Measure DNA repair                                                              with a genetically                                                            engineered sensor</a:t>
            </a:r>
          </a:p>
          <a:p>
            <a:pPr lvl="1"/>
            <a:r>
              <a:rPr lang="en-US" dirty="0" smtClean="0"/>
              <a:t>Quantify effects of                                                                   drugs on DNA repair</a:t>
            </a:r>
          </a:p>
          <a:p>
            <a:r>
              <a:rPr lang="en-US" dirty="0" smtClean="0"/>
              <a:t>Lab skills</a:t>
            </a:r>
          </a:p>
          <a:p>
            <a:pPr lvl="1"/>
            <a:r>
              <a:rPr lang="en-US" dirty="0" smtClean="0"/>
              <a:t>Mammalian tissue culture</a:t>
            </a:r>
          </a:p>
          <a:p>
            <a:pPr lvl="1"/>
            <a:r>
              <a:rPr lang="en-US" dirty="0" smtClean="0"/>
              <a:t>Experimental design</a:t>
            </a:r>
          </a:p>
          <a:p>
            <a:pPr lvl="1"/>
            <a:r>
              <a:rPr lang="en-US" dirty="0" smtClean="0"/>
              <a:t>Transfection of mammalian cells and flow </a:t>
            </a:r>
            <a:r>
              <a:rPr lang="en-US" dirty="0" err="1" smtClean="0"/>
              <a:t>cytometry</a:t>
            </a:r>
            <a:endParaRPr lang="en-US" dirty="0"/>
          </a:p>
        </p:txBody>
      </p:sp>
      <p:grpSp>
        <p:nvGrpSpPr>
          <p:cNvPr id="7" name="Group 6"/>
          <p:cNvGrpSpPr/>
          <p:nvPr/>
        </p:nvGrpSpPr>
        <p:grpSpPr>
          <a:xfrm>
            <a:off x="4127500" y="1600200"/>
            <a:ext cx="4852928" cy="3530600"/>
            <a:chOff x="4102100" y="1600200"/>
            <a:chExt cx="4852928" cy="3530600"/>
          </a:xfrm>
        </p:grpSpPr>
        <p:pic>
          <p:nvPicPr>
            <p:cNvPr id="5" name="Picture 4" descr="Screen Shot 2016-02-01 at 10.11.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2100" y="1879600"/>
              <a:ext cx="4699000" cy="3048000"/>
            </a:xfrm>
            <a:prstGeom prst="rect">
              <a:avLst/>
            </a:prstGeom>
          </p:spPr>
        </p:pic>
        <p:sp>
          <p:nvSpPr>
            <p:cNvPr id="6" name="Rectangle 5"/>
            <p:cNvSpPr/>
            <p:nvPr/>
          </p:nvSpPr>
          <p:spPr>
            <a:xfrm>
              <a:off x="8775700" y="1600200"/>
              <a:ext cx="179328" cy="3530600"/>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56361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857" y="274638"/>
            <a:ext cx="8581571" cy="1143000"/>
          </a:xfrm>
        </p:spPr>
        <p:txBody>
          <a:bodyPr>
            <a:normAutofit/>
          </a:bodyPr>
          <a:lstStyle/>
          <a:p>
            <a:r>
              <a:rPr lang="en-US" dirty="0" smtClean="0"/>
              <a:t>Module 3: Biomaterials Engineering</a:t>
            </a:r>
            <a:endParaRPr lang="en-US" dirty="0"/>
          </a:p>
        </p:txBody>
      </p:sp>
      <p:sp>
        <p:nvSpPr>
          <p:cNvPr id="3" name="Content Placeholder 2"/>
          <p:cNvSpPr>
            <a:spLocks noGrp="1"/>
          </p:cNvSpPr>
          <p:nvPr>
            <p:ph idx="1"/>
          </p:nvPr>
        </p:nvSpPr>
        <p:spPr>
          <a:xfrm>
            <a:off x="223028" y="1443896"/>
            <a:ext cx="8229600" cy="5257800"/>
          </a:xfrm>
        </p:spPr>
        <p:txBody>
          <a:bodyPr>
            <a:normAutofit fontScale="92500" lnSpcReduction="10000"/>
          </a:bodyPr>
          <a:lstStyle/>
          <a:p>
            <a:r>
              <a:rPr lang="en-US" dirty="0" smtClean="0"/>
              <a:t>Experiments</a:t>
            </a:r>
          </a:p>
          <a:p>
            <a:pPr lvl="1"/>
            <a:r>
              <a:rPr lang="en-US" dirty="0" smtClean="0"/>
              <a:t>Mineralize phage                                                          surface with                                                      nanoparticles</a:t>
            </a:r>
          </a:p>
          <a:p>
            <a:pPr lvl="1"/>
            <a:r>
              <a:rPr lang="en-US" dirty="0" smtClean="0"/>
              <a:t>Use TEM to                                                                      visualize                                                                      structure</a:t>
            </a:r>
          </a:p>
          <a:p>
            <a:pPr lvl="1"/>
            <a:r>
              <a:rPr lang="en-US" dirty="0" smtClean="0"/>
              <a:t>Assemble and                                                                    test batteries</a:t>
            </a:r>
          </a:p>
          <a:p>
            <a:r>
              <a:rPr lang="en-US" dirty="0" smtClean="0"/>
              <a:t>Lab skills</a:t>
            </a:r>
          </a:p>
          <a:p>
            <a:pPr lvl="1"/>
            <a:r>
              <a:rPr lang="en-US" dirty="0" smtClean="0"/>
              <a:t>Bacteriophage M13 material production</a:t>
            </a:r>
          </a:p>
          <a:p>
            <a:pPr lvl="1"/>
            <a:r>
              <a:rPr lang="en-US" dirty="0" smtClean="0"/>
              <a:t>Fabrication of bio-based devices</a:t>
            </a:r>
            <a:endParaRPr lang="en-US" dirty="0"/>
          </a:p>
        </p:txBody>
      </p:sp>
      <p:pic>
        <p:nvPicPr>
          <p:cNvPr id="5" name="Picture 4" descr="Screen Shot 2016-02-01 at 10.09.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1" y="2004615"/>
            <a:ext cx="5087128" cy="3215085"/>
          </a:xfrm>
          <a:prstGeom prst="rect">
            <a:avLst/>
          </a:prstGeom>
        </p:spPr>
      </p:pic>
    </p:spTree>
    <p:extLst>
      <p:ext uri="{BB962C8B-B14F-4D97-AF65-F5344CB8AC3E}">
        <p14:creationId xmlns:p14="http://schemas.microsoft.com/office/powerpoint/2010/main" val="19181139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1973</TotalTime>
  <Words>756</Words>
  <Application>Microsoft Macintosh PowerPoint</Application>
  <PresentationFormat>On-screen Show (4:3)</PresentationFormat>
  <Paragraphs>133</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Welcome to 20.109!</vt:lpstr>
      <vt:lpstr>An introduction to 20.109</vt:lpstr>
      <vt:lpstr>Meet the 20.109 teaching team</vt:lpstr>
      <vt:lpstr>Core mission of BE department</vt:lpstr>
      <vt:lpstr>Core mission of 20.109</vt:lpstr>
      <vt:lpstr>Modular structure of 20.109</vt:lpstr>
      <vt:lpstr>Module 1: Protein Engineering</vt:lpstr>
      <vt:lpstr>Module 2: System Engineering</vt:lpstr>
      <vt:lpstr>Module 3: Biomaterials Engineering</vt:lpstr>
      <vt:lpstr>Workflow in 20.109</vt:lpstr>
      <vt:lpstr>Workflow in 20.109</vt:lpstr>
      <vt:lpstr>Experiments in 20.109</vt:lpstr>
      <vt:lpstr>Experiments in 20.109</vt:lpstr>
      <vt:lpstr>Experiments in 20.109</vt:lpstr>
      <vt:lpstr>Written and oral communication</vt:lpstr>
      <vt:lpstr>Why communicate your science?</vt:lpstr>
      <vt:lpstr>Why scientists should tell more stories</vt:lpstr>
      <vt:lpstr>We are here to help</vt:lpstr>
      <vt:lpstr>Course logistics</vt:lpstr>
      <vt:lpstr>Expectations</vt:lpstr>
      <vt:lpstr>Expectations</vt:lpstr>
      <vt:lpstr>Our goals for you</vt:lpstr>
      <vt:lpstr>Final notes</vt:lpstr>
    </vt:vector>
  </TitlesOfParts>
  <Company>MIT BE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20.109!</dc:title>
  <dc:creator>Noreen Lyell</dc:creator>
  <cp:lastModifiedBy>Noreen Lyell</cp:lastModifiedBy>
  <cp:revision>61</cp:revision>
  <cp:lastPrinted>2015-09-10T12:29:09Z</cp:lastPrinted>
  <dcterms:created xsi:type="dcterms:W3CDTF">2015-09-09T16:29:12Z</dcterms:created>
  <dcterms:modified xsi:type="dcterms:W3CDTF">2016-02-02T14:48:43Z</dcterms:modified>
</cp:coreProperties>
</file>