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19" r:id="rId3"/>
    <p:sldId id="422" r:id="rId4"/>
    <p:sldId id="302" r:id="rId5"/>
    <p:sldId id="421" r:id="rId6"/>
    <p:sldId id="309" r:id="rId7"/>
    <p:sldId id="318" r:id="rId8"/>
    <p:sldId id="317" r:id="rId9"/>
    <p:sldId id="319" r:id="rId10"/>
    <p:sldId id="322" r:id="rId11"/>
    <p:sldId id="417" r:id="rId12"/>
    <p:sldId id="324" r:id="rId13"/>
    <p:sldId id="311" r:id="rId14"/>
    <p:sldId id="418" r:id="rId15"/>
    <p:sldId id="420" r:id="rId16"/>
    <p:sldId id="328" r:id="rId17"/>
    <p:sldId id="313" r:id="rId18"/>
    <p:sldId id="272" r:id="rId19"/>
    <p:sldId id="273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1"/>
    <p:restoredTop sz="95070"/>
  </p:normalViewPr>
  <p:slideViewPr>
    <p:cSldViewPr snapToGrid="0" snapToObjects="1">
      <p:cViewPr>
        <p:scale>
          <a:sx n="62" d="100"/>
          <a:sy n="62" d="100"/>
        </p:scale>
        <p:origin x="2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EE536-DFE5-8D4B-95CC-554ABF290275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F1A6D-1378-284B-8E5E-CA1A6B44C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8407-DB90-DC43-8066-6CB287CE3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6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8407-DB90-DC43-8066-6CB287CE3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2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8407-DB90-DC43-8066-6CB287CE3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8407-DB90-DC43-8066-6CB287CE3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Detergent in sodium phosphate buffer; no enzyme components</a:t>
            </a:r>
          </a:p>
          <a:p>
            <a:endParaRPr lang="en-US" dirty="0"/>
          </a:p>
          <a:p>
            <a:r>
              <a:rPr lang="en-US" dirty="0"/>
              <a:t>Lysozyme is a naturally occurring enzyme found in bodily secretions such as tears, saliva, and milk. It functions as an antimicrobial agent by cleaving the peptidoglycan component of bacterial </a:t>
            </a:r>
            <a:r>
              <a:rPr lang="en-US" b="1" dirty="0"/>
              <a:t>cell</a:t>
            </a:r>
            <a:r>
              <a:rPr lang="en-US" dirty="0"/>
              <a:t> walls, which leads to </a:t>
            </a:r>
            <a:r>
              <a:rPr lang="en-US" b="1" dirty="0"/>
              <a:t>cell</a:t>
            </a:r>
            <a:r>
              <a:rPr lang="en-US" dirty="0"/>
              <a:t>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D70F2-44A3-2545-B516-D9EEC6E87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carboxymethyl group present in NTA makes it a stronger </a:t>
            </a:r>
          </a:p>
          <a:p>
            <a:endParaRPr lang="en-US" dirty="0"/>
          </a:p>
          <a:p>
            <a:r>
              <a:rPr lang="en-US" dirty="0"/>
              <a:t>his His-tag binds tightly to the immobilized metal ions because the side chain of Histidine, imidazole, has a specific binding affinity to metal ions (in this case, nickel 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A798-ED7A-7F45-A075-DEB5FAB0A8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2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more positive the value of </a:t>
            </a:r>
            <a:r>
              <a:rPr lang="en-US" dirty="0" err="1"/>
              <a:t>p</a:t>
            </a:r>
            <a:r>
              <a:rPr lang="en-US" i="1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, the smaller the extent of dissociation at any given pH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AA798-ED7A-7F45-A075-DEB5FAB0A8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52D1-32BB-6642-A6BE-CD0747ED4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CDF09-32E2-4943-AC7A-BBEDCCB78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0596A-4C49-4B46-94DD-7A5EABD3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90220-779A-6941-AF7C-F381F58F0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24DFB-3D02-E544-934D-CFDBF3E6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514F2-0900-9A43-8276-1DEDA963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12526-1C7A-EF4A-AA09-A15FF1EB7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2E76C-7FB0-E849-A9EE-EAF01D2E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EEB8E-E072-3A46-9915-C7BD98A2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DC4B-369A-944B-98E6-62A21DEA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E09E2-4185-CA47-9D4B-121AD8349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3BC8A-4476-6C47-9F12-02F1B8578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980B2-6839-544A-8567-59664C02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3EF9-992A-3646-94CA-59ECFF85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DD9BB-F151-0743-9D60-4E03AAB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18C3-52E9-6F44-9869-39B981D5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40F4E-957B-0E4A-BFCC-522D03D2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4AC9-0A33-5B40-9BB9-493B2BAD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F8310-77AF-454E-9293-1CBEA4A7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958E7-29DB-7543-BA83-F15318BB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6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05AC-8B7E-2A44-93FB-24CDB67E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1A1D-AFCB-224B-B737-43A9C92C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2F65-97B0-E945-95FE-2BB0FC5B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EF3AE-4605-EE4E-822E-06BAFA34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F070-18CA-D343-91D4-A73AB095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C3D2-AF11-E349-B4E8-CF506262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36AD-9DFF-D345-B80C-A2C9EC010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D4ED0-B22F-A44E-8601-E7DE38067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CCA98-489D-2F46-B9DA-067BA4A8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580B2-B761-0F42-A399-18AD134A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FEC5D-1440-9947-9B81-B658408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6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6A4C-8672-234B-BA12-2C3A0FF1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40C3A-5F5D-6A4F-A0F0-2B23EC85E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553A2-8A79-3C42-8BCE-A6F081E4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3100A-F35D-AE4C-8BC5-9362F5DCD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CCE4E-620C-CB4D-8A1C-852037E9C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66595-2B16-BA4D-8F25-13DA31D9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27B65E-8B78-BD48-AF12-2C65C88C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D3DF9-417A-8747-9155-4BDD47C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7DE1-678D-D245-BF4E-0D76E13D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4F9AB-FE44-ED40-9C17-7305A888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3C127-B6F6-5C4B-8009-E9A52E103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44608-E5B4-DC40-A719-9C075892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3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5BC22-BB0F-1B4E-BC0B-85D58D12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B3537-065A-F341-923D-B74346FC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3DCA6-D32F-C447-ABE7-06575AC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6AAD-BC43-F34B-A058-74EAD060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43A4-2AA9-044E-8508-DCE9F2703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D6BC9-FC16-0F4E-B380-04EF34B61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10E7D-7E13-1E42-923C-5C3946BF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A4A80-D5CB-A14F-A500-73ABB28A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C0059-811D-6340-90E7-EB41844C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034B-1478-A24B-BAF4-E6DD73FEE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CFC9E-51BA-6647-83DF-B85E063E3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DD4B5-C7B5-9C41-AD4E-8853119F8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06EB7-E2EB-7A40-9045-FB698EF0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B7881-175A-E240-A3E6-BD2628268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1734C-9FAD-D043-9F37-6485CE7E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36621-AB9D-F347-978F-E949B9B4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039F8-64FF-AF4A-AA83-15B88F024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D2B2A-F9E4-E740-B5EE-A3FDFE364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54B9B-22F9-944C-A9F6-D949D2481A4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A15B9-C7D0-7148-A189-51DC76629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89424-0E57-8C4F-9EEB-854616408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2F75-BF15-E14B-86A8-62B1B6B64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D7456C-1023-4F43-8E04-DE867EF7C723}"/>
              </a:ext>
            </a:extLst>
          </p:cNvPr>
          <p:cNvSpPr txBox="1">
            <a:spLocks/>
          </p:cNvSpPr>
          <p:nvPr/>
        </p:nvSpPr>
        <p:spPr>
          <a:xfrm>
            <a:off x="315697" y="292443"/>
            <a:ext cx="11560605" cy="19600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M1D3: </a:t>
            </a:r>
            <a:r>
              <a:rPr lang="en-US" dirty="0"/>
              <a:t>Induce and purify TDP43 protein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018F62-3810-544A-9235-82A6B5F6AAD5}"/>
              </a:ext>
            </a:extLst>
          </p:cNvPr>
          <p:cNvSpPr txBox="1">
            <a:spLocks/>
          </p:cNvSpPr>
          <p:nvPr/>
        </p:nvSpPr>
        <p:spPr>
          <a:xfrm>
            <a:off x="756275" y="1372640"/>
            <a:ext cx="5464606" cy="479014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783" indent="-685783">
              <a:buFont typeface="+mj-lt"/>
              <a:buAutoNum type="arabicPeriod"/>
            </a:pPr>
            <a:r>
              <a:rPr lang="en-US" sz="3600" dirty="0">
                <a:latin typeface="+mj-lt"/>
              </a:rPr>
              <a:t>Prelab discussion #1</a:t>
            </a:r>
          </a:p>
          <a:p>
            <a:pPr marL="685783" indent="-685783"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3600" dirty="0">
                <a:latin typeface="+mj-lt"/>
              </a:rPr>
              <a:t>Protein purification</a:t>
            </a:r>
          </a:p>
          <a:p>
            <a:pPr marL="685783" indent="-685783">
              <a:buFont typeface="+mj-lt"/>
              <a:buAutoNum type="arabicPeriod"/>
            </a:pPr>
            <a:endParaRPr lang="en-US" sz="3600" dirty="0">
              <a:latin typeface="+mj-lt"/>
            </a:endParaRPr>
          </a:p>
          <a:p>
            <a:pPr marL="685783" indent="-685783">
              <a:buFont typeface="+mj-lt"/>
              <a:buAutoNum type="arabicPeriod"/>
            </a:pPr>
            <a:r>
              <a:rPr lang="en-US" sz="3600" dirty="0">
                <a:latin typeface="+mj-lt"/>
              </a:rPr>
              <a:t>Prelab discussion #2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DAF46-50A4-114E-855A-4983606C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576" y="1547475"/>
            <a:ext cx="4899149" cy="3433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61D7A-E630-CD49-84AF-9F35BAE20813}"/>
              </a:ext>
            </a:extLst>
          </p:cNvPr>
          <p:cNvSpPr txBox="1"/>
          <p:nvPr/>
        </p:nvSpPr>
        <p:spPr>
          <a:xfrm>
            <a:off x="6760946" y="4359230"/>
            <a:ext cx="4450407" cy="6405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“Don’t pick it up,” I say, and he says, “It’s just a </a:t>
            </a:r>
            <a:r>
              <a:rPr lang="en-US" sz="1867" i="1" dirty="0"/>
              <a:t>plasmid</a:t>
            </a:r>
            <a:r>
              <a:rPr lang="en-US" sz="1867" dirty="0"/>
              <a:t>, what harm could it do?” Well just look at him now…who knows </a:t>
            </a:r>
            <a:r>
              <a:rPr lang="en-US" sz="1867" i="1" dirty="0"/>
              <a:t>what</a:t>
            </a:r>
            <a:r>
              <a:rPr lang="en-US" sz="1867" dirty="0"/>
              <a:t> protein he’s expressing!</a:t>
            </a:r>
          </a:p>
        </p:txBody>
      </p:sp>
    </p:spTree>
    <p:extLst>
      <p:ext uri="{BB962C8B-B14F-4D97-AF65-F5344CB8AC3E}">
        <p14:creationId xmlns:p14="http://schemas.microsoft.com/office/powerpoint/2010/main" val="344443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A43C-3515-DC46-96A9-0189B4D9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induce protein expression?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228B-BD31-7D40-A3DD-A4786DDA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2448"/>
            <a:ext cx="10515600" cy="109451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Why do we induce protein expression at OD</a:t>
            </a:r>
            <a:r>
              <a:rPr lang="en-US" b="1" baseline="-25000" dirty="0">
                <a:solidFill>
                  <a:srgbClr val="0070C0"/>
                </a:solidFill>
                <a:latin typeface="+mj-lt"/>
              </a:rPr>
              <a:t>600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= 0.6?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E53D0B-D448-0244-BD3C-74D8FCCE600E}"/>
              </a:ext>
            </a:extLst>
          </p:cNvPr>
          <p:cNvGrpSpPr/>
          <p:nvPr/>
        </p:nvGrpSpPr>
        <p:grpSpPr>
          <a:xfrm>
            <a:off x="1516337" y="1995987"/>
            <a:ext cx="9159326" cy="2455756"/>
            <a:chOff x="1547955" y="1868905"/>
            <a:chExt cx="9159326" cy="245575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8E78F6-1ABC-1743-9BFF-CA856C0CC6BA}"/>
                </a:ext>
              </a:extLst>
            </p:cNvPr>
            <p:cNvSpPr txBox="1"/>
            <p:nvPr/>
          </p:nvSpPr>
          <p:spPr>
            <a:xfrm>
              <a:off x="2723677" y="2404195"/>
              <a:ext cx="118192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subculture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in </a:t>
              </a:r>
            </a:p>
            <a:p>
              <a:pPr algn="ctr"/>
              <a:r>
                <a:rPr lang="en-US" dirty="0"/>
                <a:t>TB + </a:t>
              </a:r>
              <a:r>
                <a:rPr lang="en-US" dirty="0" err="1"/>
                <a:t>kan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DCFB3C-6FC8-B146-8ADF-5C4450F0C839}"/>
                </a:ext>
              </a:extLst>
            </p:cNvPr>
            <p:cNvSpPr txBox="1"/>
            <p:nvPr/>
          </p:nvSpPr>
          <p:spPr>
            <a:xfrm>
              <a:off x="5739580" y="2089426"/>
              <a:ext cx="122822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add </a:t>
              </a:r>
            </a:p>
            <a:p>
              <a:pPr algn="ctr"/>
              <a:r>
                <a:rPr lang="en-US" dirty="0"/>
                <a:t>1 mM IPTG</a:t>
              </a:r>
            </a:p>
            <a:p>
              <a:pPr algn="ctr"/>
              <a:r>
                <a:rPr lang="en-US" dirty="0"/>
                <a:t>Arabinose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when </a:t>
              </a:r>
            </a:p>
            <a:p>
              <a:pPr algn="ctr"/>
              <a:r>
                <a:rPr lang="en-US" dirty="0"/>
                <a:t>OD</a:t>
              </a:r>
              <a:r>
                <a:rPr lang="en-US" baseline="-25000" dirty="0"/>
                <a:t>600</a:t>
              </a:r>
              <a:r>
                <a:rPr lang="en-US" dirty="0"/>
                <a:t> = 0.6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pic>
          <p:nvPicPr>
            <p:cNvPr id="7" name="Picture 6" descr="Screen Shot 2017-02-10 at .png">
              <a:extLst>
                <a:ext uri="{FF2B5EF4-FFF2-40B4-BE49-F238E27FC236}">
                  <a16:creationId xmlns:a16="http://schemas.microsoft.com/office/drawing/2014/main" id="{50C54A2D-711D-374F-AE8B-B0E4EC1AA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7341" y="2209799"/>
              <a:ext cx="734748" cy="14957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5C5669-D66A-214E-B36A-0A981BC39F04}"/>
                </a:ext>
              </a:extLst>
            </p:cNvPr>
            <p:cNvSpPr txBox="1"/>
            <p:nvPr/>
          </p:nvSpPr>
          <p:spPr>
            <a:xfrm>
              <a:off x="1547955" y="3678329"/>
              <a:ext cx="1087482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overnight </a:t>
              </a:r>
            </a:p>
            <a:p>
              <a:pPr algn="ctr"/>
              <a:r>
                <a:rPr lang="en-US" dirty="0"/>
                <a:t>culture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A083668-7ADE-4845-B50B-18AD7DDEEF2F}"/>
                </a:ext>
              </a:extLst>
            </p:cNvPr>
            <p:cNvCxnSpPr/>
            <p:nvPr/>
          </p:nvCxnSpPr>
          <p:spPr>
            <a:xfrm>
              <a:off x="2722997" y="2957669"/>
              <a:ext cx="12165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DF5677-9F7D-6A43-8172-689E88529EB4}"/>
                </a:ext>
              </a:extLst>
            </p:cNvPr>
            <p:cNvCxnSpPr/>
            <p:nvPr/>
          </p:nvCxnSpPr>
          <p:spPr>
            <a:xfrm>
              <a:off x="5743587" y="2957669"/>
              <a:ext cx="12165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C8A4DF-BBC3-134C-B42F-7EE84DF2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3928" y="2322578"/>
              <a:ext cx="1225864" cy="12016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DAB85C-4F4C-9645-9F33-E1AF5B85C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6785" y="1868905"/>
              <a:ext cx="3622841" cy="203785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32429C-6574-974C-8B89-CBE0808C0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297" y="2293962"/>
              <a:ext cx="905984" cy="1230287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787C96-1987-3F4D-BD22-883C716C7240}"/>
                </a:ext>
              </a:extLst>
            </p:cNvPr>
            <p:cNvCxnSpPr/>
            <p:nvPr/>
          </p:nvCxnSpPr>
          <p:spPr>
            <a:xfrm>
              <a:off x="8542996" y="2942748"/>
              <a:ext cx="92236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BB7D72-1E98-654C-9ED6-A6A2C5B4374B}"/>
                </a:ext>
              </a:extLst>
            </p:cNvPr>
            <p:cNvSpPr txBox="1"/>
            <p:nvPr/>
          </p:nvSpPr>
          <p:spPr>
            <a:xfrm>
              <a:off x="8588194" y="2392679"/>
              <a:ext cx="76655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pellet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after</a:t>
              </a:r>
            </a:p>
            <a:p>
              <a:pPr algn="ctr"/>
              <a:r>
                <a:rPr lang="en-US" dirty="0"/>
                <a:t>~2.5 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C6A770-8591-3C4F-9950-498A4781125F}"/>
                </a:ext>
              </a:extLst>
            </p:cNvPr>
            <p:cNvSpPr txBox="1"/>
            <p:nvPr/>
          </p:nvSpPr>
          <p:spPr>
            <a:xfrm>
              <a:off x="9532919" y="3587132"/>
              <a:ext cx="1031051" cy="646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stored at </a:t>
              </a:r>
            </a:p>
            <a:p>
              <a:pPr algn="ctr"/>
              <a:r>
                <a:rPr lang="en-US" dirty="0"/>
                <a:t>- 80 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749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390675-210F-124E-A5D1-70C4AA23DFEA}"/>
              </a:ext>
            </a:extLst>
          </p:cNvPr>
          <p:cNvCxnSpPr/>
          <p:nvPr/>
        </p:nvCxnSpPr>
        <p:spPr>
          <a:xfrm>
            <a:off x="1860331" y="1135118"/>
            <a:ext cx="0" cy="4582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746278-7EB2-9D47-ADD1-4B7E0B4F2EC6}"/>
              </a:ext>
            </a:extLst>
          </p:cNvPr>
          <p:cNvCxnSpPr>
            <a:cxnSpLocks/>
          </p:cNvCxnSpPr>
          <p:nvPr/>
        </p:nvCxnSpPr>
        <p:spPr>
          <a:xfrm flipH="1" flipV="1">
            <a:off x="1860331" y="5715001"/>
            <a:ext cx="7598979" cy="262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3AF5FEB-E3E2-B14C-B05C-0F45B275F876}"/>
              </a:ext>
            </a:extLst>
          </p:cNvPr>
          <p:cNvSpPr txBox="1"/>
          <p:nvPr/>
        </p:nvSpPr>
        <p:spPr>
          <a:xfrm>
            <a:off x="5171091" y="5917325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46D7A-0BB5-2145-9E5F-B4DB0D47CE9E}"/>
              </a:ext>
            </a:extLst>
          </p:cNvPr>
          <p:cNvSpPr txBox="1"/>
          <p:nvPr/>
        </p:nvSpPr>
        <p:spPr>
          <a:xfrm>
            <a:off x="551323" y="2058437"/>
            <a:ext cx="131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 of bacteria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C245F9-7F51-48D5-B7F6-25E1739BB6E9}"/>
              </a:ext>
            </a:extLst>
          </p:cNvPr>
          <p:cNvSpPr/>
          <p:nvPr/>
        </p:nvSpPr>
        <p:spPr>
          <a:xfrm>
            <a:off x="1865111" y="1427557"/>
            <a:ext cx="9123452" cy="4232952"/>
          </a:xfrm>
          <a:custGeom>
            <a:avLst/>
            <a:gdLst>
              <a:gd name="connsiteX0" fmla="*/ 0 w 9123452"/>
              <a:gd name="connsiteY0" fmla="*/ 3986373 h 4232952"/>
              <a:gd name="connsiteX1" fmla="*/ 236306 w 9123452"/>
              <a:gd name="connsiteY1" fmla="*/ 3955550 h 4232952"/>
              <a:gd name="connsiteX2" fmla="*/ 277402 w 9123452"/>
              <a:gd name="connsiteY2" fmla="*/ 3945276 h 4232952"/>
              <a:gd name="connsiteX3" fmla="*/ 410966 w 9123452"/>
              <a:gd name="connsiteY3" fmla="*/ 3914454 h 4232952"/>
              <a:gd name="connsiteX4" fmla="*/ 1099335 w 9123452"/>
              <a:gd name="connsiteY4" fmla="*/ 3914454 h 4232952"/>
              <a:gd name="connsiteX5" fmla="*/ 1212351 w 9123452"/>
              <a:gd name="connsiteY5" fmla="*/ 3832260 h 4232952"/>
              <a:gd name="connsiteX6" fmla="*/ 1335641 w 9123452"/>
              <a:gd name="connsiteY6" fmla="*/ 3750067 h 4232952"/>
              <a:gd name="connsiteX7" fmla="*/ 1458930 w 9123452"/>
              <a:gd name="connsiteY7" fmla="*/ 3688422 h 4232952"/>
              <a:gd name="connsiteX8" fmla="*/ 1520575 w 9123452"/>
              <a:gd name="connsiteY8" fmla="*/ 3606229 h 4232952"/>
              <a:gd name="connsiteX9" fmla="*/ 1705510 w 9123452"/>
              <a:gd name="connsiteY9" fmla="*/ 3411020 h 4232952"/>
              <a:gd name="connsiteX10" fmla="*/ 1777429 w 9123452"/>
              <a:gd name="connsiteY10" fmla="*/ 3318552 h 4232952"/>
              <a:gd name="connsiteX11" fmla="*/ 1890445 w 9123452"/>
              <a:gd name="connsiteY11" fmla="*/ 3123343 h 4232952"/>
              <a:gd name="connsiteX12" fmla="*/ 1941816 w 9123452"/>
              <a:gd name="connsiteY12" fmla="*/ 3041150 h 4232952"/>
              <a:gd name="connsiteX13" fmla="*/ 1993187 w 9123452"/>
              <a:gd name="connsiteY13" fmla="*/ 2958957 h 4232952"/>
              <a:gd name="connsiteX14" fmla="*/ 2147299 w 9123452"/>
              <a:gd name="connsiteY14" fmla="*/ 2722651 h 4232952"/>
              <a:gd name="connsiteX15" fmla="*/ 2219218 w 9123452"/>
              <a:gd name="connsiteY15" fmla="*/ 2599361 h 4232952"/>
              <a:gd name="connsiteX16" fmla="*/ 2280863 w 9123452"/>
              <a:gd name="connsiteY16" fmla="*/ 2486346 h 4232952"/>
              <a:gd name="connsiteX17" fmla="*/ 2363056 w 9123452"/>
              <a:gd name="connsiteY17" fmla="*/ 2352782 h 4232952"/>
              <a:gd name="connsiteX18" fmla="*/ 2496620 w 9123452"/>
              <a:gd name="connsiteY18" fmla="*/ 1962364 h 4232952"/>
              <a:gd name="connsiteX19" fmla="*/ 2537717 w 9123452"/>
              <a:gd name="connsiteY19" fmla="*/ 1828800 h 4232952"/>
              <a:gd name="connsiteX20" fmla="*/ 2578814 w 9123452"/>
              <a:gd name="connsiteY20" fmla="*/ 1726058 h 4232952"/>
              <a:gd name="connsiteX21" fmla="*/ 2609636 w 9123452"/>
              <a:gd name="connsiteY21" fmla="*/ 1613042 h 4232952"/>
              <a:gd name="connsiteX22" fmla="*/ 2784297 w 9123452"/>
              <a:gd name="connsiteY22" fmla="*/ 1304818 h 4232952"/>
              <a:gd name="connsiteX23" fmla="*/ 2845942 w 9123452"/>
              <a:gd name="connsiteY23" fmla="*/ 1089060 h 4232952"/>
              <a:gd name="connsiteX24" fmla="*/ 2897312 w 9123452"/>
              <a:gd name="connsiteY24" fmla="*/ 976045 h 4232952"/>
              <a:gd name="connsiteX25" fmla="*/ 2917861 w 9123452"/>
              <a:gd name="connsiteY25" fmla="*/ 904125 h 4232952"/>
              <a:gd name="connsiteX26" fmla="*/ 3020602 w 9123452"/>
              <a:gd name="connsiteY26" fmla="*/ 750013 h 4232952"/>
              <a:gd name="connsiteX27" fmla="*/ 3102796 w 9123452"/>
              <a:gd name="connsiteY27" fmla="*/ 606175 h 4232952"/>
              <a:gd name="connsiteX28" fmla="*/ 3174715 w 9123452"/>
              <a:gd name="connsiteY28" fmla="*/ 554804 h 4232952"/>
              <a:gd name="connsiteX29" fmla="*/ 3298005 w 9123452"/>
              <a:gd name="connsiteY29" fmla="*/ 472611 h 4232952"/>
              <a:gd name="connsiteX30" fmla="*/ 3452117 w 9123452"/>
              <a:gd name="connsiteY30" fmla="*/ 380143 h 4232952"/>
              <a:gd name="connsiteX31" fmla="*/ 3524036 w 9123452"/>
              <a:gd name="connsiteY31" fmla="*/ 339047 h 4232952"/>
              <a:gd name="connsiteX32" fmla="*/ 3729519 w 9123452"/>
              <a:gd name="connsiteY32" fmla="*/ 297950 h 4232952"/>
              <a:gd name="connsiteX33" fmla="*/ 3791164 w 9123452"/>
              <a:gd name="connsiteY33" fmla="*/ 277402 h 4232952"/>
              <a:gd name="connsiteX34" fmla="*/ 3842535 w 9123452"/>
              <a:gd name="connsiteY34" fmla="*/ 256854 h 4232952"/>
              <a:gd name="connsiteX35" fmla="*/ 3924728 w 9123452"/>
              <a:gd name="connsiteY35" fmla="*/ 246579 h 4232952"/>
              <a:gd name="connsiteX36" fmla="*/ 4068566 w 9123452"/>
              <a:gd name="connsiteY36" fmla="*/ 195209 h 4232952"/>
              <a:gd name="connsiteX37" fmla="*/ 4161034 w 9123452"/>
              <a:gd name="connsiteY37" fmla="*/ 184934 h 4232952"/>
              <a:gd name="connsiteX38" fmla="*/ 4232953 w 9123452"/>
              <a:gd name="connsiteY38" fmla="*/ 174660 h 4232952"/>
              <a:gd name="connsiteX39" fmla="*/ 4315146 w 9123452"/>
              <a:gd name="connsiteY39" fmla="*/ 143838 h 4232952"/>
              <a:gd name="connsiteX40" fmla="*/ 4705564 w 9123452"/>
              <a:gd name="connsiteY40" fmla="*/ 71919 h 4232952"/>
              <a:gd name="connsiteX41" fmla="*/ 4921321 w 9123452"/>
              <a:gd name="connsiteY41" fmla="*/ 30822 h 4232952"/>
              <a:gd name="connsiteX42" fmla="*/ 4972692 w 9123452"/>
              <a:gd name="connsiteY42" fmla="*/ 10274 h 4232952"/>
              <a:gd name="connsiteX43" fmla="*/ 5054886 w 9123452"/>
              <a:gd name="connsiteY43" fmla="*/ 0 h 4232952"/>
              <a:gd name="connsiteX44" fmla="*/ 6000108 w 9123452"/>
              <a:gd name="connsiteY44" fmla="*/ 41096 h 4232952"/>
              <a:gd name="connsiteX45" fmla="*/ 6226139 w 9123452"/>
              <a:gd name="connsiteY45" fmla="*/ 102741 h 4232952"/>
              <a:gd name="connsiteX46" fmla="*/ 6411074 w 9123452"/>
              <a:gd name="connsiteY46" fmla="*/ 133564 h 4232952"/>
              <a:gd name="connsiteX47" fmla="*/ 6596009 w 9123452"/>
              <a:gd name="connsiteY47" fmla="*/ 164386 h 4232952"/>
              <a:gd name="connsiteX48" fmla="*/ 6801492 w 9123452"/>
              <a:gd name="connsiteY48" fmla="*/ 328773 h 4232952"/>
              <a:gd name="connsiteX49" fmla="*/ 6842589 w 9123452"/>
              <a:gd name="connsiteY49" fmla="*/ 410966 h 4232952"/>
              <a:gd name="connsiteX50" fmla="*/ 6883686 w 9123452"/>
              <a:gd name="connsiteY50" fmla="*/ 482885 h 4232952"/>
              <a:gd name="connsiteX51" fmla="*/ 6904234 w 9123452"/>
              <a:gd name="connsiteY51" fmla="*/ 534256 h 4232952"/>
              <a:gd name="connsiteX52" fmla="*/ 6965879 w 9123452"/>
              <a:gd name="connsiteY52" fmla="*/ 616449 h 4232952"/>
              <a:gd name="connsiteX53" fmla="*/ 7006975 w 9123452"/>
              <a:gd name="connsiteY53" fmla="*/ 688368 h 4232952"/>
              <a:gd name="connsiteX54" fmla="*/ 7058346 w 9123452"/>
              <a:gd name="connsiteY54" fmla="*/ 760287 h 4232952"/>
              <a:gd name="connsiteX55" fmla="*/ 7099443 w 9123452"/>
              <a:gd name="connsiteY55" fmla="*/ 832206 h 4232952"/>
              <a:gd name="connsiteX56" fmla="*/ 7150814 w 9123452"/>
              <a:gd name="connsiteY56" fmla="*/ 893851 h 4232952"/>
              <a:gd name="connsiteX57" fmla="*/ 7233007 w 9123452"/>
              <a:gd name="connsiteY57" fmla="*/ 1068512 h 4232952"/>
              <a:gd name="connsiteX58" fmla="*/ 7284378 w 9123452"/>
              <a:gd name="connsiteY58" fmla="*/ 1294543 h 4232952"/>
              <a:gd name="connsiteX59" fmla="*/ 7315200 w 9123452"/>
              <a:gd name="connsiteY59" fmla="*/ 1407559 h 4232952"/>
              <a:gd name="connsiteX60" fmla="*/ 7407668 w 9123452"/>
              <a:gd name="connsiteY60" fmla="*/ 1695236 h 4232952"/>
              <a:gd name="connsiteX61" fmla="*/ 7510409 w 9123452"/>
              <a:gd name="connsiteY61" fmla="*/ 1880170 h 4232952"/>
              <a:gd name="connsiteX62" fmla="*/ 7551506 w 9123452"/>
              <a:gd name="connsiteY62" fmla="*/ 2013734 h 4232952"/>
              <a:gd name="connsiteX63" fmla="*/ 7654247 w 9123452"/>
              <a:gd name="connsiteY63" fmla="*/ 2250040 h 4232952"/>
              <a:gd name="connsiteX64" fmla="*/ 7695344 w 9123452"/>
              <a:gd name="connsiteY64" fmla="*/ 2342507 h 4232952"/>
              <a:gd name="connsiteX65" fmla="*/ 7715892 w 9123452"/>
              <a:gd name="connsiteY65" fmla="*/ 2486346 h 4232952"/>
              <a:gd name="connsiteX66" fmla="*/ 7787811 w 9123452"/>
              <a:gd name="connsiteY66" fmla="*/ 2722651 h 4232952"/>
              <a:gd name="connsiteX67" fmla="*/ 7828908 w 9123452"/>
              <a:gd name="connsiteY67" fmla="*/ 2815119 h 4232952"/>
              <a:gd name="connsiteX68" fmla="*/ 7983020 w 9123452"/>
              <a:gd name="connsiteY68" fmla="*/ 3154166 h 4232952"/>
              <a:gd name="connsiteX69" fmla="*/ 8126859 w 9123452"/>
              <a:gd name="connsiteY69" fmla="*/ 3359649 h 4232952"/>
              <a:gd name="connsiteX70" fmla="*/ 8178229 w 9123452"/>
              <a:gd name="connsiteY70" fmla="*/ 3441842 h 4232952"/>
              <a:gd name="connsiteX71" fmla="*/ 8260423 w 9123452"/>
              <a:gd name="connsiteY71" fmla="*/ 3534310 h 4232952"/>
              <a:gd name="connsiteX72" fmla="*/ 8373438 w 9123452"/>
              <a:gd name="connsiteY72" fmla="*/ 3698696 h 4232952"/>
              <a:gd name="connsiteX73" fmla="*/ 8507002 w 9123452"/>
              <a:gd name="connsiteY73" fmla="*/ 3811712 h 4232952"/>
              <a:gd name="connsiteX74" fmla="*/ 8681663 w 9123452"/>
              <a:gd name="connsiteY74" fmla="*/ 3935002 h 4232952"/>
              <a:gd name="connsiteX75" fmla="*/ 8763856 w 9123452"/>
              <a:gd name="connsiteY75" fmla="*/ 3986373 h 4232952"/>
              <a:gd name="connsiteX76" fmla="*/ 8804953 w 9123452"/>
              <a:gd name="connsiteY76" fmla="*/ 4017195 h 4232952"/>
              <a:gd name="connsiteX77" fmla="*/ 8846050 w 9123452"/>
              <a:gd name="connsiteY77" fmla="*/ 4027469 h 4232952"/>
              <a:gd name="connsiteX78" fmla="*/ 8938517 w 9123452"/>
              <a:gd name="connsiteY78" fmla="*/ 4109662 h 4232952"/>
              <a:gd name="connsiteX79" fmla="*/ 8969339 w 9123452"/>
              <a:gd name="connsiteY79" fmla="*/ 4130211 h 4232952"/>
              <a:gd name="connsiteX80" fmla="*/ 9020710 w 9123452"/>
              <a:gd name="connsiteY80" fmla="*/ 4140485 h 4232952"/>
              <a:gd name="connsiteX81" fmla="*/ 9030984 w 9123452"/>
              <a:gd name="connsiteY81" fmla="*/ 4171307 h 4232952"/>
              <a:gd name="connsiteX82" fmla="*/ 9123452 w 9123452"/>
              <a:gd name="connsiteY82" fmla="*/ 4232952 h 423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9123452" h="4232952">
                <a:moveTo>
                  <a:pt x="0" y="3986373"/>
                </a:moveTo>
                <a:lnTo>
                  <a:pt x="236306" y="3955550"/>
                </a:lnTo>
                <a:cubicBezTo>
                  <a:pt x="250274" y="3953481"/>
                  <a:pt x="263556" y="3948045"/>
                  <a:pt x="277402" y="3945276"/>
                </a:cubicBezTo>
                <a:cubicBezTo>
                  <a:pt x="397179" y="3921321"/>
                  <a:pt x="278876" y="3952193"/>
                  <a:pt x="410966" y="3914454"/>
                </a:cubicBezTo>
                <a:cubicBezTo>
                  <a:pt x="694892" y="3930678"/>
                  <a:pt x="820202" y="3952175"/>
                  <a:pt x="1099335" y="3914454"/>
                </a:cubicBezTo>
                <a:cubicBezTo>
                  <a:pt x="1124976" y="3910989"/>
                  <a:pt x="1200550" y="3841338"/>
                  <a:pt x="1212351" y="3832260"/>
                </a:cubicBezTo>
                <a:cubicBezTo>
                  <a:pt x="1247049" y="3805569"/>
                  <a:pt x="1295252" y="3771449"/>
                  <a:pt x="1335641" y="3750067"/>
                </a:cubicBezTo>
                <a:cubicBezTo>
                  <a:pt x="1376249" y="3728569"/>
                  <a:pt x="1458930" y="3688422"/>
                  <a:pt x="1458930" y="3688422"/>
                </a:cubicBezTo>
                <a:cubicBezTo>
                  <a:pt x="1479478" y="3661024"/>
                  <a:pt x="1496359" y="3630445"/>
                  <a:pt x="1520575" y="3606229"/>
                </a:cubicBezTo>
                <a:cubicBezTo>
                  <a:pt x="1607134" y="3519670"/>
                  <a:pt x="1634178" y="3497638"/>
                  <a:pt x="1705510" y="3411020"/>
                </a:cubicBezTo>
                <a:cubicBezTo>
                  <a:pt x="1730333" y="3380878"/>
                  <a:pt x="1756314" y="3351398"/>
                  <a:pt x="1777429" y="3318552"/>
                </a:cubicBezTo>
                <a:cubicBezTo>
                  <a:pt x="1818087" y="3255305"/>
                  <a:pt x="1852114" y="3188027"/>
                  <a:pt x="1890445" y="3123343"/>
                </a:cubicBezTo>
                <a:cubicBezTo>
                  <a:pt x="1906916" y="3095548"/>
                  <a:pt x="1924692" y="3068548"/>
                  <a:pt x="1941816" y="3041150"/>
                </a:cubicBezTo>
                <a:cubicBezTo>
                  <a:pt x="1958940" y="3013752"/>
                  <a:pt x="1975579" y="2986046"/>
                  <a:pt x="1993187" y="2958957"/>
                </a:cubicBezTo>
                <a:cubicBezTo>
                  <a:pt x="2065053" y="2848394"/>
                  <a:pt x="2080591" y="2832242"/>
                  <a:pt x="2147299" y="2722651"/>
                </a:cubicBezTo>
                <a:cubicBezTo>
                  <a:pt x="2172037" y="2682010"/>
                  <a:pt x="2195807" y="2640780"/>
                  <a:pt x="2219218" y="2599361"/>
                </a:cubicBezTo>
                <a:cubicBezTo>
                  <a:pt x="2240333" y="2562004"/>
                  <a:pt x="2258373" y="2522892"/>
                  <a:pt x="2280863" y="2486346"/>
                </a:cubicBezTo>
                <a:cubicBezTo>
                  <a:pt x="2308261" y="2441825"/>
                  <a:pt x="2339677" y="2399539"/>
                  <a:pt x="2363056" y="2352782"/>
                </a:cubicBezTo>
                <a:cubicBezTo>
                  <a:pt x="2401850" y="2275194"/>
                  <a:pt x="2484406" y="2001040"/>
                  <a:pt x="2496620" y="1962364"/>
                </a:cubicBezTo>
                <a:cubicBezTo>
                  <a:pt x="2510647" y="1917945"/>
                  <a:pt x="2520417" y="1872050"/>
                  <a:pt x="2537717" y="1828800"/>
                </a:cubicBezTo>
                <a:cubicBezTo>
                  <a:pt x="2551416" y="1794553"/>
                  <a:pt x="2567150" y="1761051"/>
                  <a:pt x="2578814" y="1726058"/>
                </a:cubicBezTo>
                <a:cubicBezTo>
                  <a:pt x="2591162" y="1689014"/>
                  <a:pt x="2594706" y="1649123"/>
                  <a:pt x="2609636" y="1613042"/>
                </a:cubicBezTo>
                <a:cubicBezTo>
                  <a:pt x="2768765" y="1228481"/>
                  <a:pt x="2631931" y="1596854"/>
                  <a:pt x="2784297" y="1304818"/>
                </a:cubicBezTo>
                <a:cubicBezTo>
                  <a:pt x="2856728" y="1165991"/>
                  <a:pt x="2800629" y="1224999"/>
                  <a:pt x="2845942" y="1089060"/>
                </a:cubicBezTo>
                <a:cubicBezTo>
                  <a:pt x="2859028" y="1049803"/>
                  <a:pt x="2882314" y="1014612"/>
                  <a:pt x="2897312" y="976045"/>
                </a:cubicBezTo>
                <a:cubicBezTo>
                  <a:pt x="2906349" y="952808"/>
                  <a:pt x="2907317" y="926719"/>
                  <a:pt x="2917861" y="904125"/>
                </a:cubicBezTo>
                <a:cubicBezTo>
                  <a:pt x="2951561" y="831911"/>
                  <a:pt x="2980803" y="816344"/>
                  <a:pt x="3020602" y="750013"/>
                </a:cubicBezTo>
                <a:cubicBezTo>
                  <a:pt x="3044776" y="709722"/>
                  <a:pt x="3067255" y="641716"/>
                  <a:pt x="3102796" y="606175"/>
                </a:cubicBezTo>
                <a:cubicBezTo>
                  <a:pt x="3123628" y="585343"/>
                  <a:pt x="3151364" y="572766"/>
                  <a:pt x="3174715" y="554804"/>
                </a:cubicBezTo>
                <a:cubicBezTo>
                  <a:pt x="3315686" y="446364"/>
                  <a:pt x="3159462" y="551779"/>
                  <a:pt x="3298005" y="472611"/>
                </a:cubicBezTo>
                <a:cubicBezTo>
                  <a:pt x="3350020" y="442888"/>
                  <a:pt x="3400541" y="410620"/>
                  <a:pt x="3452117" y="380143"/>
                </a:cubicBezTo>
                <a:cubicBezTo>
                  <a:pt x="3475888" y="366097"/>
                  <a:pt x="3497398" y="346312"/>
                  <a:pt x="3524036" y="339047"/>
                </a:cubicBezTo>
                <a:cubicBezTo>
                  <a:pt x="3666971" y="300064"/>
                  <a:pt x="3598243" y="312536"/>
                  <a:pt x="3729519" y="297950"/>
                </a:cubicBezTo>
                <a:cubicBezTo>
                  <a:pt x="3750067" y="291101"/>
                  <a:pt x="3770808" y="284804"/>
                  <a:pt x="3791164" y="277402"/>
                </a:cubicBezTo>
                <a:cubicBezTo>
                  <a:pt x="3808496" y="271099"/>
                  <a:pt x="3824565" y="261001"/>
                  <a:pt x="3842535" y="256854"/>
                </a:cubicBezTo>
                <a:cubicBezTo>
                  <a:pt x="3869439" y="250645"/>
                  <a:pt x="3897330" y="250004"/>
                  <a:pt x="3924728" y="246579"/>
                </a:cubicBezTo>
                <a:cubicBezTo>
                  <a:pt x="3967252" y="229570"/>
                  <a:pt x="4027330" y="204373"/>
                  <a:pt x="4068566" y="195209"/>
                </a:cubicBezTo>
                <a:cubicBezTo>
                  <a:pt x="4098840" y="188481"/>
                  <a:pt x="4130261" y="188781"/>
                  <a:pt x="4161034" y="184934"/>
                </a:cubicBezTo>
                <a:cubicBezTo>
                  <a:pt x="4185063" y="181930"/>
                  <a:pt x="4208980" y="178085"/>
                  <a:pt x="4232953" y="174660"/>
                </a:cubicBezTo>
                <a:cubicBezTo>
                  <a:pt x="4260351" y="164386"/>
                  <a:pt x="4286709" y="150732"/>
                  <a:pt x="4315146" y="143838"/>
                </a:cubicBezTo>
                <a:cubicBezTo>
                  <a:pt x="4472003" y="105812"/>
                  <a:pt x="4560078" y="94301"/>
                  <a:pt x="4705564" y="71919"/>
                </a:cubicBezTo>
                <a:cubicBezTo>
                  <a:pt x="4832066" y="8667"/>
                  <a:pt x="4702137" y="63699"/>
                  <a:pt x="4921321" y="30822"/>
                </a:cubicBezTo>
                <a:cubicBezTo>
                  <a:pt x="4939560" y="28086"/>
                  <a:pt x="4954722" y="14421"/>
                  <a:pt x="4972692" y="10274"/>
                </a:cubicBezTo>
                <a:cubicBezTo>
                  <a:pt x="4999596" y="4065"/>
                  <a:pt x="5027488" y="3425"/>
                  <a:pt x="5054886" y="0"/>
                </a:cubicBezTo>
                <a:cubicBezTo>
                  <a:pt x="5369960" y="13699"/>
                  <a:pt x="5685448" y="19917"/>
                  <a:pt x="6000108" y="41096"/>
                </a:cubicBezTo>
                <a:cubicBezTo>
                  <a:pt x="6060735" y="45177"/>
                  <a:pt x="6164991" y="89638"/>
                  <a:pt x="6226139" y="102741"/>
                </a:cubicBezTo>
                <a:cubicBezTo>
                  <a:pt x="6287247" y="115836"/>
                  <a:pt x="6349703" y="121762"/>
                  <a:pt x="6411074" y="133564"/>
                </a:cubicBezTo>
                <a:cubicBezTo>
                  <a:pt x="6598890" y="169682"/>
                  <a:pt x="6377138" y="142499"/>
                  <a:pt x="6596009" y="164386"/>
                </a:cubicBezTo>
                <a:cubicBezTo>
                  <a:pt x="6639568" y="193425"/>
                  <a:pt x="6772211" y="270211"/>
                  <a:pt x="6801492" y="328773"/>
                </a:cubicBezTo>
                <a:cubicBezTo>
                  <a:pt x="6815191" y="356171"/>
                  <a:pt x="6828174" y="383938"/>
                  <a:pt x="6842589" y="410966"/>
                </a:cubicBezTo>
                <a:cubicBezTo>
                  <a:pt x="6855583" y="435329"/>
                  <a:pt x="6871338" y="458189"/>
                  <a:pt x="6883686" y="482885"/>
                </a:cubicBezTo>
                <a:cubicBezTo>
                  <a:pt x="6891934" y="499381"/>
                  <a:pt x="6894568" y="518549"/>
                  <a:pt x="6904234" y="534256"/>
                </a:cubicBezTo>
                <a:cubicBezTo>
                  <a:pt x="6922183" y="563423"/>
                  <a:pt x="6946882" y="587954"/>
                  <a:pt x="6965879" y="616449"/>
                </a:cubicBezTo>
                <a:cubicBezTo>
                  <a:pt x="6981195" y="639423"/>
                  <a:pt x="6992044" y="665142"/>
                  <a:pt x="7006975" y="688368"/>
                </a:cubicBezTo>
                <a:cubicBezTo>
                  <a:pt x="7022906" y="713150"/>
                  <a:pt x="7042415" y="735505"/>
                  <a:pt x="7058346" y="760287"/>
                </a:cubicBezTo>
                <a:cubicBezTo>
                  <a:pt x="7073277" y="783513"/>
                  <a:pt x="7083726" y="809505"/>
                  <a:pt x="7099443" y="832206"/>
                </a:cubicBezTo>
                <a:cubicBezTo>
                  <a:pt x="7114668" y="854198"/>
                  <a:pt x="7136350" y="871351"/>
                  <a:pt x="7150814" y="893851"/>
                </a:cubicBezTo>
                <a:cubicBezTo>
                  <a:pt x="7164460" y="915078"/>
                  <a:pt x="7226305" y="1048406"/>
                  <a:pt x="7233007" y="1068512"/>
                </a:cubicBezTo>
                <a:cubicBezTo>
                  <a:pt x="7262883" y="1158139"/>
                  <a:pt x="7263285" y="1205952"/>
                  <a:pt x="7284378" y="1294543"/>
                </a:cubicBezTo>
                <a:cubicBezTo>
                  <a:pt x="7293422" y="1332529"/>
                  <a:pt x="7303717" y="1370238"/>
                  <a:pt x="7315200" y="1407559"/>
                </a:cubicBezTo>
                <a:cubicBezTo>
                  <a:pt x="7344822" y="1503829"/>
                  <a:pt x="7355846" y="1608865"/>
                  <a:pt x="7407668" y="1695236"/>
                </a:cubicBezTo>
                <a:cubicBezTo>
                  <a:pt x="7434936" y="1740683"/>
                  <a:pt x="7489903" y="1826343"/>
                  <a:pt x="7510409" y="1880170"/>
                </a:cubicBezTo>
                <a:cubicBezTo>
                  <a:pt x="7526992" y="1923700"/>
                  <a:pt x="7534623" y="1970320"/>
                  <a:pt x="7551506" y="2013734"/>
                </a:cubicBezTo>
                <a:cubicBezTo>
                  <a:pt x="7582637" y="2093785"/>
                  <a:pt x="7619820" y="2171350"/>
                  <a:pt x="7654247" y="2250040"/>
                </a:cubicBezTo>
                <a:cubicBezTo>
                  <a:pt x="7667766" y="2280942"/>
                  <a:pt x="7695344" y="2342507"/>
                  <a:pt x="7695344" y="2342507"/>
                </a:cubicBezTo>
                <a:cubicBezTo>
                  <a:pt x="7702193" y="2390453"/>
                  <a:pt x="7705744" y="2438988"/>
                  <a:pt x="7715892" y="2486346"/>
                </a:cubicBezTo>
                <a:cubicBezTo>
                  <a:pt x="7723433" y="2521537"/>
                  <a:pt x="7768900" y="2674022"/>
                  <a:pt x="7787811" y="2722651"/>
                </a:cubicBezTo>
                <a:cubicBezTo>
                  <a:pt x="7800036" y="2754087"/>
                  <a:pt x="7816900" y="2783599"/>
                  <a:pt x="7828908" y="2815119"/>
                </a:cubicBezTo>
                <a:cubicBezTo>
                  <a:pt x="7896681" y="2993021"/>
                  <a:pt x="7848027" y="2942034"/>
                  <a:pt x="7983020" y="3154166"/>
                </a:cubicBezTo>
                <a:cubicBezTo>
                  <a:pt x="8172023" y="3451172"/>
                  <a:pt x="7943469" y="3099848"/>
                  <a:pt x="8126859" y="3359649"/>
                </a:cubicBezTo>
                <a:cubicBezTo>
                  <a:pt x="8145491" y="3386044"/>
                  <a:pt x="8158603" y="3416177"/>
                  <a:pt x="8178229" y="3441842"/>
                </a:cubicBezTo>
                <a:cubicBezTo>
                  <a:pt x="8203280" y="3474601"/>
                  <a:pt x="8235372" y="3501551"/>
                  <a:pt x="8260423" y="3534310"/>
                </a:cubicBezTo>
                <a:cubicBezTo>
                  <a:pt x="8372857" y="3681339"/>
                  <a:pt x="8246920" y="3552714"/>
                  <a:pt x="8373438" y="3698696"/>
                </a:cubicBezTo>
                <a:cubicBezTo>
                  <a:pt x="8448109" y="3784855"/>
                  <a:pt x="8427864" y="3754157"/>
                  <a:pt x="8507002" y="3811712"/>
                </a:cubicBezTo>
                <a:cubicBezTo>
                  <a:pt x="8668034" y="3928827"/>
                  <a:pt x="8380001" y="3738922"/>
                  <a:pt x="8681663" y="3935002"/>
                </a:cubicBezTo>
                <a:cubicBezTo>
                  <a:pt x="8708752" y="3952610"/>
                  <a:pt x="8738009" y="3966988"/>
                  <a:pt x="8763856" y="3986373"/>
                </a:cubicBezTo>
                <a:cubicBezTo>
                  <a:pt x="8777555" y="3996647"/>
                  <a:pt x="8789637" y="4009537"/>
                  <a:pt x="8804953" y="4017195"/>
                </a:cubicBezTo>
                <a:cubicBezTo>
                  <a:pt x="8817583" y="4023510"/>
                  <a:pt x="8832351" y="4024044"/>
                  <a:pt x="8846050" y="4027469"/>
                </a:cubicBezTo>
                <a:cubicBezTo>
                  <a:pt x="8881978" y="4063399"/>
                  <a:pt x="8881882" y="4064354"/>
                  <a:pt x="8938517" y="4109662"/>
                </a:cubicBezTo>
                <a:cubicBezTo>
                  <a:pt x="8948159" y="4117376"/>
                  <a:pt x="8957777" y="4125875"/>
                  <a:pt x="8969339" y="4130211"/>
                </a:cubicBezTo>
                <a:cubicBezTo>
                  <a:pt x="8985690" y="4136343"/>
                  <a:pt x="9003586" y="4137060"/>
                  <a:pt x="9020710" y="4140485"/>
                </a:cubicBezTo>
                <a:cubicBezTo>
                  <a:pt x="9024135" y="4150759"/>
                  <a:pt x="9023326" y="4163649"/>
                  <a:pt x="9030984" y="4171307"/>
                </a:cubicBezTo>
                <a:cubicBezTo>
                  <a:pt x="9064477" y="4204800"/>
                  <a:pt x="9088161" y="4215307"/>
                  <a:pt x="9123452" y="4232952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F4E338-9719-4AB5-8407-8088935C2750}"/>
              </a:ext>
            </a:extLst>
          </p:cNvPr>
          <p:cNvCxnSpPr/>
          <p:nvPr/>
        </p:nvCxnSpPr>
        <p:spPr>
          <a:xfrm>
            <a:off x="3061700" y="976371"/>
            <a:ext cx="0" cy="5044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AA0EAB-DFD2-4F33-86B1-E2917DA9962E}"/>
              </a:ext>
            </a:extLst>
          </p:cNvPr>
          <p:cNvCxnSpPr/>
          <p:nvPr/>
        </p:nvCxnSpPr>
        <p:spPr>
          <a:xfrm>
            <a:off x="4775771" y="976370"/>
            <a:ext cx="0" cy="5044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B3980-8DFC-4E87-AB53-C348F584BB31}"/>
              </a:ext>
            </a:extLst>
          </p:cNvPr>
          <p:cNvCxnSpPr/>
          <p:nvPr/>
        </p:nvCxnSpPr>
        <p:spPr>
          <a:xfrm>
            <a:off x="8762144" y="976369"/>
            <a:ext cx="0" cy="5044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6564373-5C52-4A3E-8D2A-1C7D746ECCA6}"/>
              </a:ext>
            </a:extLst>
          </p:cNvPr>
          <p:cNvSpPr txBox="1"/>
          <p:nvPr/>
        </p:nvSpPr>
        <p:spPr>
          <a:xfrm>
            <a:off x="60082" y="4858333"/>
            <a:ext cx="200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1) Lag Phase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F7570-02CC-43C8-AE9B-DA7EBBB8BC0C}"/>
              </a:ext>
            </a:extLst>
          </p:cNvPr>
          <p:cNvSpPr txBox="1"/>
          <p:nvPr/>
        </p:nvSpPr>
        <p:spPr>
          <a:xfrm>
            <a:off x="3113070" y="486788"/>
            <a:ext cx="200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2) Exponential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9A5BE-B40C-4979-BE37-5E7D804DE85F}"/>
              </a:ext>
            </a:extLst>
          </p:cNvPr>
          <p:cNvSpPr txBox="1"/>
          <p:nvPr/>
        </p:nvSpPr>
        <p:spPr>
          <a:xfrm>
            <a:off x="5778564" y="527256"/>
            <a:ext cx="200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3) Stationary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37AB2-0407-43D7-BE97-3AFE8C344AC0}"/>
              </a:ext>
            </a:extLst>
          </p:cNvPr>
          <p:cNvSpPr txBox="1"/>
          <p:nvPr/>
        </p:nvSpPr>
        <p:spPr>
          <a:xfrm>
            <a:off x="9809545" y="3037009"/>
            <a:ext cx="2005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4) Death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FD0026-8F45-423D-B0A7-75E9D5036058}"/>
              </a:ext>
            </a:extLst>
          </p:cNvPr>
          <p:cNvSpPr txBox="1"/>
          <p:nvPr/>
        </p:nvSpPr>
        <p:spPr>
          <a:xfrm>
            <a:off x="3341038" y="3426373"/>
            <a:ext cx="863881" cy="38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OD 0.6</a:t>
            </a:r>
          </a:p>
        </p:txBody>
      </p:sp>
    </p:spTree>
    <p:extLst>
      <p:ext uri="{BB962C8B-B14F-4D97-AF65-F5344CB8AC3E}">
        <p14:creationId xmlns:p14="http://schemas.microsoft.com/office/powerpoint/2010/main" val="289643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A994-6F72-114C-8458-FC50232B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75" y="295563"/>
            <a:ext cx="10515600" cy="1143494"/>
          </a:xfrm>
        </p:spPr>
        <p:txBody>
          <a:bodyPr>
            <a:normAutofit/>
          </a:bodyPr>
          <a:lstStyle/>
          <a:p>
            <a:r>
              <a:rPr lang="en-US" sz="4000" dirty="0"/>
              <a:t>How will you purify TDP43_RRM12?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9AF7F-9AD3-234D-A31E-00A85029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6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First, need to lyse cells to release proteins: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B-PER bacterial extraction reagent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Detergents, Buffers</a:t>
            </a:r>
          </a:p>
          <a:p>
            <a:r>
              <a:rPr lang="en-US" dirty="0" err="1">
                <a:latin typeface="+mj-lt"/>
              </a:rPr>
              <a:t>Lysonase</a:t>
            </a:r>
            <a:r>
              <a:rPr lang="en-US" dirty="0">
                <a:latin typeface="+mj-lt"/>
              </a:rPr>
              <a:t> &amp; Benzonase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Cell wall &amp;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DNAse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RNAse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Protease Inhibitor Cocktail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Prevents degradation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68886-E3DE-0047-894B-53EB96312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811" y="793211"/>
            <a:ext cx="4043915" cy="327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8DC29A-3055-4740-975B-DD1CA784BB36}"/>
              </a:ext>
            </a:extLst>
          </p:cNvPr>
          <p:cNvGrpSpPr/>
          <p:nvPr/>
        </p:nvGrpSpPr>
        <p:grpSpPr>
          <a:xfrm>
            <a:off x="1525352" y="4631765"/>
            <a:ext cx="9141296" cy="795494"/>
            <a:chOff x="1309046" y="2471348"/>
            <a:chExt cx="9983874" cy="8680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EC63A3-385C-864E-9D81-C77BC7180DE6}"/>
                </a:ext>
              </a:extLst>
            </p:cNvPr>
            <p:cNvSpPr/>
            <p:nvPr/>
          </p:nvSpPr>
          <p:spPr>
            <a:xfrm>
              <a:off x="1309046" y="2471351"/>
              <a:ext cx="906160" cy="8649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6XHis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0.8kDa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EE24BD-6DB1-C344-8E20-78A24BC7CB8B}"/>
                </a:ext>
              </a:extLst>
            </p:cNvPr>
            <p:cNvSpPr/>
            <p:nvPr/>
          </p:nvSpPr>
          <p:spPr>
            <a:xfrm>
              <a:off x="2250964" y="2471348"/>
              <a:ext cx="4048126" cy="8649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Maltose binding protein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40.3kDa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659D87-DADC-694B-B2DD-0BF9FDE772FD}"/>
                </a:ext>
              </a:extLst>
            </p:cNvPr>
            <p:cNvSpPr/>
            <p:nvPr/>
          </p:nvSpPr>
          <p:spPr>
            <a:xfrm>
              <a:off x="6352089" y="2471349"/>
              <a:ext cx="906161" cy="8649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3C site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0.9kDa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D3C0A7-5EAF-D543-A810-CD0BD1EEF1B1}"/>
                </a:ext>
              </a:extLst>
            </p:cNvPr>
            <p:cNvSpPr/>
            <p:nvPr/>
          </p:nvSpPr>
          <p:spPr>
            <a:xfrm>
              <a:off x="7321385" y="2471350"/>
              <a:ext cx="1861751" cy="86497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Snap-tag®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19.3kDa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52F21EB-4F18-3449-8C9A-77F0D97E3273}"/>
                </a:ext>
              </a:extLst>
            </p:cNvPr>
            <p:cNvSpPr/>
            <p:nvPr/>
          </p:nvSpPr>
          <p:spPr>
            <a:xfrm>
              <a:off x="9237966" y="2474440"/>
              <a:ext cx="2054954" cy="86497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TDP43 domains RRM1 and 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19.2kDa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F019C72-55DA-4928-BD38-CCC215FBD61B}"/>
              </a:ext>
            </a:extLst>
          </p:cNvPr>
          <p:cNvSpPr txBox="1"/>
          <p:nvPr/>
        </p:nvSpPr>
        <p:spPr>
          <a:xfrm>
            <a:off x="1356189" y="5845996"/>
            <a:ext cx="969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Affinity tag     MBP </a:t>
            </a:r>
            <a:r>
              <a:rPr lang="en-US" sz="2000" dirty="0" err="1">
                <a:solidFill>
                  <a:srgbClr val="FF0000"/>
                </a:solidFill>
              </a:rPr>
              <a:t>solubliziaiton</a:t>
            </a:r>
            <a:r>
              <a:rPr lang="en-US" sz="2000" dirty="0">
                <a:solidFill>
                  <a:srgbClr val="FF0000"/>
                </a:solidFill>
              </a:rPr>
              <a:t> tag           Cleavage      </a:t>
            </a:r>
            <a:r>
              <a:rPr lang="en-US" sz="2000" dirty="0" err="1">
                <a:solidFill>
                  <a:srgbClr val="FF0000"/>
                </a:solidFill>
              </a:rPr>
              <a:t>Alexafluor</a:t>
            </a:r>
            <a:r>
              <a:rPr lang="en-US" sz="2000" dirty="0">
                <a:solidFill>
                  <a:srgbClr val="FF0000"/>
                </a:solidFill>
              </a:rPr>
              <a:t> 647       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rotein </a:t>
            </a:r>
            <a:r>
              <a:rPr lang="en-US" sz="2000" b="1" dirty="0">
                <a:solidFill>
                  <a:srgbClr val="FF0000"/>
                </a:solidFill>
              </a:rPr>
              <a:t>O</a:t>
            </a:r>
            <a:r>
              <a:rPr lang="en-US" sz="2000" dirty="0">
                <a:solidFill>
                  <a:srgbClr val="FF0000"/>
                </a:solidFill>
              </a:rPr>
              <a:t>f </a:t>
            </a:r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nterest</a:t>
            </a:r>
          </a:p>
        </p:txBody>
      </p:sp>
    </p:spTree>
    <p:extLst>
      <p:ext uri="{BB962C8B-B14F-4D97-AF65-F5344CB8AC3E}">
        <p14:creationId xmlns:p14="http://schemas.microsoft.com/office/powerpoint/2010/main" val="55636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C2A15-0787-A44B-BE50-6F6593AA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31" y="291953"/>
            <a:ext cx="10870870" cy="1108549"/>
          </a:xfrm>
        </p:spPr>
        <p:txBody>
          <a:bodyPr>
            <a:normAutofit/>
          </a:bodyPr>
          <a:lstStyle/>
          <a:p>
            <a:r>
              <a:rPr lang="en-US" sz="3600" dirty="0"/>
              <a:t>6xHis tag binds to Ni</a:t>
            </a:r>
            <a:r>
              <a:rPr lang="en-US" sz="3600" baseline="30000" dirty="0"/>
              <a:t>2+ </a:t>
            </a:r>
            <a:r>
              <a:rPr lang="en-US" sz="3600" dirty="0"/>
              <a:t>resin / column to allow purification of protein of interest</a:t>
            </a:r>
            <a:endParaRPr lang="en-US" sz="3600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8FA0A8-3BDC-1048-9FED-C4BD62DABE2B}"/>
              </a:ext>
            </a:extLst>
          </p:cNvPr>
          <p:cNvGrpSpPr/>
          <p:nvPr/>
        </p:nvGrpSpPr>
        <p:grpSpPr>
          <a:xfrm>
            <a:off x="838199" y="1783358"/>
            <a:ext cx="4315691" cy="1325563"/>
            <a:chOff x="174443" y="4057770"/>
            <a:chExt cx="4038892" cy="13214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AD9E83-000C-4C4B-888B-4339FB053FBB}"/>
                </a:ext>
              </a:extLst>
            </p:cNvPr>
            <p:cNvSpPr txBox="1"/>
            <p:nvPr/>
          </p:nvSpPr>
          <p:spPr>
            <a:xfrm>
              <a:off x="174443" y="4189147"/>
              <a:ext cx="1838965" cy="119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equilibrate Ni</a:t>
              </a:r>
              <a:r>
                <a:rPr lang="en-US" baseline="30000" dirty="0"/>
                <a:t>2+</a:t>
              </a:r>
              <a:endParaRPr lang="en-US" dirty="0"/>
            </a:p>
            <a:p>
              <a:pPr algn="ctr"/>
              <a:endParaRPr lang="en-US" sz="1600" dirty="0"/>
            </a:p>
            <a:p>
              <a:pPr algn="ctr"/>
              <a:r>
                <a:rPr lang="en-US" dirty="0"/>
                <a:t>beads with buffer</a:t>
              </a:r>
              <a:endParaRPr lang="en-US" baseline="30000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B7A6897-4789-014C-8C1F-25D3CF85DB63}"/>
                </a:ext>
              </a:extLst>
            </p:cNvPr>
            <p:cNvCxnSpPr/>
            <p:nvPr/>
          </p:nvCxnSpPr>
          <p:spPr>
            <a:xfrm flipV="1">
              <a:off x="364826" y="4633019"/>
              <a:ext cx="1505507" cy="1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Screen Shot 2015-10-19 at .png">
              <a:extLst>
                <a:ext uri="{FF2B5EF4-FFF2-40B4-BE49-F238E27FC236}">
                  <a16:creationId xmlns:a16="http://schemas.microsoft.com/office/drawing/2014/main" id="{3FB4174A-120A-9E4B-995E-40E8A8BD2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968" y="4057770"/>
              <a:ext cx="523607" cy="11862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799FF9-CFB7-E04E-AE77-F54E2BE9170B}"/>
                </a:ext>
              </a:extLst>
            </p:cNvPr>
            <p:cNvSpPr txBox="1"/>
            <p:nvPr/>
          </p:nvSpPr>
          <p:spPr>
            <a:xfrm>
              <a:off x="2428575" y="4189147"/>
              <a:ext cx="1279880" cy="1190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add protein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dirty="0"/>
                <a:t>mixture</a:t>
              </a:r>
              <a:endParaRPr lang="en-US" baseline="300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F208E30-0D5D-0E4E-B9A9-DE5CF5D1D7CC}"/>
                </a:ext>
              </a:extLst>
            </p:cNvPr>
            <p:cNvCxnSpPr/>
            <p:nvPr/>
          </p:nvCxnSpPr>
          <p:spPr>
            <a:xfrm>
              <a:off x="2428575" y="4647521"/>
              <a:ext cx="127988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Screen Shot 2015-10-19 at  1.png">
              <a:extLst>
                <a:ext uri="{FF2B5EF4-FFF2-40B4-BE49-F238E27FC236}">
                  <a16:creationId xmlns:a16="http://schemas.microsoft.com/office/drawing/2014/main" id="{513C1E0A-3222-D946-B1BB-17641F737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55" y="4066015"/>
              <a:ext cx="504880" cy="117805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D5D6F82-E0BB-854F-9B5E-2F10CE4FE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5" y="3418605"/>
            <a:ext cx="4428868" cy="285304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86C2DD-B256-8B4A-AB83-559C8E6773DC}"/>
              </a:ext>
            </a:extLst>
          </p:cNvPr>
          <p:cNvSpPr txBox="1">
            <a:spLocks/>
          </p:cNvSpPr>
          <p:nvPr/>
        </p:nvSpPr>
        <p:spPr>
          <a:xfrm>
            <a:off x="5885664" y="2534855"/>
            <a:ext cx="5468135" cy="378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Ni</a:t>
            </a:r>
            <a:r>
              <a:rPr lang="en-US" baseline="30000" dirty="0"/>
              <a:t>2+ </a:t>
            </a:r>
            <a:r>
              <a:rPr lang="en-US" dirty="0"/>
              <a:t>chelated onto agarose resin via nitrilotriacetic acid (NTA) ligand</a:t>
            </a:r>
          </a:p>
          <a:p>
            <a:endParaRPr lang="en-US" dirty="0"/>
          </a:p>
          <a:p>
            <a:r>
              <a:rPr lang="en-US" dirty="0"/>
              <a:t>His tag chelates to Ni</a:t>
            </a:r>
            <a:r>
              <a:rPr lang="en-US" baseline="30000" dirty="0"/>
              <a:t>2+ </a:t>
            </a:r>
            <a:r>
              <a:rPr lang="en-US" dirty="0"/>
              <a:t>causing protein to ‘stick’ to resin / column</a:t>
            </a:r>
          </a:p>
        </p:txBody>
      </p:sp>
    </p:spTree>
    <p:extLst>
      <p:ext uri="{BB962C8B-B14F-4D97-AF65-F5344CB8AC3E}">
        <p14:creationId xmlns:p14="http://schemas.microsoft.com/office/powerpoint/2010/main" val="377158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A3476-197C-0D49-89DC-F0A52011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8" y="259959"/>
            <a:ext cx="10515600" cy="1490774"/>
          </a:xfrm>
        </p:spPr>
        <p:txBody>
          <a:bodyPr>
            <a:normAutofit/>
          </a:bodyPr>
          <a:lstStyle/>
          <a:p>
            <a:r>
              <a:rPr lang="en-US" sz="3600" dirty="0"/>
              <a:t>Non-specific binders washed from Ni</a:t>
            </a:r>
            <a:r>
              <a:rPr lang="en-US" sz="3600" baseline="30000" dirty="0"/>
              <a:t>2+ </a:t>
            </a:r>
            <a:r>
              <a:rPr lang="en-US" sz="3600" dirty="0"/>
              <a:t>resin / column using a low concentration of imidazole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71494-8E23-4F44-81E4-27FFD7492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056" y="2028404"/>
            <a:ext cx="5788940" cy="4291058"/>
          </a:xfrm>
        </p:spPr>
        <p:txBody>
          <a:bodyPr>
            <a:normAutofit/>
          </a:bodyPr>
          <a:lstStyle/>
          <a:p>
            <a:r>
              <a:rPr lang="en-US" dirty="0"/>
              <a:t>Low concentration of imidazole included in wash buffer</a:t>
            </a:r>
          </a:p>
          <a:p>
            <a:endParaRPr lang="en-US" dirty="0"/>
          </a:p>
          <a:p>
            <a:r>
              <a:rPr lang="en-US" dirty="0"/>
              <a:t>Imidazole competes for binding to Ni</a:t>
            </a:r>
            <a:r>
              <a:rPr lang="en-US" baseline="30000" dirty="0"/>
              <a:t>2+ </a:t>
            </a:r>
            <a:r>
              <a:rPr lang="en-US" dirty="0"/>
              <a:t>resin</a:t>
            </a:r>
          </a:p>
          <a:p>
            <a:pPr lvl="1"/>
            <a:r>
              <a:rPr lang="en-US" dirty="0"/>
              <a:t>Low affinity binders / non-specific binders are outcompeted and released from the resin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94A05-94BA-144C-B611-69AB59992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54"/>
          <a:stretch/>
        </p:blipFill>
        <p:spPr>
          <a:xfrm>
            <a:off x="692378" y="3567420"/>
            <a:ext cx="2849842" cy="17093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533D4-88C0-F54C-B86C-B6A1A0BF27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23"/>
          <a:stretch/>
        </p:blipFill>
        <p:spPr>
          <a:xfrm>
            <a:off x="3171008" y="4837966"/>
            <a:ext cx="2213384" cy="17600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34B5798-5521-7940-8DBA-A425D682C6F1}"/>
              </a:ext>
            </a:extLst>
          </p:cNvPr>
          <p:cNvGrpSpPr/>
          <p:nvPr/>
        </p:nvGrpSpPr>
        <p:grpSpPr>
          <a:xfrm>
            <a:off x="838200" y="2028404"/>
            <a:ext cx="3199410" cy="1534193"/>
            <a:chOff x="2009312" y="977032"/>
            <a:chExt cx="2873188" cy="1118485"/>
          </a:xfrm>
        </p:grpSpPr>
        <p:pic>
          <p:nvPicPr>
            <p:cNvPr id="8" name="Picture 7" descr="Screen Shot 2015-10-19 at  1.png">
              <a:extLst>
                <a:ext uri="{FF2B5EF4-FFF2-40B4-BE49-F238E27FC236}">
                  <a16:creationId xmlns:a16="http://schemas.microsoft.com/office/drawing/2014/main" id="{5FC3BC3E-5D1B-2E4E-BA34-90A01B097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312" y="1103654"/>
              <a:ext cx="504880" cy="883539"/>
            </a:xfrm>
            <a:prstGeom prst="rect">
              <a:avLst/>
            </a:prstGeom>
          </p:spPr>
        </p:pic>
        <p:pic>
          <p:nvPicPr>
            <p:cNvPr id="9" name="Picture 8" descr="Screen Shot 2015-10-19 at  4.png">
              <a:extLst>
                <a:ext uri="{FF2B5EF4-FFF2-40B4-BE49-F238E27FC236}">
                  <a16:creationId xmlns:a16="http://schemas.microsoft.com/office/drawing/2014/main" id="{AF5931A9-6578-8D40-B6E0-F1F32D773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744" y="977032"/>
              <a:ext cx="889756" cy="101016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4605C1-9D4C-AB4B-A918-C8D131DB39D4}"/>
                </a:ext>
              </a:extLst>
            </p:cNvPr>
            <p:cNvSpPr txBox="1"/>
            <p:nvPr/>
          </p:nvSpPr>
          <p:spPr>
            <a:xfrm>
              <a:off x="2527261" y="1202964"/>
              <a:ext cx="1739065" cy="892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wash away 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dirty="0"/>
                <a:t>non-His proteins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A579F-1AAD-CC49-8537-56288FB7798E}"/>
                </a:ext>
              </a:extLst>
            </p:cNvPr>
            <p:cNvCxnSpPr/>
            <p:nvPr/>
          </p:nvCxnSpPr>
          <p:spPr>
            <a:xfrm>
              <a:off x="2618097" y="1511335"/>
              <a:ext cx="1634926" cy="71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2555B5-443D-499D-B503-BABF8A768060}"/>
              </a:ext>
            </a:extLst>
          </p:cNvPr>
          <p:cNvSpPr txBox="1"/>
          <p:nvPr/>
        </p:nvSpPr>
        <p:spPr>
          <a:xfrm>
            <a:off x="4243227" y="2202088"/>
            <a:ext cx="151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POIs remain after imidazole wash</a:t>
            </a:r>
          </a:p>
        </p:txBody>
      </p:sp>
    </p:spTree>
    <p:extLst>
      <p:ext uri="{BB962C8B-B14F-4D97-AF65-F5344CB8AC3E}">
        <p14:creationId xmlns:p14="http://schemas.microsoft.com/office/powerpoint/2010/main" val="2505855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FA02-2FEE-4E47-8A5D-75ED3258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1" y="1506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High concentration of imidazole is used to elute the protein from the Ni</a:t>
            </a:r>
            <a:r>
              <a:rPr lang="en-US" sz="4000" baseline="30000" dirty="0"/>
              <a:t>2+ </a:t>
            </a:r>
            <a:r>
              <a:rPr lang="en-US" sz="4000" dirty="0"/>
              <a:t>resin / column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02A1-5001-F345-A466-A98CB8EAB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8445" y="1961092"/>
            <a:ext cx="4253089" cy="4351338"/>
          </a:xfrm>
        </p:spPr>
        <p:txBody>
          <a:bodyPr/>
          <a:lstStyle/>
          <a:p>
            <a:r>
              <a:rPr lang="en-US" dirty="0"/>
              <a:t>Similar concept to wash</a:t>
            </a:r>
          </a:p>
          <a:p>
            <a:pPr lvl="1"/>
            <a:r>
              <a:rPr lang="en-US" dirty="0"/>
              <a:t>Wash uses 10mM imidazole</a:t>
            </a:r>
          </a:p>
          <a:p>
            <a:pPr lvl="1"/>
            <a:r>
              <a:rPr lang="en-US" dirty="0"/>
              <a:t>Elution used 250mM imidazole</a:t>
            </a:r>
          </a:p>
          <a:p>
            <a:endParaRPr lang="en-US" dirty="0"/>
          </a:p>
          <a:p>
            <a:r>
              <a:rPr lang="en-US" dirty="0"/>
              <a:t>Instead of competing away non-specific binding, we can now out-compete the His Tag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8A9E8D-ED82-2C42-A1C7-F42175DA8F68}"/>
              </a:ext>
            </a:extLst>
          </p:cNvPr>
          <p:cNvSpPr txBox="1"/>
          <p:nvPr/>
        </p:nvSpPr>
        <p:spPr>
          <a:xfrm>
            <a:off x="725311" y="631243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GoldBio</a:t>
            </a:r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1EE2A-C39C-384B-96A2-F6B98A3C2DE3}"/>
              </a:ext>
            </a:extLst>
          </p:cNvPr>
          <p:cNvGrpSpPr/>
          <p:nvPr/>
        </p:nvGrpSpPr>
        <p:grpSpPr>
          <a:xfrm>
            <a:off x="725311" y="1701349"/>
            <a:ext cx="5812560" cy="4611081"/>
            <a:chOff x="725311" y="1701349"/>
            <a:chExt cx="5812560" cy="4611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8879D3-761D-9E47-A9BE-E6C1FB52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311" y="1701349"/>
              <a:ext cx="5812560" cy="46110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3E2BC6-2E34-F94D-B7AF-09273611B735}"/>
                </a:ext>
              </a:extLst>
            </p:cNvPr>
            <p:cNvSpPr/>
            <p:nvPr/>
          </p:nvSpPr>
          <p:spPr>
            <a:xfrm>
              <a:off x="2619022" y="2099733"/>
              <a:ext cx="1106311" cy="77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298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170D-CB62-414D-8513-5D295903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0" y="234498"/>
            <a:ext cx="10614379" cy="88673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Purification process (and where you will save samples)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E7980FB-C434-464C-B1BB-1484FD2C2B55}"/>
              </a:ext>
            </a:extLst>
          </p:cNvPr>
          <p:cNvGrpSpPr/>
          <p:nvPr/>
        </p:nvGrpSpPr>
        <p:grpSpPr>
          <a:xfrm>
            <a:off x="2715445" y="2197065"/>
            <a:ext cx="1025161" cy="2345454"/>
            <a:chOff x="2595494" y="2181830"/>
            <a:chExt cx="1025161" cy="2345454"/>
          </a:xfrm>
        </p:grpSpPr>
        <p:sp>
          <p:nvSpPr>
            <p:cNvPr id="6" name="Snip Same Side Corner Rectangle 5">
              <a:extLst>
                <a:ext uri="{FF2B5EF4-FFF2-40B4-BE49-F238E27FC236}">
                  <a16:creationId xmlns:a16="http://schemas.microsoft.com/office/drawing/2014/main" id="{D7A45033-DB07-9042-9575-620BD7F981ED}"/>
                </a:ext>
              </a:extLst>
            </p:cNvPr>
            <p:cNvSpPr/>
            <p:nvPr/>
          </p:nvSpPr>
          <p:spPr>
            <a:xfrm rot="10800000">
              <a:off x="2668155" y="2181830"/>
              <a:ext cx="952500" cy="2345454"/>
            </a:xfrm>
            <a:prstGeom prst="snip2SameRect">
              <a:avLst>
                <a:gd name="adj1" fmla="val 47943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BF5149E-72E4-1547-97B4-435BDC188567}"/>
                </a:ext>
              </a:extLst>
            </p:cNvPr>
            <p:cNvSpPr/>
            <p:nvPr/>
          </p:nvSpPr>
          <p:spPr>
            <a:xfrm>
              <a:off x="2668155" y="3847834"/>
              <a:ext cx="952500" cy="177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AEAD2C-ABF3-2A46-8F13-459F07BC5D91}"/>
                </a:ext>
              </a:extLst>
            </p:cNvPr>
            <p:cNvSpPr/>
            <p:nvPr/>
          </p:nvSpPr>
          <p:spPr>
            <a:xfrm>
              <a:off x="2668155" y="36827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8179CA-7536-374A-91E7-6B6F40561B93}"/>
                </a:ext>
              </a:extLst>
            </p:cNvPr>
            <p:cNvSpPr/>
            <p:nvPr/>
          </p:nvSpPr>
          <p:spPr>
            <a:xfrm>
              <a:off x="2871355" y="3675416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E62A8B6-1459-C64E-8A7E-B544AF3FACB5}"/>
                </a:ext>
              </a:extLst>
            </p:cNvPr>
            <p:cNvSpPr/>
            <p:nvPr/>
          </p:nvSpPr>
          <p:spPr>
            <a:xfrm>
              <a:off x="2769755" y="36446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94E27D3-2F13-7E47-8A9E-177D199CE9B5}"/>
                </a:ext>
              </a:extLst>
            </p:cNvPr>
            <p:cNvSpPr/>
            <p:nvPr/>
          </p:nvSpPr>
          <p:spPr>
            <a:xfrm>
              <a:off x="2985655" y="36827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5F1D7D-BF88-1E44-BD5D-B0F5EFF7B74C}"/>
                </a:ext>
              </a:extLst>
            </p:cNvPr>
            <p:cNvSpPr/>
            <p:nvPr/>
          </p:nvSpPr>
          <p:spPr>
            <a:xfrm>
              <a:off x="3087255" y="36827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4CF3B6-8619-0446-8FBF-3D3DC0BD6F82}"/>
                </a:ext>
              </a:extLst>
            </p:cNvPr>
            <p:cNvSpPr/>
            <p:nvPr/>
          </p:nvSpPr>
          <p:spPr>
            <a:xfrm>
              <a:off x="3201555" y="36700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C8B77EA-2A68-F24B-B29F-4F42936701B6}"/>
                </a:ext>
              </a:extLst>
            </p:cNvPr>
            <p:cNvSpPr/>
            <p:nvPr/>
          </p:nvSpPr>
          <p:spPr>
            <a:xfrm>
              <a:off x="3150755" y="35811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413ED99-3338-3041-B443-273B4D4AF248}"/>
                </a:ext>
              </a:extLst>
            </p:cNvPr>
            <p:cNvSpPr/>
            <p:nvPr/>
          </p:nvSpPr>
          <p:spPr>
            <a:xfrm>
              <a:off x="3023755" y="36065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E2CE1F-972F-C141-9FB0-3BCB03D0ABC0}"/>
                </a:ext>
              </a:extLst>
            </p:cNvPr>
            <p:cNvSpPr/>
            <p:nvPr/>
          </p:nvSpPr>
          <p:spPr>
            <a:xfrm>
              <a:off x="2871355" y="36065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FD99EC5-9A1A-E245-A490-A5A22302C111}"/>
                </a:ext>
              </a:extLst>
            </p:cNvPr>
            <p:cNvSpPr/>
            <p:nvPr/>
          </p:nvSpPr>
          <p:spPr>
            <a:xfrm>
              <a:off x="3315855" y="37081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596E9C-672A-CB42-ACF0-57C38D3CCAF1}"/>
                </a:ext>
              </a:extLst>
            </p:cNvPr>
            <p:cNvSpPr/>
            <p:nvPr/>
          </p:nvSpPr>
          <p:spPr>
            <a:xfrm>
              <a:off x="3252355" y="35557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3C8596B-4E93-764B-B534-2863313E90D7}"/>
                </a:ext>
              </a:extLst>
            </p:cNvPr>
            <p:cNvSpPr/>
            <p:nvPr/>
          </p:nvSpPr>
          <p:spPr>
            <a:xfrm>
              <a:off x="2706255" y="35684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124080-1BA5-0843-8AFA-70E60BE4132A}"/>
                </a:ext>
              </a:extLst>
            </p:cNvPr>
            <p:cNvSpPr/>
            <p:nvPr/>
          </p:nvSpPr>
          <p:spPr>
            <a:xfrm>
              <a:off x="2972955" y="35176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8080CA-474D-994D-9583-79DC9A2070D6}"/>
                </a:ext>
              </a:extLst>
            </p:cNvPr>
            <p:cNvSpPr/>
            <p:nvPr/>
          </p:nvSpPr>
          <p:spPr>
            <a:xfrm>
              <a:off x="3379355" y="36633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E01041-888E-694C-84FD-52ECE544969A}"/>
                </a:ext>
              </a:extLst>
            </p:cNvPr>
            <p:cNvSpPr/>
            <p:nvPr/>
          </p:nvSpPr>
          <p:spPr>
            <a:xfrm>
              <a:off x="3455555" y="36827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714A5B6-D0AF-5248-BFD1-D745401BBB47}"/>
                </a:ext>
              </a:extLst>
            </p:cNvPr>
            <p:cNvSpPr/>
            <p:nvPr/>
          </p:nvSpPr>
          <p:spPr>
            <a:xfrm>
              <a:off x="3455555" y="35430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05DF0C8-A23A-3440-85C5-7AE8FB176AD9}"/>
                </a:ext>
              </a:extLst>
            </p:cNvPr>
            <p:cNvSpPr/>
            <p:nvPr/>
          </p:nvSpPr>
          <p:spPr>
            <a:xfrm>
              <a:off x="3328555" y="35684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443D63-A34F-6D4C-8E71-ED2BA661B376}"/>
                </a:ext>
              </a:extLst>
            </p:cNvPr>
            <p:cNvSpPr/>
            <p:nvPr/>
          </p:nvSpPr>
          <p:spPr>
            <a:xfrm>
              <a:off x="2757055" y="35176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D4CCA9E-4B9B-A347-AEED-39F8A185767C}"/>
                </a:ext>
              </a:extLst>
            </p:cNvPr>
            <p:cNvSpPr/>
            <p:nvPr/>
          </p:nvSpPr>
          <p:spPr>
            <a:xfrm>
              <a:off x="3214255" y="34922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B6DED6-E440-344D-9894-EA5D891ED474}"/>
                </a:ext>
              </a:extLst>
            </p:cNvPr>
            <p:cNvSpPr/>
            <p:nvPr/>
          </p:nvSpPr>
          <p:spPr>
            <a:xfrm>
              <a:off x="3074555" y="34922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7A15A15-22F8-8240-96C3-E3E1117A20B6}"/>
                </a:ext>
              </a:extLst>
            </p:cNvPr>
            <p:cNvSpPr/>
            <p:nvPr/>
          </p:nvSpPr>
          <p:spPr>
            <a:xfrm>
              <a:off x="2871355" y="34795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AB31F85-05F9-F24A-9DAA-73CA4BCF3698}"/>
                </a:ext>
              </a:extLst>
            </p:cNvPr>
            <p:cNvSpPr/>
            <p:nvPr/>
          </p:nvSpPr>
          <p:spPr>
            <a:xfrm>
              <a:off x="3353955" y="3466834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6E70BE1-527D-5D43-A4AB-E68CC8E4416A}"/>
                </a:ext>
              </a:extLst>
            </p:cNvPr>
            <p:cNvSpPr/>
            <p:nvPr/>
          </p:nvSpPr>
          <p:spPr>
            <a:xfrm>
              <a:off x="2668155" y="2329356"/>
              <a:ext cx="952500" cy="109937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35E95D-7482-A14F-B97A-BA74ECD5AB07}"/>
                </a:ext>
              </a:extLst>
            </p:cNvPr>
            <p:cNvSpPr txBox="1"/>
            <p:nvPr/>
          </p:nvSpPr>
          <p:spPr>
            <a:xfrm>
              <a:off x="2595494" y="2548845"/>
              <a:ext cx="101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bacterial lysate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32121BB-B5A6-EF42-8B3D-A0E8F2EDAEC2}"/>
              </a:ext>
            </a:extLst>
          </p:cNvPr>
          <p:cNvGrpSpPr/>
          <p:nvPr/>
        </p:nvGrpSpPr>
        <p:grpSpPr>
          <a:xfrm>
            <a:off x="4551088" y="2168626"/>
            <a:ext cx="952500" cy="3359716"/>
            <a:chOff x="4551088" y="2168626"/>
            <a:chExt cx="952500" cy="3359716"/>
          </a:xfrm>
        </p:grpSpPr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25ABE7B0-E94F-C54B-95F7-56C47AB3206F}"/>
                </a:ext>
              </a:extLst>
            </p:cNvPr>
            <p:cNvSpPr/>
            <p:nvPr/>
          </p:nvSpPr>
          <p:spPr>
            <a:xfrm rot="18928800">
              <a:off x="4738853" y="4893342"/>
              <a:ext cx="596900" cy="635000"/>
            </a:xfrm>
            <a:prstGeom prst="teardrop">
              <a:avLst>
                <a:gd name="adj" fmla="val 138298"/>
              </a:avLst>
            </a:prstGeom>
            <a:solidFill>
              <a:schemeClr val="accent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E0D10F-37AF-1A4F-9D15-B5DB8B655F50}"/>
                </a:ext>
              </a:extLst>
            </p:cNvPr>
            <p:cNvGrpSpPr/>
            <p:nvPr/>
          </p:nvGrpSpPr>
          <p:grpSpPr>
            <a:xfrm>
              <a:off x="4551088" y="2168626"/>
              <a:ext cx="952500" cy="2345454"/>
              <a:chOff x="2992926" y="2677396"/>
              <a:chExt cx="952500" cy="2345454"/>
            </a:xfrm>
          </p:grpSpPr>
          <p:sp>
            <p:nvSpPr>
              <p:cNvPr id="34" name="Snip Same Side Corner Rectangle 33">
                <a:extLst>
                  <a:ext uri="{FF2B5EF4-FFF2-40B4-BE49-F238E27FC236}">
                    <a16:creationId xmlns:a16="http://schemas.microsoft.com/office/drawing/2014/main" id="{1AFD0554-6A9A-E442-8211-2F6C42B5319F}"/>
                  </a:ext>
                </a:extLst>
              </p:cNvPr>
              <p:cNvSpPr/>
              <p:nvPr/>
            </p:nvSpPr>
            <p:spPr>
              <a:xfrm rot="10800000">
                <a:off x="2992926" y="2677396"/>
                <a:ext cx="952500" cy="2345454"/>
              </a:xfrm>
              <a:prstGeom prst="snip2SameRect">
                <a:avLst>
                  <a:gd name="adj1" fmla="val 47943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D846C72B-55A6-764A-A6F2-31ED5B76F484}"/>
                  </a:ext>
                </a:extLst>
              </p:cNvPr>
              <p:cNvSpPr/>
              <p:nvPr/>
            </p:nvSpPr>
            <p:spPr>
              <a:xfrm>
                <a:off x="2992926" y="4343400"/>
                <a:ext cx="952500" cy="1778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68FADE5-EA0F-8647-B653-FC9D990CA1B1}"/>
                  </a:ext>
                </a:extLst>
              </p:cNvPr>
              <p:cNvSpPr/>
              <p:nvPr/>
            </p:nvSpPr>
            <p:spPr>
              <a:xfrm>
                <a:off x="29929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10023B7-0167-E643-A2A6-2348BE6452FB}"/>
                  </a:ext>
                </a:extLst>
              </p:cNvPr>
              <p:cNvSpPr/>
              <p:nvPr/>
            </p:nvSpPr>
            <p:spPr>
              <a:xfrm>
                <a:off x="3196126" y="4170982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E39271B-659A-AA47-9797-AAD31FD2533F}"/>
                  </a:ext>
                </a:extLst>
              </p:cNvPr>
              <p:cNvSpPr/>
              <p:nvPr/>
            </p:nvSpPr>
            <p:spPr>
              <a:xfrm>
                <a:off x="3094526" y="4140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0FE30B0-AA98-6344-8F5B-3AE551D0CED3}"/>
                  </a:ext>
                </a:extLst>
              </p:cNvPr>
              <p:cNvSpPr/>
              <p:nvPr/>
            </p:nvSpPr>
            <p:spPr>
              <a:xfrm>
                <a:off x="33104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43EBC14-F757-8F48-B9F8-E382742BA51E}"/>
                  </a:ext>
                </a:extLst>
              </p:cNvPr>
              <p:cNvSpPr/>
              <p:nvPr/>
            </p:nvSpPr>
            <p:spPr>
              <a:xfrm>
                <a:off x="34120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BA328C3-BB13-F140-86E3-F1DC01C10C5E}"/>
                  </a:ext>
                </a:extLst>
              </p:cNvPr>
              <p:cNvSpPr/>
              <p:nvPr/>
            </p:nvSpPr>
            <p:spPr>
              <a:xfrm>
                <a:off x="3526326" y="4165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B35828B-05B0-BF40-8AB3-3B1D05D5743C}"/>
                  </a:ext>
                </a:extLst>
              </p:cNvPr>
              <p:cNvSpPr/>
              <p:nvPr/>
            </p:nvSpPr>
            <p:spPr>
              <a:xfrm>
                <a:off x="3475526" y="4076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F8FF156-AE20-FA4C-B2DC-9D8F6FB96D4C}"/>
                  </a:ext>
                </a:extLst>
              </p:cNvPr>
              <p:cNvSpPr/>
              <p:nvPr/>
            </p:nvSpPr>
            <p:spPr>
              <a:xfrm>
                <a:off x="33485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13D72AC-DEE7-EA45-A3F0-1B9B27345DD4}"/>
                  </a:ext>
                </a:extLst>
              </p:cNvPr>
              <p:cNvSpPr/>
              <p:nvPr/>
            </p:nvSpPr>
            <p:spPr>
              <a:xfrm>
                <a:off x="31961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DD64494-F10C-9C47-9EC8-7F5AC6C0E731}"/>
                  </a:ext>
                </a:extLst>
              </p:cNvPr>
              <p:cNvSpPr/>
              <p:nvPr/>
            </p:nvSpPr>
            <p:spPr>
              <a:xfrm>
                <a:off x="3640626" y="4203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FD1AB95-4F78-D04D-87A3-8F831A7E7366}"/>
                  </a:ext>
                </a:extLst>
              </p:cNvPr>
              <p:cNvSpPr/>
              <p:nvPr/>
            </p:nvSpPr>
            <p:spPr>
              <a:xfrm>
                <a:off x="3577126" y="4051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551533C-8B79-094D-BA37-AD289A822F55}"/>
                  </a:ext>
                </a:extLst>
              </p:cNvPr>
              <p:cNvSpPr/>
              <p:nvPr/>
            </p:nvSpPr>
            <p:spPr>
              <a:xfrm>
                <a:off x="30310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0C5EBA7D-26F9-1342-8B18-5600B1AEB260}"/>
                  </a:ext>
                </a:extLst>
              </p:cNvPr>
              <p:cNvSpPr/>
              <p:nvPr/>
            </p:nvSpPr>
            <p:spPr>
              <a:xfrm>
                <a:off x="32977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CC82E3C-3D01-2F45-8F43-C1FB6B62B88C}"/>
                  </a:ext>
                </a:extLst>
              </p:cNvPr>
              <p:cNvSpPr/>
              <p:nvPr/>
            </p:nvSpPr>
            <p:spPr>
              <a:xfrm>
                <a:off x="3704126" y="41589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B8CDFCE-C57D-3A44-9D6C-1109E0873AEE}"/>
                  </a:ext>
                </a:extLst>
              </p:cNvPr>
              <p:cNvSpPr/>
              <p:nvPr/>
            </p:nvSpPr>
            <p:spPr>
              <a:xfrm>
                <a:off x="37803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06D5654-ED94-0E4E-80A9-5ABB9612A830}"/>
                  </a:ext>
                </a:extLst>
              </p:cNvPr>
              <p:cNvSpPr/>
              <p:nvPr/>
            </p:nvSpPr>
            <p:spPr>
              <a:xfrm>
                <a:off x="3780326" y="4038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CE913AC-FC0C-6D4C-8D6A-74513F1159F7}"/>
                  </a:ext>
                </a:extLst>
              </p:cNvPr>
              <p:cNvSpPr/>
              <p:nvPr/>
            </p:nvSpPr>
            <p:spPr>
              <a:xfrm>
                <a:off x="36533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FCFAAE0-986B-214D-BE6A-976CB1C338C1}"/>
                  </a:ext>
                </a:extLst>
              </p:cNvPr>
              <p:cNvSpPr/>
              <p:nvPr/>
            </p:nvSpPr>
            <p:spPr>
              <a:xfrm>
                <a:off x="30818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ECF4ED3-AF48-9641-9C12-6264173C5E1E}"/>
                  </a:ext>
                </a:extLst>
              </p:cNvPr>
              <p:cNvSpPr/>
              <p:nvPr/>
            </p:nvSpPr>
            <p:spPr>
              <a:xfrm>
                <a:off x="35390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E79BB35-2E4F-AB40-AFE1-B10E27F9264C}"/>
                  </a:ext>
                </a:extLst>
              </p:cNvPr>
              <p:cNvSpPr/>
              <p:nvPr/>
            </p:nvSpPr>
            <p:spPr>
              <a:xfrm>
                <a:off x="33993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6576AAE-C49F-1A41-B26F-D6469427BF75}"/>
                  </a:ext>
                </a:extLst>
              </p:cNvPr>
              <p:cNvSpPr/>
              <p:nvPr/>
            </p:nvSpPr>
            <p:spPr>
              <a:xfrm>
                <a:off x="3196126" y="3975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40411B1-0212-0445-9472-FE19773F9495}"/>
                  </a:ext>
                </a:extLst>
              </p:cNvPr>
              <p:cNvSpPr/>
              <p:nvPr/>
            </p:nvSpPr>
            <p:spPr>
              <a:xfrm>
                <a:off x="3678726" y="39624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509E0FC-0439-4F4E-9782-0A24AC65F48F}"/>
              </a:ext>
            </a:extLst>
          </p:cNvPr>
          <p:cNvSpPr txBox="1"/>
          <p:nvPr/>
        </p:nvSpPr>
        <p:spPr>
          <a:xfrm>
            <a:off x="4196806" y="1753141"/>
            <a:ext cx="181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Flowthrough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ADEC6F-9804-8544-BFC6-92F7E259EC05}"/>
              </a:ext>
            </a:extLst>
          </p:cNvPr>
          <p:cNvSpPr txBox="1"/>
          <p:nvPr/>
        </p:nvSpPr>
        <p:spPr>
          <a:xfrm>
            <a:off x="6444065" y="1753746"/>
            <a:ext cx="893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Wash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F9D2E3B-00F0-B043-8E17-B45FCD1FBF4F}"/>
              </a:ext>
            </a:extLst>
          </p:cNvPr>
          <p:cNvGrpSpPr/>
          <p:nvPr/>
        </p:nvGrpSpPr>
        <p:grpSpPr>
          <a:xfrm>
            <a:off x="6405450" y="2176462"/>
            <a:ext cx="952500" cy="3356090"/>
            <a:chOff x="6405450" y="2176462"/>
            <a:chExt cx="952500" cy="335609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395F0AD-A4D7-8247-946B-69AEFBEBFD77}"/>
                </a:ext>
              </a:extLst>
            </p:cNvPr>
            <p:cNvGrpSpPr/>
            <p:nvPr/>
          </p:nvGrpSpPr>
          <p:grpSpPr>
            <a:xfrm>
              <a:off x="6405450" y="2176462"/>
              <a:ext cx="952500" cy="2345454"/>
              <a:chOff x="2992926" y="2677396"/>
              <a:chExt cx="952500" cy="2345454"/>
            </a:xfrm>
          </p:grpSpPr>
          <p:sp>
            <p:nvSpPr>
              <p:cNvPr id="60" name="Snip Same Side Corner Rectangle 59">
                <a:extLst>
                  <a:ext uri="{FF2B5EF4-FFF2-40B4-BE49-F238E27FC236}">
                    <a16:creationId xmlns:a16="http://schemas.microsoft.com/office/drawing/2014/main" id="{B577C310-2589-3640-BC9D-1F803E58A99D}"/>
                  </a:ext>
                </a:extLst>
              </p:cNvPr>
              <p:cNvSpPr/>
              <p:nvPr/>
            </p:nvSpPr>
            <p:spPr>
              <a:xfrm rot="10800000">
                <a:off x="2992926" y="2677396"/>
                <a:ext cx="952500" cy="2345454"/>
              </a:xfrm>
              <a:prstGeom prst="snip2SameRect">
                <a:avLst>
                  <a:gd name="adj1" fmla="val 47943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E82D05F5-8495-194C-841E-132B4452742D}"/>
                  </a:ext>
                </a:extLst>
              </p:cNvPr>
              <p:cNvSpPr/>
              <p:nvPr/>
            </p:nvSpPr>
            <p:spPr>
              <a:xfrm>
                <a:off x="2992926" y="4343400"/>
                <a:ext cx="952500" cy="1778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7ED1EFB-817E-934F-A5C3-63EEE2AF476F}"/>
                  </a:ext>
                </a:extLst>
              </p:cNvPr>
              <p:cNvSpPr/>
              <p:nvPr/>
            </p:nvSpPr>
            <p:spPr>
              <a:xfrm>
                <a:off x="29929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756A3C7-5E64-A44D-9D48-43B89AF25AFC}"/>
                  </a:ext>
                </a:extLst>
              </p:cNvPr>
              <p:cNvSpPr/>
              <p:nvPr/>
            </p:nvSpPr>
            <p:spPr>
              <a:xfrm>
                <a:off x="3196126" y="4170982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C5D1292-4BE3-CF4A-8C7E-F07EE9EF72B2}"/>
                  </a:ext>
                </a:extLst>
              </p:cNvPr>
              <p:cNvSpPr/>
              <p:nvPr/>
            </p:nvSpPr>
            <p:spPr>
              <a:xfrm>
                <a:off x="3094526" y="4140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0DCFD8B-A9FF-FC41-9F63-DC8EB6AFDB8E}"/>
                  </a:ext>
                </a:extLst>
              </p:cNvPr>
              <p:cNvSpPr/>
              <p:nvPr/>
            </p:nvSpPr>
            <p:spPr>
              <a:xfrm>
                <a:off x="33104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009989F-196B-884C-AA47-32FDDEA1BA90}"/>
                  </a:ext>
                </a:extLst>
              </p:cNvPr>
              <p:cNvSpPr/>
              <p:nvPr/>
            </p:nvSpPr>
            <p:spPr>
              <a:xfrm>
                <a:off x="34120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1E35C2A-FBA9-AA44-9014-1B68C0158F0A}"/>
                  </a:ext>
                </a:extLst>
              </p:cNvPr>
              <p:cNvSpPr/>
              <p:nvPr/>
            </p:nvSpPr>
            <p:spPr>
              <a:xfrm>
                <a:off x="3526326" y="4165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6BAEA80-8323-C244-B175-E66E05EF2C25}"/>
                  </a:ext>
                </a:extLst>
              </p:cNvPr>
              <p:cNvSpPr/>
              <p:nvPr/>
            </p:nvSpPr>
            <p:spPr>
              <a:xfrm>
                <a:off x="3475526" y="4076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8D916B1-560F-3245-A942-872656985FA4}"/>
                  </a:ext>
                </a:extLst>
              </p:cNvPr>
              <p:cNvSpPr/>
              <p:nvPr/>
            </p:nvSpPr>
            <p:spPr>
              <a:xfrm>
                <a:off x="33485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2A700F6-98B4-124F-B9D1-10127ECF4DE6}"/>
                  </a:ext>
                </a:extLst>
              </p:cNvPr>
              <p:cNvSpPr/>
              <p:nvPr/>
            </p:nvSpPr>
            <p:spPr>
              <a:xfrm>
                <a:off x="31961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33B6BE10-F2D7-F344-A2FD-DE2823B0B869}"/>
                  </a:ext>
                </a:extLst>
              </p:cNvPr>
              <p:cNvSpPr/>
              <p:nvPr/>
            </p:nvSpPr>
            <p:spPr>
              <a:xfrm>
                <a:off x="3640626" y="4203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8E85946-483A-6B4A-BE69-CD137C91124E}"/>
                  </a:ext>
                </a:extLst>
              </p:cNvPr>
              <p:cNvSpPr/>
              <p:nvPr/>
            </p:nvSpPr>
            <p:spPr>
              <a:xfrm>
                <a:off x="3577126" y="4051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6C365FE-4D44-5B42-A767-F4DBB6DCC89A}"/>
                  </a:ext>
                </a:extLst>
              </p:cNvPr>
              <p:cNvSpPr/>
              <p:nvPr/>
            </p:nvSpPr>
            <p:spPr>
              <a:xfrm>
                <a:off x="30310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30E8C55-F8F7-E64A-9550-B5E5E6A25B38}"/>
                  </a:ext>
                </a:extLst>
              </p:cNvPr>
              <p:cNvSpPr/>
              <p:nvPr/>
            </p:nvSpPr>
            <p:spPr>
              <a:xfrm>
                <a:off x="32977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D350971C-68A4-8843-A962-C250B7A0C693}"/>
                  </a:ext>
                </a:extLst>
              </p:cNvPr>
              <p:cNvSpPr/>
              <p:nvPr/>
            </p:nvSpPr>
            <p:spPr>
              <a:xfrm>
                <a:off x="3704126" y="41589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ECA87207-8FEC-A142-B12F-CB7D13036E46}"/>
                  </a:ext>
                </a:extLst>
              </p:cNvPr>
              <p:cNvSpPr/>
              <p:nvPr/>
            </p:nvSpPr>
            <p:spPr>
              <a:xfrm>
                <a:off x="37803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58AE428-9B3A-4A48-A3C6-00B4DEDDDF59}"/>
                  </a:ext>
                </a:extLst>
              </p:cNvPr>
              <p:cNvSpPr/>
              <p:nvPr/>
            </p:nvSpPr>
            <p:spPr>
              <a:xfrm>
                <a:off x="3780326" y="4038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794362F-F814-B142-BA00-CD654DA4DB05}"/>
                  </a:ext>
                </a:extLst>
              </p:cNvPr>
              <p:cNvSpPr/>
              <p:nvPr/>
            </p:nvSpPr>
            <p:spPr>
              <a:xfrm>
                <a:off x="36533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B356847-A977-A34A-B882-D8794B20DA14}"/>
                  </a:ext>
                </a:extLst>
              </p:cNvPr>
              <p:cNvSpPr/>
              <p:nvPr/>
            </p:nvSpPr>
            <p:spPr>
              <a:xfrm>
                <a:off x="30818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CC90013-951A-0A41-9E5C-B1EA895A990F}"/>
                  </a:ext>
                </a:extLst>
              </p:cNvPr>
              <p:cNvSpPr/>
              <p:nvPr/>
            </p:nvSpPr>
            <p:spPr>
              <a:xfrm>
                <a:off x="35390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3C90093-A527-CE41-985E-69BB194B531C}"/>
                  </a:ext>
                </a:extLst>
              </p:cNvPr>
              <p:cNvSpPr/>
              <p:nvPr/>
            </p:nvSpPr>
            <p:spPr>
              <a:xfrm>
                <a:off x="33993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DBE844D-C97C-154A-98D1-FD843A4465C7}"/>
                  </a:ext>
                </a:extLst>
              </p:cNvPr>
              <p:cNvSpPr/>
              <p:nvPr/>
            </p:nvSpPr>
            <p:spPr>
              <a:xfrm>
                <a:off x="3196126" y="3975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17291F9-668A-B244-9394-2BEA9894DB60}"/>
                  </a:ext>
                </a:extLst>
              </p:cNvPr>
              <p:cNvSpPr/>
              <p:nvPr/>
            </p:nvSpPr>
            <p:spPr>
              <a:xfrm>
                <a:off x="3678726" y="39624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5" name="Teardrop 84">
              <a:extLst>
                <a:ext uri="{FF2B5EF4-FFF2-40B4-BE49-F238E27FC236}">
                  <a16:creationId xmlns:a16="http://schemas.microsoft.com/office/drawing/2014/main" id="{13247665-F63C-C643-A4D4-8B50BC7DCB99}"/>
                </a:ext>
              </a:extLst>
            </p:cNvPr>
            <p:cNvSpPr/>
            <p:nvPr/>
          </p:nvSpPr>
          <p:spPr>
            <a:xfrm rot="18928800">
              <a:off x="6615000" y="4897552"/>
              <a:ext cx="596900" cy="635000"/>
            </a:xfrm>
            <a:prstGeom prst="teardrop">
              <a:avLst>
                <a:gd name="adj" fmla="val 138298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B2C8B70-12CA-2747-868B-EDF183CF581A}"/>
              </a:ext>
            </a:extLst>
          </p:cNvPr>
          <p:cNvSpPr txBox="1"/>
          <p:nvPr/>
        </p:nvSpPr>
        <p:spPr>
          <a:xfrm>
            <a:off x="8136390" y="1759719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Elution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2BC829C-1FD0-B948-92FE-98D10CFBCEF7}"/>
              </a:ext>
            </a:extLst>
          </p:cNvPr>
          <p:cNvGrpSpPr/>
          <p:nvPr/>
        </p:nvGrpSpPr>
        <p:grpSpPr>
          <a:xfrm>
            <a:off x="8182145" y="2176464"/>
            <a:ext cx="952500" cy="3351878"/>
            <a:chOff x="8182145" y="2176464"/>
            <a:chExt cx="952500" cy="335187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21389FD-3770-3849-8F0A-4E897B1A86EA}"/>
                </a:ext>
              </a:extLst>
            </p:cNvPr>
            <p:cNvGrpSpPr/>
            <p:nvPr/>
          </p:nvGrpSpPr>
          <p:grpSpPr>
            <a:xfrm>
              <a:off x="8182145" y="2176464"/>
              <a:ext cx="952500" cy="2293380"/>
              <a:chOff x="2992926" y="2729470"/>
              <a:chExt cx="952500" cy="2293380"/>
            </a:xfrm>
          </p:grpSpPr>
          <p:sp>
            <p:nvSpPr>
              <p:cNvPr id="87" name="Snip Same Side Corner Rectangle 86">
                <a:extLst>
                  <a:ext uri="{FF2B5EF4-FFF2-40B4-BE49-F238E27FC236}">
                    <a16:creationId xmlns:a16="http://schemas.microsoft.com/office/drawing/2014/main" id="{C785FE96-4A79-D64E-8411-33F9A9A9EA46}"/>
                  </a:ext>
                </a:extLst>
              </p:cNvPr>
              <p:cNvSpPr/>
              <p:nvPr/>
            </p:nvSpPr>
            <p:spPr>
              <a:xfrm rot="10800000">
                <a:off x="2992926" y="2729470"/>
                <a:ext cx="952500" cy="2293380"/>
              </a:xfrm>
              <a:prstGeom prst="snip2SameRect">
                <a:avLst>
                  <a:gd name="adj1" fmla="val 47943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ounded Rectangle 87">
                <a:extLst>
                  <a:ext uri="{FF2B5EF4-FFF2-40B4-BE49-F238E27FC236}">
                    <a16:creationId xmlns:a16="http://schemas.microsoft.com/office/drawing/2014/main" id="{805DFEE5-578B-044B-922E-43C27432ACC3}"/>
                  </a:ext>
                </a:extLst>
              </p:cNvPr>
              <p:cNvSpPr/>
              <p:nvPr/>
            </p:nvSpPr>
            <p:spPr>
              <a:xfrm>
                <a:off x="2992926" y="4343400"/>
                <a:ext cx="952500" cy="1778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FD3B925-FA0A-7A45-9FA9-BFE45233CF41}"/>
                  </a:ext>
                </a:extLst>
              </p:cNvPr>
              <p:cNvSpPr/>
              <p:nvPr/>
            </p:nvSpPr>
            <p:spPr>
              <a:xfrm>
                <a:off x="29929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F0BEE08-28B4-E843-8E0C-5BFDF203EDE6}"/>
                  </a:ext>
                </a:extLst>
              </p:cNvPr>
              <p:cNvSpPr/>
              <p:nvPr/>
            </p:nvSpPr>
            <p:spPr>
              <a:xfrm>
                <a:off x="3196126" y="4170982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16325365-DAF8-9045-AC63-43BBD12DE11A}"/>
                  </a:ext>
                </a:extLst>
              </p:cNvPr>
              <p:cNvSpPr/>
              <p:nvPr/>
            </p:nvSpPr>
            <p:spPr>
              <a:xfrm>
                <a:off x="3094526" y="4140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CF7F760-0095-A64E-9169-2A0B2636AE7A}"/>
                  </a:ext>
                </a:extLst>
              </p:cNvPr>
              <p:cNvSpPr/>
              <p:nvPr/>
            </p:nvSpPr>
            <p:spPr>
              <a:xfrm>
                <a:off x="33104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67EF870-6EE6-8148-8326-F6546D20EA6A}"/>
                  </a:ext>
                </a:extLst>
              </p:cNvPr>
              <p:cNvSpPr/>
              <p:nvPr/>
            </p:nvSpPr>
            <p:spPr>
              <a:xfrm>
                <a:off x="34120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E641740-1AB9-9144-B777-88D32D7A982D}"/>
                  </a:ext>
                </a:extLst>
              </p:cNvPr>
              <p:cNvSpPr/>
              <p:nvPr/>
            </p:nvSpPr>
            <p:spPr>
              <a:xfrm>
                <a:off x="3526326" y="4165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41C11DDB-6DD5-1B47-BA44-7B0F7652790E}"/>
                  </a:ext>
                </a:extLst>
              </p:cNvPr>
              <p:cNvSpPr/>
              <p:nvPr/>
            </p:nvSpPr>
            <p:spPr>
              <a:xfrm>
                <a:off x="3475526" y="4076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16FE5EE-0916-994B-B2A1-7D3FF48B75B8}"/>
                  </a:ext>
                </a:extLst>
              </p:cNvPr>
              <p:cNvSpPr/>
              <p:nvPr/>
            </p:nvSpPr>
            <p:spPr>
              <a:xfrm>
                <a:off x="33485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BE94107-1CF4-114A-8DC9-E6641BFEEC14}"/>
                  </a:ext>
                </a:extLst>
              </p:cNvPr>
              <p:cNvSpPr/>
              <p:nvPr/>
            </p:nvSpPr>
            <p:spPr>
              <a:xfrm>
                <a:off x="3196126" y="4102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F72AEDA-7725-784A-B3BF-5E719E7CDB89}"/>
                  </a:ext>
                </a:extLst>
              </p:cNvPr>
              <p:cNvSpPr/>
              <p:nvPr/>
            </p:nvSpPr>
            <p:spPr>
              <a:xfrm>
                <a:off x="3640626" y="42037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104F6E3-9BAB-4E4F-B490-6592762216BC}"/>
                  </a:ext>
                </a:extLst>
              </p:cNvPr>
              <p:cNvSpPr/>
              <p:nvPr/>
            </p:nvSpPr>
            <p:spPr>
              <a:xfrm>
                <a:off x="3577126" y="4051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DD5602E-31B5-0C4B-911E-4135D849EB99}"/>
                  </a:ext>
                </a:extLst>
              </p:cNvPr>
              <p:cNvSpPr/>
              <p:nvPr/>
            </p:nvSpPr>
            <p:spPr>
              <a:xfrm>
                <a:off x="30310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CA1A1ECE-F436-7F47-BF5F-92A1C186D09D}"/>
                  </a:ext>
                </a:extLst>
              </p:cNvPr>
              <p:cNvSpPr/>
              <p:nvPr/>
            </p:nvSpPr>
            <p:spPr>
              <a:xfrm>
                <a:off x="32977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6D29E7A-AAF9-2D4C-80CC-DC2E59C9358D}"/>
                  </a:ext>
                </a:extLst>
              </p:cNvPr>
              <p:cNvSpPr/>
              <p:nvPr/>
            </p:nvSpPr>
            <p:spPr>
              <a:xfrm>
                <a:off x="3704126" y="41589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1B9F8EC3-46BF-8340-95C2-66695529B042}"/>
                  </a:ext>
                </a:extLst>
              </p:cNvPr>
              <p:cNvSpPr/>
              <p:nvPr/>
            </p:nvSpPr>
            <p:spPr>
              <a:xfrm>
                <a:off x="3780326" y="41783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BB713FA-3C4B-5643-AA94-AA0338B8B0AD}"/>
                  </a:ext>
                </a:extLst>
              </p:cNvPr>
              <p:cNvSpPr/>
              <p:nvPr/>
            </p:nvSpPr>
            <p:spPr>
              <a:xfrm>
                <a:off x="3780326" y="40386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8AE4BB2C-F206-2A48-965E-9FE2CBA449E9}"/>
                  </a:ext>
                </a:extLst>
              </p:cNvPr>
              <p:cNvSpPr/>
              <p:nvPr/>
            </p:nvSpPr>
            <p:spPr>
              <a:xfrm>
                <a:off x="3653326" y="40640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7156FA-94AA-E144-8AD7-1E3C617034DC}"/>
                  </a:ext>
                </a:extLst>
              </p:cNvPr>
              <p:cNvSpPr/>
              <p:nvPr/>
            </p:nvSpPr>
            <p:spPr>
              <a:xfrm>
                <a:off x="3081826" y="40132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8F3901C-E380-B443-96F0-E51D1368C1B8}"/>
                  </a:ext>
                </a:extLst>
              </p:cNvPr>
              <p:cNvSpPr/>
              <p:nvPr/>
            </p:nvSpPr>
            <p:spPr>
              <a:xfrm>
                <a:off x="35390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6062D93B-452E-004B-830B-EA0F0D678821}"/>
                  </a:ext>
                </a:extLst>
              </p:cNvPr>
              <p:cNvSpPr/>
              <p:nvPr/>
            </p:nvSpPr>
            <p:spPr>
              <a:xfrm>
                <a:off x="3399326" y="39878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FE3E977-37C5-9E48-97EA-3C552808D2FB}"/>
                  </a:ext>
                </a:extLst>
              </p:cNvPr>
              <p:cNvSpPr/>
              <p:nvPr/>
            </p:nvSpPr>
            <p:spPr>
              <a:xfrm>
                <a:off x="3196126" y="39751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B7C9EBAE-38A8-8049-BAC9-B2C00647B466}"/>
                  </a:ext>
                </a:extLst>
              </p:cNvPr>
              <p:cNvSpPr/>
              <p:nvPr/>
            </p:nvSpPr>
            <p:spPr>
              <a:xfrm>
                <a:off x="3678726" y="3962400"/>
                <a:ext cx="101600" cy="127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ardrop 111">
              <a:extLst>
                <a:ext uri="{FF2B5EF4-FFF2-40B4-BE49-F238E27FC236}">
                  <a16:creationId xmlns:a16="http://schemas.microsoft.com/office/drawing/2014/main" id="{DB3BE45F-1D38-C44E-BABB-F74F5E9F38BC}"/>
                </a:ext>
              </a:extLst>
            </p:cNvPr>
            <p:cNvSpPr/>
            <p:nvPr/>
          </p:nvSpPr>
          <p:spPr>
            <a:xfrm rot="18928800">
              <a:off x="8348484" y="4893342"/>
              <a:ext cx="596900" cy="635000"/>
            </a:xfrm>
            <a:prstGeom prst="teardrop">
              <a:avLst>
                <a:gd name="adj" fmla="val 138298"/>
              </a:avLst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06BD583-E9E7-114E-8889-A186E9A32CBD}"/>
              </a:ext>
            </a:extLst>
          </p:cNvPr>
          <p:cNvGrpSpPr/>
          <p:nvPr/>
        </p:nvGrpSpPr>
        <p:grpSpPr>
          <a:xfrm>
            <a:off x="9991012" y="2176463"/>
            <a:ext cx="952500" cy="2316851"/>
            <a:chOff x="2992926" y="2705998"/>
            <a:chExt cx="952500" cy="2316851"/>
          </a:xfrm>
        </p:grpSpPr>
        <p:sp>
          <p:nvSpPr>
            <p:cNvPr id="114" name="Snip Same Side Corner Rectangle 113">
              <a:extLst>
                <a:ext uri="{FF2B5EF4-FFF2-40B4-BE49-F238E27FC236}">
                  <a16:creationId xmlns:a16="http://schemas.microsoft.com/office/drawing/2014/main" id="{96F90F84-8388-5B42-90D6-947766E0A048}"/>
                </a:ext>
              </a:extLst>
            </p:cNvPr>
            <p:cNvSpPr/>
            <p:nvPr/>
          </p:nvSpPr>
          <p:spPr>
            <a:xfrm rot="10800000">
              <a:off x="2992926" y="2705998"/>
              <a:ext cx="952500" cy="2316851"/>
            </a:xfrm>
            <a:prstGeom prst="snip2SameRect">
              <a:avLst>
                <a:gd name="adj1" fmla="val 47943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AC31AD6D-B04F-0F44-BADF-4F3CB3D4C089}"/>
                </a:ext>
              </a:extLst>
            </p:cNvPr>
            <p:cNvSpPr/>
            <p:nvPr/>
          </p:nvSpPr>
          <p:spPr>
            <a:xfrm>
              <a:off x="2992926" y="4343400"/>
              <a:ext cx="952500" cy="1778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0F52D87-8AFC-D949-831C-55567CE90BCB}"/>
                </a:ext>
              </a:extLst>
            </p:cNvPr>
            <p:cNvSpPr/>
            <p:nvPr/>
          </p:nvSpPr>
          <p:spPr>
            <a:xfrm>
              <a:off x="2992926" y="41783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ECB5803-6B62-6644-9658-FB66A69C726A}"/>
                </a:ext>
              </a:extLst>
            </p:cNvPr>
            <p:cNvSpPr/>
            <p:nvPr/>
          </p:nvSpPr>
          <p:spPr>
            <a:xfrm>
              <a:off x="3196126" y="4170982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1B6A7BE-1475-F34D-852A-A5872D65AF64}"/>
                </a:ext>
              </a:extLst>
            </p:cNvPr>
            <p:cNvSpPr/>
            <p:nvPr/>
          </p:nvSpPr>
          <p:spPr>
            <a:xfrm>
              <a:off x="3094526" y="41402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6E581EF-B41C-9A4D-9A49-D6FC5650B37B}"/>
                </a:ext>
              </a:extLst>
            </p:cNvPr>
            <p:cNvSpPr/>
            <p:nvPr/>
          </p:nvSpPr>
          <p:spPr>
            <a:xfrm>
              <a:off x="3310426" y="41783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CB97CE40-F868-944B-92E8-47AB34FB4179}"/>
                </a:ext>
              </a:extLst>
            </p:cNvPr>
            <p:cNvSpPr/>
            <p:nvPr/>
          </p:nvSpPr>
          <p:spPr>
            <a:xfrm>
              <a:off x="3412026" y="41783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5728FF7-CA3A-0F49-8DBA-FDE556E7BCCF}"/>
                </a:ext>
              </a:extLst>
            </p:cNvPr>
            <p:cNvSpPr/>
            <p:nvPr/>
          </p:nvSpPr>
          <p:spPr>
            <a:xfrm>
              <a:off x="3526326" y="41656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6573131-96C3-A348-A9B4-6DB7911F4F0F}"/>
                </a:ext>
              </a:extLst>
            </p:cNvPr>
            <p:cNvSpPr/>
            <p:nvPr/>
          </p:nvSpPr>
          <p:spPr>
            <a:xfrm>
              <a:off x="3475526" y="40767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D1306A1-4F3F-9044-8B42-BBE3956512A0}"/>
                </a:ext>
              </a:extLst>
            </p:cNvPr>
            <p:cNvSpPr/>
            <p:nvPr/>
          </p:nvSpPr>
          <p:spPr>
            <a:xfrm>
              <a:off x="3348526" y="41021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4B6B660-7AC8-E345-A33A-51D08C173308}"/>
                </a:ext>
              </a:extLst>
            </p:cNvPr>
            <p:cNvSpPr/>
            <p:nvPr/>
          </p:nvSpPr>
          <p:spPr>
            <a:xfrm>
              <a:off x="3196126" y="41021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9ED86F3F-2655-F64B-B4B0-D0C364BCDEBD}"/>
                </a:ext>
              </a:extLst>
            </p:cNvPr>
            <p:cNvSpPr/>
            <p:nvPr/>
          </p:nvSpPr>
          <p:spPr>
            <a:xfrm>
              <a:off x="3640626" y="42037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2923D7A-4424-114D-BC03-09D90F557DC3}"/>
                </a:ext>
              </a:extLst>
            </p:cNvPr>
            <p:cNvSpPr/>
            <p:nvPr/>
          </p:nvSpPr>
          <p:spPr>
            <a:xfrm>
              <a:off x="3577126" y="40513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BF2A67D-5C0C-014B-968B-6193E72DEECF}"/>
                </a:ext>
              </a:extLst>
            </p:cNvPr>
            <p:cNvSpPr/>
            <p:nvPr/>
          </p:nvSpPr>
          <p:spPr>
            <a:xfrm>
              <a:off x="3031026" y="40640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A8BA9D1-CED9-294D-9AD6-12FE56396C47}"/>
                </a:ext>
              </a:extLst>
            </p:cNvPr>
            <p:cNvSpPr/>
            <p:nvPr/>
          </p:nvSpPr>
          <p:spPr>
            <a:xfrm>
              <a:off x="3297726" y="40132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792E6FB-2F17-9E4C-A31E-F38D4D656F7A}"/>
                </a:ext>
              </a:extLst>
            </p:cNvPr>
            <p:cNvSpPr/>
            <p:nvPr/>
          </p:nvSpPr>
          <p:spPr>
            <a:xfrm>
              <a:off x="3704126" y="41589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7102AA1-9940-E54D-B07B-F44AB027D8FA}"/>
                </a:ext>
              </a:extLst>
            </p:cNvPr>
            <p:cNvSpPr/>
            <p:nvPr/>
          </p:nvSpPr>
          <p:spPr>
            <a:xfrm>
              <a:off x="3780326" y="41783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1812578-9D28-934A-A948-4B5608B23103}"/>
                </a:ext>
              </a:extLst>
            </p:cNvPr>
            <p:cNvSpPr/>
            <p:nvPr/>
          </p:nvSpPr>
          <p:spPr>
            <a:xfrm>
              <a:off x="3780326" y="40386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84A602-785F-A849-A286-A5FECF2DF348}"/>
                </a:ext>
              </a:extLst>
            </p:cNvPr>
            <p:cNvSpPr/>
            <p:nvPr/>
          </p:nvSpPr>
          <p:spPr>
            <a:xfrm>
              <a:off x="3653326" y="40640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ACFB523-5392-3240-BBE1-16E0896060E7}"/>
                </a:ext>
              </a:extLst>
            </p:cNvPr>
            <p:cNvSpPr/>
            <p:nvPr/>
          </p:nvSpPr>
          <p:spPr>
            <a:xfrm>
              <a:off x="3081826" y="40132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0140080-3BA6-6346-8CDD-5454C3F447EA}"/>
                </a:ext>
              </a:extLst>
            </p:cNvPr>
            <p:cNvSpPr/>
            <p:nvPr/>
          </p:nvSpPr>
          <p:spPr>
            <a:xfrm>
              <a:off x="3539026" y="39878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0B037D2-5BEB-A345-9C7A-7B083EBF6686}"/>
                </a:ext>
              </a:extLst>
            </p:cNvPr>
            <p:cNvSpPr/>
            <p:nvPr/>
          </p:nvSpPr>
          <p:spPr>
            <a:xfrm>
              <a:off x="3399326" y="39878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9BA0FDA-6894-854C-9648-7B9C1A1D2629}"/>
                </a:ext>
              </a:extLst>
            </p:cNvPr>
            <p:cNvSpPr/>
            <p:nvPr/>
          </p:nvSpPr>
          <p:spPr>
            <a:xfrm>
              <a:off x="3196126" y="39751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0EF82C5-E060-044A-A884-596349FD143C}"/>
                </a:ext>
              </a:extLst>
            </p:cNvPr>
            <p:cNvSpPr/>
            <p:nvPr/>
          </p:nvSpPr>
          <p:spPr>
            <a:xfrm>
              <a:off x="3678726" y="3962400"/>
              <a:ext cx="101600" cy="127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248EFFAB-DBE0-B747-84A6-6BB867D8850E}"/>
              </a:ext>
            </a:extLst>
          </p:cNvPr>
          <p:cNvSpPr txBox="1"/>
          <p:nvPr/>
        </p:nvSpPr>
        <p:spPr>
          <a:xfrm>
            <a:off x="10004732" y="1752671"/>
            <a:ext cx="936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Slurry</a:t>
            </a:r>
          </a:p>
        </p:txBody>
      </p:sp>
      <p:pic>
        <p:nvPicPr>
          <p:cNvPr id="1026" name="Picture 2" descr="Eppendorf Tube With Pellet, HD Png Download , Transparent Png Image -  PNGitem">
            <a:extLst>
              <a:ext uri="{FF2B5EF4-FFF2-40B4-BE49-F238E27FC236}">
                <a16:creationId xmlns:a16="http://schemas.microsoft.com/office/drawing/2014/main" id="{A330E398-1055-4A42-BAED-958F9862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3" y="2176462"/>
            <a:ext cx="1853482" cy="231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6DDDE3A5-99BC-D741-9F54-E3F12922C5BD}"/>
              </a:ext>
            </a:extLst>
          </p:cNvPr>
          <p:cNvSpPr txBox="1"/>
          <p:nvPr/>
        </p:nvSpPr>
        <p:spPr>
          <a:xfrm>
            <a:off x="2799796" y="1749855"/>
            <a:ext cx="97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Lysate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6950E3E-41E0-A343-8919-133FCCB2F200}"/>
              </a:ext>
            </a:extLst>
          </p:cNvPr>
          <p:cNvSpPr txBox="1"/>
          <p:nvPr/>
        </p:nvSpPr>
        <p:spPr>
          <a:xfrm>
            <a:off x="841756" y="1735400"/>
            <a:ext cx="91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Pellet</a:t>
            </a:r>
          </a:p>
        </p:txBody>
      </p:sp>
    </p:spTree>
    <p:extLst>
      <p:ext uri="{BB962C8B-B14F-4D97-AF65-F5344CB8AC3E}">
        <p14:creationId xmlns:p14="http://schemas.microsoft.com/office/powerpoint/2010/main" val="382082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6BF2-C49D-9F46-A550-1CB35F16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2693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For 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59D92-9E36-FA4E-B765-390F1D36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53"/>
            <a:ext cx="10515600" cy="2100674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Discuss Background and Motivation with Noreen</a:t>
            </a:r>
          </a:p>
          <a:p>
            <a:r>
              <a:rPr lang="en-US" dirty="0">
                <a:latin typeface="+mj-lt"/>
              </a:rPr>
              <a:t>Complete protein purification</a:t>
            </a:r>
          </a:p>
          <a:p>
            <a:pPr lvl="1"/>
            <a:r>
              <a:rPr lang="en-US" dirty="0">
                <a:latin typeface="+mj-lt"/>
              </a:rPr>
              <a:t>Deliver all purification samples and final elution to instructors by end of lab!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9310CF-139C-EC44-A95D-6923B73B1C2E}"/>
              </a:ext>
            </a:extLst>
          </p:cNvPr>
          <p:cNvSpPr txBox="1">
            <a:spLocks/>
          </p:cNvSpPr>
          <p:nvPr/>
        </p:nvSpPr>
        <p:spPr>
          <a:xfrm>
            <a:off x="586409" y="3657601"/>
            <a:ext cx="10515600" cy="1050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</a:rPr>
              <a:t>For M1D4…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C0A339-17BE-E14D-99FB-E15BE0ACC01D}"/>
              </a:ext>
            </a:extLst>
          </p:cNvPr>
          <p:cNvSpPr txBox="1">
            <a:spLocks/>
          </p:cNvSpPr>
          <p:nvPr/>
        </p:nvSpPr>
        <p:spPr>
          <a:xfrm>
            <a:off x="838200" y="4556223"/>
            <a:ext cx="10515600" cy="210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6D0E49-1B9F-6B42-A312-EA6379A9ADAD}"/>
              </a:ext>
            </a:extLst>
          </p:cNvPr>
          <p:cNvSpPr txBox="1">
            <a:spLocks/>
          </p:cNvSpPr>
          <p:nvPr/>
        </p:nvSpPr>
        <p:spPr>
          <a:xfrm>
            <a:off x="1089991" y="4553060"/>
            <a:ext cx="10515600" cy="210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Work with your lab partner to write a methods section for the protein purification protocol</a:t>
            </a:r>
          </a:p>
          <a:p>
            <a:pPr lvl="1"/>
            <a:r>
              <a:rPr lang="en-US" dirty="0">
                <a:latin typeface="+mj-lt"/>
              </a:rPr>
              <a:t>Checklist on the wiki provides useful guidance</a:t>
            </a:r>
          </a:p>
          <a:p>
            <a:r>
              <a:rPr lang="en-US" dirty="0">
                <a:latin typeface="+mj-lt"/>
              </a:rPr>
              <a:t>Visit Comm lab before M1D5</a:t>
            </a:r>
          </a:p>
        </p:txBody>
      </p:sp>
    </p:spTree>
    <p:extLst>
      <p:ext uri="{BB962C8B-B14F-4D97-AF65-F5344CB8AC3E}">
        <p14:creationId xmlns:p14="http://schemas.microsoft.com/office/powerpoint/2010/main" val="198702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7970F15-764C-D049-90ED-51B389BB3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48" y="219171"/>
            <a:ext cx="10724439" cy="930273"/>
          </a:xfrm>
        </p:spPr>
        <p:txBody>
          <a:bodyPr>
            <a:normAutofit/>
          </a:bodyPr>
          <a:lstStyle/>
          <a:p>
            <a:r>
              <a:rPr lang="en-US" sz="4000" dirty="0"/>
              <a:t>Pro tips for writing a methods section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43FE60-BFB6-9948-A281-7BCEDD0E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8664"/>
            <a:ext cx="10515600" cy="520016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Include enough information to replicate the experiment</a:t>
            </a:r>
          </a:p>
          <a:p>
            <a:pPr lvl="1"/>
            <a:r>
              <a:rPr lang="en-US" dirty="0"/>
              <a:t>List manufacturer’s name (Company)</a:t>
            </a:r>
          </a:p>
          <a:p>
            <a:pPr lvl="1"/>
            <a:r>
              <a:rPr lang="en-US" dirty="0"/>
              <a:t>Be </a:t>
            </a:r>
            <a:r>
              <a:rPr lang="en-US" b="1" dirty="0"/>
              <a:t>concise and clear</a:t>
            </a:r>
            <a:r>
              <a:rPr lang="en-US" dirty="0"/>
              <a:t> in your description</a:t>
            </a:r>
          </a:p>
          <a:p>
            <a:pPr marL="0" indent="0">
              <a:buNone/>
            </a:pPr>
            <a:r>
              <a:rPr lang="en-US" sz="3200" dirty="0"/>
              <a:t>Use subsections with descriptive titles</a:t>
            </a:r>
          </a:p>
          <a:p>
            <a:pPr lvl="1"/>
            <a:r>
              <a:rPr lang="en-US" dirty="0"/>
              <a:t>Put in logical order, rather than chronological order</a:t>
            </a:r>
          </a:p>
          <a:p>
            <a:pPr lvl="1"/>
            <a:r>
              <a:rPr lang="en-US" dirty="0"/>
              <a:t>Begin with topic sentence to introduce purpose / goal of each experimental procedure</a:t>
            </a:r>
          </a:p>
          <a:p>
            <a:pPr marL="0" indent="0">
              <a:buNone/>
            </a:pPr>
            <a:r>
              <a:rPr lang="en-US" sz="3200" dirty="0"/>
              <a:t>Use clear and concise full sentences</a:t>
            </a:r>
          </a:p>
          <a:p>
            <a:pPr lvl="1"/>
            <a:r>
              <a:rPr lang="en-US" dirty="0"/>
              <a:t>NO tables or lists, all information should be provided in full sentences and paragraphs</a:t>
            </a:r>
          </a:p>
          <a:p>
            <a:pPr lvl="1"/>
            <a:r>
              <a:rPr lang="en-US" dirty="0"/>
              <a:t>Write in passive voice and use past tense</a:t>
            </a:r>
            <a:endParaRPr lang="en-US" sz="1333" dirty="0"/>
          </a:p>
          <a:p>
            <a:pPr marL="0" indent="0">
              <a:buNone/>
            </a:pPr>
            <a:r>
              <a:rPr lang="en-US" sz="3200" dirty="0"/>
              <a:t>Use the most flexible units</a:t>
            </a:r>
          </a:p>
          <a:p>
            <a:pPr lvl="1"/>
            <a:r>
              <a:rPr lang="en-US" dirty="0"/>
              <a:t>Write concentrations (when known) rather than volumes</a:t>
            </a:r>
            <a:endParaRPr lang="en-US" sz="1333" dirty="0"/>
          </a:p>
          <a:p>
            <a:pPr marL="0" indent="0">
              <a:buNone/>
            </a:pPr>
            <a:r>
              <a:rPr lang="en-US" sz="3200" dirty="0"/>
              <a:t>Eliminate 20.109 specific details</a:t>
            </a:r>
          </a:p>
          <a:p>
            <a:pPr lvl="1"/>
            <a:r>
              <a:rPr lang="en-US" dirty="0"/>
              <a:t>Example “labeled Row A, Row B</a:t>
            </a:r>
            <a:r>
              <a:rPr lang="is-IS" dirty="0"/>
              <a:t>…”</a:t>
            </a:r>
            <a:endParaRPr lang="en-US" dirty="0"/>
          </a:p>
          <a:p>
            <a:pPr lvl="1"/>
            <a:r>
              <a:rPr lang="en-US" dirty="0"/>
              <a:t>Do not include details about tubes and water!</a:t>
            </a:r>
          </a:p>
          <a:p>
            <a:pPr lvl="1"/>
            <a:r>
              <a:rPr lang="en-US" dirty="0"/>
              <a:t>Assume reader has some biology experience</a:t>
            </a:r>
          </a:p>
          <a:p>
            <a:pPr lvl="1"/>
            <a:r>
              <a:rPr lang="en-US" dirty="0"/>
              <a:t>Include parts of the protocol that the teaching faculty completed, but do not say “completed by teaching faculty.”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3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939842-955E-1D46-8205-94C98116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“Cells were grown in 12 mL of RMPI supplemented with FBS.  We spun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down the cells and counted them with a hemocytometer.   Flasks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 were incubated in 37 C incubator.”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959327-F783-7E4C-B7EB-C11A1C8FC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86" y="290303"/>
            <a:ext cx="11581828" cy="781467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0000"/>
                </a:solidFill>
              </a:rPr>
              <a:t>How can you improve this example?</a:t>
            </a:r>
          </a:p>
        </p:txBody>
      </p:sp>
    </p:spTree>
    <p:extLst>
      <p:ext uri="{BB962C8B-B14F-4D97-AF65-F5344CB8AC3E}">
        <p14:creationId xmlns:p14="http://schemas.microsoft.com/office/powerpoint/2010/main" val="191424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F427-EC4A-9945-BEC0-6F3498EA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7" y="27627"/>
            <a:ext cx="10515600" cy="1212673"/>
          </a:xfrm>
        </p:spPr>
        <p:txBody>
          <a:bodyPr>
            <a:normAutofit/>
          </a:bodyPr>
          <a:lstStyle/>
          <a:p>
            <a:r>
              <a:rPr lang="en-US" sz="4000" dirty="0"/>
              <a:t>Get started on protein purification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2D6D-3AF3-8E4E-9BFD-395F55E51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300"/>
            <a:ext cx="10515600" cy="513851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Have a pellet of bacterial cells which express TDP43_RRM12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Resuspend pellet in lysis buffer</a:t>
            </a:r>
            <a:r>
              <a:rPr lang="en-US" dirty="0"/>
              <a:t> (come and lyse cells for 15 minutes on nutator at front bench</a:t>
            </a:r>
          </a:p>
          <a:p>
            <a:pPr lvl="1"/>
            <a:r>
              <a:rPr lang="en-US" dirty="0"/>
              <a:t>During lysis, Tyler will show you how to prepare column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Divide material </a:t>
            </a:r>
            <a:r>
              <a:rPr lang="en-US" dirty="0"/>
              <a:t>from cell lysis between 2 Eppendorf tubes and bring to front bench</a:t>
            </a:r>
          </a:p>
          <a:p>
            <a:pPr lvl="1"/>
            <a:r>
              <a:rPr lang="en-US" dirty="0"/>
              <a:t>Lysed cells will be centrifuged for 30 minutes to separate soluble protein</a:t>
            </a:r>
          </a:p>
          <a:p>
            <a:pPr lvl="1"/>
            <a:r>
              <a:rPr lang="en-US" dirty="0"/>
              <a:t>During centrifugation, prepare nickel resin, wash buffer, elution buffer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Remove 30ul of supernatant</a:t>
            </a:r>
            <a:r>
              <a:rPr lang="en-US" b="1" dirty="0"/>
              <a:t> </a:t>
            </a:r>
            <a:r>
              <a:rPr lang="en-US" dirty="0"/>
              <a:t>and place in fresh Eppendorf tube</a:t>
            </a:r>
          </a:p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Add remaining supernatant to nickel resin</a:t>
            </a:r>
            <a:r>
              <a:rPr lang="en-US" dirty="0"/>
              <a:t> and incubate for 2 hours</a:t>
            </a:r>
          </a:p>
          <a:p>
            <a:pPr lvl="1"/>
            <a:r>
              <a:rPr lang="en-US" dirty="0"/>
              <a:t>Prelab and Assignment lectures during this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ED6B39-FF8F-46DE-9D9E-828E8297A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7" y="118090"/>
            <a:ext cx="1143000" cy="1838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7B71EC-B1C2-49FD-9093-4B7664AEA92D}"/>
              </a:ext>
            </a:extLst>
          </p:cNvPr>
          <p:cNvSpPr txBox="1"/>
          <p:nvPr/>
        </p:nvSpPr>
        <p:spPr>
          <a:xfrm>
            <a:off x="2307779" y="299455"/>
            <a:ext cx="571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Lyse &amp; watch Tyler assemble column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F2E36-AA98-4EB3-94BA-D2A026B09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4" y="0"/>
            <a:ext cx="1362075" cy="1800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0D841D-B2C6-4FBB-B58C-2E7A4A22C793}"/>
              </a:ext>
            </a:extLst>
          </p:cNvPr>
          <p:cNvSpPr txBox="1"/>
          <p:nvPr/>
        </p:nvSpPr>
        <p:spPr>
          <a:xfrm>
            <a:off x="5618358" y="1768602"/>
            <a:ext cx="571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Split lysate evenly &amp; spin 30 minutes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9894A5-14C4-473C-A5D0-256BFC94F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79" y="1313867"/>
            <a:ext cx="3124200" cy="15716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9F409F-818A-4A7B-A770-533B07BCF19A}"/>
              </a:ext>
            </a:extLst>
          </p:cNvPr>
          <p:cNvSpPr txBox="1"/>
          <p:nvPr/>
        </p:nvSpPr>
        <p:spPr>
          <a:xfrm>
            <a:off x="4029182" y="3376684"/>
            <a:ext cx="571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Assemble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B3604A-9299-4199-B3CA-144C5C4A0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172" y="2854489"/>
            <a:ext cx="1362075" cy="18002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DC78D06-DC72-4585-A18C-BA18B0D17615}"/>
              </a:ext>
            </a:extLst>
          </p:cNvPr>
          <p:cNvSpPr txBox="1"/>
          <p:nvPr/>
        </p:nvSpPr>
        <p:spPr>
          <a:xfrm>
            <a:off x="1428213" y="4405675"/>
            <a:ext cx="571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Save 30 ul of lysate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C39A5-0FAB-4400-9308-AEA72AC2CE37}"/>
              </a:ext>
            </a:extLst>
          </p:cNvPr>
          <p:cNvSpPr txBox="1"/>
          <p:nvPr/>
        </p:nvSpPr>
        <p:spPr>
          <a:xfrm>
            <a:off x="6709025" y="4791837"/>
            <a:ext cx="5712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Incubate lysate in resin for 2 hours nutating @ 4C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67A474-7E79-452E-A7A6-B43A439274F0}"/>
              </a:ext>
            </a:extLst>
          </p:cNvPr>
          <p:cNvSpPr txBox="1"/>
          <p:nvPr/>
        </p:nvSpPr>
        <p:spPr>
          <a:xfrm>
            <a:off x="3239784" y="5959255"/>
            <a:ext cx="571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Prelab II, Lecture, BREAK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13B44E-4EE3-4C43-AF95-B13FD70752EF}"/>
              </a:ext>
            </a:extLst>
          </p:cNvPr>
          <p:cNvCxnSpPr/>
          <p:nvPr/>
        </p:nvCxnSpPr>
        <p:spPr>
          <a:xfrm>
            <a:off x="5732980" y="1122130"/>
            <a:ext cx="1058238" cy="347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982C5C4-B4F6-4AD2-94AC-4B4CECF5911E}"/>
              </a:ext>
            </a:extLst>
          </p:cNvPr>
          <p:cNvCxnSpPr/>
          <p:nvPr/>
        </p:nvCxnSpPr>
        <p:spPr>
          <a:xfrm flipH="1">
            <a:off x="5618358" y="2495690"/>
            <a:ext cx="1267039" cy="644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3D93FD-8564-4DAE-9202-4015E474A82E}"/>
              </a:ext>
            </a:extLst>
          </p:cNvPr>
          <p:cNvCxnSpPr/>
          <p:nvPr/>
        </p:nvCxnSpPr>
        <p:spPr>
          <a:xfrm flipH="1">
            <a:off x="3328827" y="4074654"/>
            <a:ext cx="700355" cy="331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DD8B13-C35D-4BA3-9505-EE3EADA6D979}"/>
              </a:ext>
            </a:extLst>
          </p:cNvPr>
          <p:cNvCxnSpPr/>
          <p:nvPr/>
        </p:nvCxnSpPr>
        <p:spPr>
          <a:xfrm>
            <a:off x="4715838" y="4667285"/>
            <a:ext cx="1859623" cy="386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8D4580-F6A2-48FD-AE3F-9B06D952FE08}"/>
              </a:ext>
            </a:extLst>
          </p:cNvPr>
          <p:cNvCxnSpPr/>
          <p:nvPr/>
        </p:nvCxnSpPr>
        <p:spPr>
          <a:xfrm>
            <a:off x="6575461" y="5694503"/>
            <a:ext cx="0" cy="346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50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99F2-57FC-C24A-8D81-B1CE16B5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7" y="187439"/>
            <a:ext cx="10515600" cy="907488"/>
          </a:xfrm>
        </p:spPr>
        <p:txBody>
          <a:bodyPr>
            <a:normAutofit/>
          </a:bodyPr>
          <a:lstStyle/>
          <a:p>
            <a:r>
              <a:rPr lang="en-US" sz="3600" dirty="0"/>
              <a:t>Overview of Mod1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60FAF8-6704-354B-85B1-8A97A270C577}"/>
              </a:ext>
            </a:extLst>
          </p:cNvPr>
          <p:cNvSpPr txBox="1"/>
          <p:nvPr/>
        </p:nvSpPr>
        <p:spPr>
          <a:xfrm>
            <a:off x="1493764" y="1269916"/>
            <a:ext cx="9137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Research goal: Use functional assays to characterize ligands identified as binders to TDP43 from SMM technology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6AA9D8-7113-2A42-A03E-A416C1E1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86" y="1977802"/>
            <a:ext cx="6959600" cy="46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3949E0F-7876-434B-9DA1-C94449BAD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582" y="1109272"/>
            <a:ext cx="6388843" cy="5533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414336-C61D-0F4D-AB95-074BC683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16" y="21522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Use genetic features of the plasmid to control protein expression and purification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B824B-8210-BD4C-B705-16645679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205" y="1683205"/>
            <a:ext cx="4378377" cy="481715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Induction</a:t>
            </a:r>
          </a:p>
          <a:p>
            <a:r>
              <a:rPr lang="en-US" dirty="0"/>
              <a:t>T7 promoter</a:t>
            </a:r>
          </a:p>
          <a:p>
            <a:r>
              <a:rPr lang="en-US" dirty="0"/>
              <a:t>Lac operator</a:t>
            </a:r>
          </a:p>
          <a:p>
            <a:r>
              <a:rPr lang="en-US" dirty="0"/>
              <a:t>Kanamycin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Purification</a:t>
            </a:r>
            <a:endParaRPr lang="en-US" dirty="0"/>
          </a:p>
          <a:p>
            <a:r>
              <a:rPr lang="en-US" dirty="0"/>
              <a:t>His-tag</a:t>
            </a:r>
          </a:p>
        </p:txBody>
      </p:sp>
    </p:spTree>
    <p:extLst>
      <p:ext uri="{BB962C8B-B14F-4D97-AF65-F5344CB8AC3E}">
        <p14:creationId xmlns:p14="http://schemas.microsoft.com/office/powerpoint/2010/main" val="139342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3F76AAA-AE68-AA4D-BF49-E94CBAF83713}"/>
              </a:ext>
            </a:extLst>
          </p:cNvPr>
          <p:cNvCxnSpPr>
            <a:cxnSpLocks/>
          </p:cNvCxnSpPr>
          <p:nvPr/>
        </p:nvCxnSpPr>
        <p:spPr>
          <a:xfrm flipV="1">
            <a:off x="1080203" y="2693503"/>
            <a:ext cx="1202590" cy="986852"/>
          </a:xfrm>
          <a:prstGeom prst="curvedConnector3">
            <a:avLst>
              <a:gd name="adj1" fmla="val -4421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00E20FE-DA8B-5C45-B3F7-650321F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42" y="195091"/>
            <a:ext cx="10515600" cy="1113011"/>
          </a:xfrm>
        </p:spPr>
        <p:txBody>
          <a:bodyPr>
            <a:normAutofit/>
          </a:bodyPr>
          <a:lstStyle/>
          <a:p>
            <a:r>
              <a:rPr lang="en-US" sz="3600" dirty="0"/>
              <a:t>Bacterial induction: How it begins…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2B915-B489-AE43-8D30-CB263AA9C2F9}"/>
              </a:ext>
            </a:extLst>
          </p:cNvPr>
          <p:cNvSpPr txBox="1"/>
          <p:nvPr/>
        </p:nvSpPr>
        <p:spPr>
          <a:xfrm>
            <a:off x="5025577" y="3946527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lacI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A1540E-20B1-0144-AE1F-6F0CC3EFC63A}"/>
              </a:ext>
            </a:extLst>
          </p:cNvPr>
          <p:cNvCxnSpPr>
            <a:cxnSpLocks/>
          </p:cNvCxnSpPr>
          <p:nvPr/>
        </p:nvCxnSpPr>
        <p:spPr>
          <a:xfrm>
            <a:off x="1003852" y="3668566"/>
            <a:ext cx="10740473" cy="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E3FDFC-894C-574D-9E07-7301AC422E20}"/>
              </a:ext>
            </a:extLst>
          </p:cNvPr>
          <p:cNvSpPr/>
          <p:nvPr/>
        </p:nvSpPr>
        <p:spPr>
          <a:xfrm>
            <a:off x="8418426" y="3399797"/>
            <a:ext cx="1061108" cy="50636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BABD-AE20-3842-85B4-56A300DF158C}"/>
              </a:ext>
            </a:extLst>
          </p:cNvPr>
          <p:cNvSpPr/>
          <p:nvPr/>
        </p:nvSpPr>
        <p:spPr>
          <a:xfrm>
            <a:off x="6633838" y="3399797"/>
            <a:ext cx="1752433" cy="50636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22BAD8-EC14-3C4D-B53A-9275B75DD7F4}"/>
              </a:ext>
            </a:extLst>
          </p:cNvPr>
          <p:cNvSpPr/>
          <p:nvPr/>
        </p:nvSpPr>
        <p:spPr>
          <a:xfrm>
            <a:off x="9511704" y="3399797"/>
            <a:ext cx="1752433" cy="506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298A-28BE-E641-8343-65FFD3EADA37}"/>
              </a:ext>
            </a:extLst>
          </p:cNvPr>
          <p:cNvSpPr txBox="1"/>
          <p:nvPr/>
        </p:nvSpPr>
        <p:spPr>
          <a:xfrm>
            <a:off x="6907148" y="3954384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promoter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980F7-4EBD-3D4E-AAA8-9F256C4FD65C}"/>
              </a:ext>
            </a:extLst>
          </p:cNvPr>
          <p:cNvSpPr txBox="1"/>
          <p:nvPr/>
        </p:nvSpPr>
        <p:spPr>
          <a:xfrm>
            <a:off x="8411047" y="3947827"/>
            <a:ext cx="107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B2DD-F074-7A40-A74E-088A548C98E7}"/>
              </a:ext>
            </a:extLst>
          </p:cNvPr>
          <p:cNvSpPr txBox="1"/>
          <p:nvPr/>
        </p:nvSpPr>
        <p:spPr>
          <a:xfrm>
            <a:off x="9511701" y="3953622"/>
            <a:ext cx="17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TDP43-RRM12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65C71F-FFFC-7648-99F0-62466397E9B9}"/>
              </a:ext>
            </a:extLst>
          </p:cNvPr>
          <p:cNvSpPr/>
          <p:nvPr/>
        </p:nvSpPr>
        <p:spPr>
          <a:xfrm>
            <a:off x="4772550" y="3399795"/>
            <a:ext cx="1752433" cy="506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95262-BB5B-3547-9530-D340CA007EEF}"/>
              </a:ext>
            </a:extLst>
          </p:cNvPr>
          <p:cNvSpPr txBox="1"/>
          <p:nvPr/>
        </p:nvSpPr>
        <p:spPr>
          <a:xfrm>
            <a:off x="333375" y="5878520"/>
            <a:ext cx="3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pET_MBP_SNAP_TDP43-RRM12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20B17AE-D6D7-EA42-BA5C-CBCC26E5B59A}"/>
              </a:ext>
            </a:extLst>
          </p:cNvPr>
          <p:cNvSpPr/>
          <p:nvPr/>
        </p:nvSpPr>
        <p:spPr>
          <a:xfrm>
            <a:off x="3319239" y="3399795"/>
            <a:ext cx="1299975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F5B2F7-BAB2-8A48-B9C0-8BF5CC7598CB}"/>
              </a:ext>
            </a:extLst>
          </p:cNvPr>
          <p:cNvSpPr/>
          <p:nvPr/>
        </p:nvSpPr>
        <p:spPr>
          <a:xfrm>
            <a:off x="2440307" y="3399794"/>
            <a:ext cx="667805" cy="506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946405-2B77-B740-83FE-CA19F25CED61}"/>
              </a:ext>
            </a:extLst>
          </p:cNvPr>
          <p:cNvSpPr/>
          <p:nvPr/>
        </p:nvSpPr>
        <p:spPr>
          <a:xfrm>
            <a:off x="956610" y="3399794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CA3B12-F630-A44F-82E3-5AA097818373}"/>
              </a:ext>
            </a:extLst>
          </p:cNvPr>
          <p:cNvSpPr txBox="1"/>
          <p:nvPr/>
        </p:nvSpPr>
        <p:spPr>
          <a:xfrm>
            <a:off x="3267992" y="3917541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gene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0F8ADB-1687-8C46-BE8D-DB7ABB56D9B2}"/>
              </a:ext>
            </a:extLst>
          </p:cNvPr>
          <p:cNvSpPr txBox="1"/>
          <p:nvPr/>
        </p:nvSpPr>
        <p:spPr>
          <a:xfrm>
            <a:off x="1854277" y="3895395"/>
            <a:ext cx="18398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BAD</a:t>
            </a:r>
            <a:endParaRPr lang="en-US" dirty="0"/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(Promoter 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controlling T7 gene)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E756A16-45A9-F24C-9112-EB8DCBE2CFD9}"/>
              </a:ext>
            </a:extLst>
          </p:cNvPr>
          <p:cNvSpPr/>
          <p:nvPr/>
        </p:nvSpPr>
        <p:spPr>
          <a:xfrm>
            <a:off x="1453109" y="3399794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B2D8B4-D816-D44B-BA94-89CEB84CFF84}"/>
              </a:ext>
            </a:extLst>
          </p:cNvPr>
          <p:cNvSpPr txBox="1"/>
          <p:nvPr/>
        </p:nvSpPr>
        <p:spPr>
          <a:xfrm>
            <a:off x="1033670" y="391601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C8AA3-0455-204E-8E30-9B5475209EB8}"/>
              </a:ext>
            </a:extLst>
          </p:cNvPr>
          <p:cNvSpPr txBox="1"/>
          <p:nvPr/>
        </p:nvSpPr>
        <p:spPr>
          <a:xfrm>
            <a:off x="1524599" y="390821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8C2EA42-D9F9-4E4D-9E58-DED734ABC423}"/>
              </a:ext>
            </a:extLst>
          </p:cNvPr>
          <p:cNvSpPr/>
          <p:nvPr/>
        </p:nvSpPr>
        <p:spPr>
          <a:xfrm>
            <a:off x="905909" y="2775473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2A23E95-37AD-F64C-BAF2-274F5EDC2D63}"/>
              </a:ext>
            </a:extLst>
          </p:cNvPr>
          <p:cNvSpPr/>
          <p:nvPr/>
        </p:nvSpPr>
        <p:spPr>
          <a:xfrm>
            <a:off x="905909" y="3101698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360D7D-66EC-7D47-B689-F5150C91AC92}"/>
              </a:ext>
            </a:extLst>
          </p:cNvPr>
          <p:cNvSpPr txBox="1"/>
          <p:nvPr/>
        </p:nvSpPr>
        <p:spPr>
          <a:xfrm>
            <a:off x="1377497" y="2883973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AraC</a:t>
            </a:r>
            <a:r>
              <a:rPr lang="en-US" dirty="0"/>
              <a:t> dimers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28900C-1BFC-CB47-8DE9-605BB4CD4043}"/>
              </a:ext>
            </a:extLst>
          </p:cNvPr>
          <p:cNvGrpSpPr/>
          <p:nvPr/>
        </p:nvGrpSpPr>
        <p:grpSpPr>
          <a:xfrm rot="10800000">
            <a:off x="5232059" y="1078400"/>
            <a:ext cx="1675089" cy="369332"/>
            <a:chOff x="5024394" y="1433100"/>
            <a:chExt cx="1675089" cy="369332"/>
          </a:xfrm>
        </p:grpSpPr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2AE05AE4-974B-D448-ABB4-602F888BAC77}"/>
                </a:ext>
              </a:extLst>
            </p:cNvPr>
            <p:cNvSpPr/>
            <p:nvPr/>
          </p:nvSpPr>
          <p:spPr>
            <a:xfrm>
              <a:off x="5024394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5408EEDD-8B63-7945-A807-B9D9F66628C9}"/>
                </a:ext>
              </a:extLst>
            </p:cNvPr>
            <p:cNvSpPr/>
            <p:nvPr/>
          </p:nvSpPr>
          <p:spPr>
            <a:xfrm>
              <a:off x="5368031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FD21A0-ED24-C549-B43C-DF65966E9C6F}"/>
                </a:ext>
              </a:extLst>
            </p:cNvPr>
            <p:cNvSpPr txBox="1"/>
            <p:nvPr/>
          </p:nvSpPr>
          <p:spPr>
            <a:xfrm rot="10800000">
              <a:off x="5572187" y="1433100"/>
              <a:ext cx="112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Arabinose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50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27487 0.1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20FE-DA8B-5C45-B3F7-650321F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37" y="105816"/>
            <a:ext cx="11289397" cy="1113011"/>
          </a:xfrm>
        </p:spPr>
        <p:txBody>
          <a:bodyPr>
            <a:normAutofit/>
          </a:bodyPr>
          <a:lstStyle/>
          <a:p>
            <a:r>
              <a:rPr lang="en-US" sz="3600" dirty="0"/>
              <a:t>Bacterial induction: Arabinose controls T7 expression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2B915-B489-AE43-8D30-CB263AA9C2F9}"/>
              </a:ext>
            </a:extLst>
          </p:cNvPr>
          <p:cNvSpPr txBox="1"/>
          <p:nvPr/>
        </p:nvSpPr>
        <p:spPr>
          <a:xfrm>
            <a:off x="5025577" y="4324216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lacI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A1540E-20B1-0144-AE1F-6F0CC3EFC63A}"/>
              </a:ext>
            </a:extLst>
          </p:cNvPr>
          <p:cNvCxnSpPr>
            <a:cxnSpLocks/>
          </p:cNvCxnSpPr>
          <p:nvPr/>
        </p:nvCxnSpPr>
        <p:spPr>
          <a:xfrm>
            <a:off x="139148" y="4046257"/>
            <a:ext cx="116051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E3FDFC-894C-574D-9E07-7301AC422E20}"/>
              </a:ext>
            </a:extLst>
          </p:cNvPr>
          <p:cNvSpPr/>
          <p:nvPr/>
        </p:nvSpPr>
        <p:spPr>
          <a:xfrm>
            <a:off x="8418426" y="3777486"/>
            <a:ext cx="1061108" cy="50636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BABD-AE20-3842-85B4-56A300DF158C}"/>
              </a:ext>
            </a:extLst>
          </p:cNvPr>
          <p:cNvSpPr/>
          <p:nvPr/>
        </p:nvSpPr>
        <p:spPr>
          <a:xfrm>
            <a:off x="6633838" y="3777486"/>
            <a:ext cx="1752433" cy="50636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22BAD8-EC14-3C4D-B53A-9275B75DD7F4}"/>
              </a:ext>
            </a:extLst>
          </p:cNvPr>
          <p:cNvSpPr/>
          <p:nvPr/>
        </p:nvSpPr>
        <p:spPr>
          <a:xfrm>
            <a:off x="9511704" y="3777486"/>
            <a:ext cx="1752433" cy="506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298A-28BE-E641-8343-65FFD3EADA37}"/>
              </a:ext>
            </a:extLst>
          </p:cNvPr>
          <p:cNvSpPr txBox="1"/>
          <p:nvPr/>
        </p:nvSpPr>
        <p:spPr>
          <a:xfrm>
            <a:off x="6907148" y="4332073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promoter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980F7-4EBD-3D4E-AAA8-9F256C4FD65C}"/>
              </a:ext>
            </a:extLst>
          </p:cNvPr>
          <p:cNvSpPr txBox="1"/>
          <p:nvPr/>
        </p:nvSpPr>
        <p:spPr>
          <a:xfrm>
            <a:off x="8411047" y="4325516"/>
            <a:ext cx="107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B2DD-F074-7A40-A74E-088A548C98E7}"/>
              </a:ext>
            </a:extLst>
          </p:cNvPr>
          <p:cNvSpPr txBox="1"/>
          <p:nvPr/>
        </p:nvSpPr>
        <p:spPr>
          <a:xfrm>
            <a:off x="9511701" y="4331311"/>
            <a:ext cx="17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TDP43-RRM12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65C71F-FFFC-7648-99F0-62466397E9B9}"/>
              </a:ext>
            </a:extLst>
          </p:cNvPr>
          <p:cNvSpPr/>
          <p:nvPr/>
        </p:nvSpPr>
        <p:spPr>
          <a:xfrm>
            <a:off x="4772550" y="3777484"/>
            <a:ext cx="1752433" cy="506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95262-BB5B-3547-9530-D340CA007EEF}"/>
              </a:ext>
            </a:extLst>
          </p:cNvPr>
          <p:cNvSpPr txBox="1"/>
          <p:nvPr/>
        </p:nvSpPr>
        <p:spPr>
          <a:xfrm>
            <a:off x="333375" y="5878520"/>
            <a:ext cx="3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pET_MBP_SNAP_TDP43-RRM12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20B17AE-D6D7-EA42-BA5C-CBCC26E5B59A}"/>
              </a:ext>
            </a:extLst>
          </p:cNvPr>
          <p:cNvSpPr/>
          <p:nvPr/>
        </p:nvSpPr>
        <p:spPr>
          <a:xfrm>
            <a:off x="3319239" y="3777484"/>
            <a:ext cx="1299975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1F5B2F7-BAB2-8A48-B9C0-8BF5CC7598CB}"/>
              </a:ext>
            </a:extLst>
          </p:cNvPr>
          <p:cNvSpPr/>
          <p:nvPr/>
        </p:nvSpPr>
        <p:spPr>
          <a:xfrm>
            <a:off x="2440307" y="3777483"/>
            <a:ext cx="667805" cy="5063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946405-2B77-B740-83FE-CA19F25CED61}"/>
              </a:ext>
            </a:extLst>
          </p:cNvPr>
          <p:cNvSpPr/>
          <p:nvPr/>
        </p:nvSpPr>
        <p:spPr>
          <a:xfrm>
            <a:off x="956610" y="3777483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CA3B12-F630-A44F-82E3-5AA097818373}"/>
              </a:ext>
            </a:extLst>
          </p:cNvPr>
          <p:cNvSpPr txBox="1"/>
          <p:nvPr/>
        </p:nvSpPr>
        <p:spPr>
          <a:xfrm>
            <a:off x="3267992" y="4295230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gene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0F8ADB-1687-8C46-BE8D-DB7ABB56D9B2}"/>
              </a:ext>
            </a:extLst>
          </p:cNvPr>
          <p:cNvSpPr txBox="1"/>
          <p:nvPr/>
        </p:nvSpPr>
        <p:spPr>
          <a:xfrm>
            <a:off x="1854277" y="4273084"/>
            <a:ext cx="18398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baseline="-25000" dirty="0"/>
              <a:t>BAD</a:t>
            </a:r>
            <a:endParaRPr lang="en-US" dirty="0"/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(Promoter </a:t>
            </a:r>
          </a:p>
          <a:p>
            <a:pPr algn="ctr"/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controlling T7 gene)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E756A16-45A9-F24C-9112-EB8DCBE2CFD9}"/>
              </a:ext>
            </a:extLst>
          </p:cNvPr>
          <p:cNvSpPr/>
          <p:nvPr/>
        </p:nvSpPr>
        <p:spPr>
          <a:xfrm>
            <a:off x="1453109" y="3777483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B2D8B4-D816-D44B-BA94-89CEB84CFF84}"/>
              </a:ext>
            </a:extLst>
          </p:cNvPr>
          <p:cNvSpPr txBox="1"/>
          <p:nvPr/>
        </p:nvSpPr>
        <p:spPr>
          <a:xfrm>
            <a:off x="1033670" y="4293707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0C8AA3-0455-204E-8E30-9B5475209EB8}"/>
              </a:ext>
            </a:extLst>
          </p:cNvPr>
          <p:cNvSpPr txBox="1"/>
          <p:nvPr/>
        </p:nvSpPr>
        <p:spPr>
          <a:xfrm>
            <a:off x="1524599" y="42859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27E0890-B5F6-3D46-A357-A0178B316B9E}"/>
              </a:ext>
            </a:extLst>
          </p:cNvPr>
          <p:cNvSpPr/>
          <p:nvPr/>
        </p:nvSpPr>
        <p:spPr>
          <a:xfrm>
            <a:off x="1413845" y="3479387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5437FAB-D4D4-2B49-BFB7-669CC5E44AB5}"/>
              </a:ext>
            </a:extLst>
          </p:cNvPr>
          <p:cNvSpPr/>
          <p:nvPr/>
        </p:nvSpPr>
        <p:spPr>
          <a:xfrm>
            <a:off x="1060015" y="3479387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7402C4C-1B43-5347-811A-1BB6493F503F}"/>
              </a:ext>
            </a:extLst>
          </p:cNvPr>
          <p:cNvGrpSpPr/>
          <p:nvPr/>
        </p:nvGrpSpPr>
        <p:grpSpPr>
          <a:xfrm rot="10800000">
            <a:off x="26515" y="3379478"/>
            <a:ext cx="1675089" cy="369332"/>
            <a:chOff x="5024394" y="1433100"/>
            <a:chExt cx="1675089" cy="369332"/>
          </a:xfrm>
        </p:grpSpPr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9250492D-3E67-FD49-8BEF-33CA38E1D63F}"/>
                </a:ext>
              </a:extLst>
            </p:cNvPr>
            <p:cNvSpPr/>
            <p:nvPr/>
          </p:nvSpPr>
          <p:spPr>
            <a:xfrm>
              <a:off x="5024394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649FCCDC-E330-6C40-9DA7-2428AB7F10B7}"/>
                </a:ext>
              </a:extLst>
            </p:cNvPr>
            <p:cNvSpPr/>
            <p:nvPr/>
          </p:nvSpPr>
          <p:spPr>
            <a:xfrm>
              <a:off x="5368031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30FA23-A316-7B40-B723-1FF54A7A8BC5}"/>
                </a:ext>
              </a:extLst>
            </p:cNvPr>
            <p:cNvSpPr txBox="1"/>
            <p:nvPr/>
          </p:nvSpPr>
          <p:spPr>
            <a:xfrm rot="10800000">
              <a:off x="5572187" y="1433100"/>
              <a:ext cx="112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Arabinose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B4973E-830E-F54E-A36A-A111862D88B2}"/>
              </a:ext>
            </a:extLst>
          </p:cNvPr>
          <p:cNvGrpSpPr/>
          <p:nvPr/>
        </p:nvGrpSpPr>
        <p:grpSpPr>
          <a:xfrm>
            <a:off x="2186676" y="3138090"/>
            <a:ext cx="1418443" cy="960991"/>
            <a:chOff x="1799843" y="2825298"/>
            <a:chExt cx="1418443" cy="960991"/>
          </a:xfrm>
        </p:grpSpPr>
        <p:sp>
          <p:nvSpPr>
            <p:cNvPr id="42" name="Explosion 1 41">
              <a:extLst>
                <a:ext uri="{FF2B5EF4-FFF2-40B4-BE49-F238E27FC236}">
                  <a16:creationId xmlns:a16="http://schemas.microsoft.com/office/drawing/2014/main" id="{287E3345-E090-E84E-8A53-F6B2CCAD614D}"/>
                </a:ext>
              </a:extLst>
            </p:cNvPr>
            <p:cNvSpPr/>
            <p:nvPr/>
          </p:nvSpPr>
          <p:spPr>
            <a:xfrm rot="20000498">
              <a:off x="1800478" y="2825298"/>
              <a:ext cx="1417808" cy="960991"/>
            </a:xfrm>
            <a:prstGeom prst="irregularSeal1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D7D51E-C68B-EC44-BCE7-3202F40E82A1}"/>
                </a:ext>
              </a:extLst>
            </p:cNvPr>
            <p:cNvSpPr txBox="1"/>
            <p:nvPr/>
          </p:nvSpPr>
          <p:spPr>
            <a:xfrm>
              <a:off x="1799843" y="3050643"/>
              <a:ext cx="1286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/>
                <a:t>RNA </a:t>
              </a:r>
            </a:p>
            <a:p>
              <a:pPr algn="ctr"/>
              <a:r>
                <a:rPr lang="en-US" sz="1600" dirty="0"/>
                <a:t>Pol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62C10B-F82E-AC41-9CE3-975176C7E3B8}"/>
              </a:ext>
            </a:extLst>
          </p:cNvPr>
          <p:cNvCxnSpPr/>
          <p:nvPr/>
        </p:nvCxnSpPr>
        <p:spPr>
          <a:xfrm>
            <a:off x="3481066" y="3564144"/>
            <a:ext cx="860042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2A48A2B-7DA0-6D47-A671-E0121310E12F}"/>
              </a:ext>
            </a:extLst>
          </p:cNvPr>
          <p:cNvGrpSpPr/>
          <p:nvPr/>
        </p:nvGrpSpPr>
        <p:grpSpPr>
          <a:xfrm>
            <a:off x="5577063" y="1697160"/>
            <a:ext cx="1417808" cy="960991"/>
            <a:chOff x="1800478" y="2825298"/>
            <a:chExt cx="1417808" cy="960991"/>
          </a:xfrm>
        </p:grpSpPr>
        <p:sp>
          <p:nvSpPr>
            <p:cNvPr id="50" name="Explosion 1 49">
              <a:extLst>
                <a:ext uri="{FF2B5EF4-FFF2-40B4-BE49-F238E27FC236}">
                  <a16:creationId xmlns:a16="http://schemas.microsoft.com/office/drawing/2014/main" id="{74588D58-8595-8348-BC13-92ED7FB3EC44}"/>
                </a:ext>
              </a:extLst>
            </p:cNvPr>
            <p:cNvSpPr/>
            <p:nvPr/>
          </p:nvSpPr>
          <p:spPr>
            <a:xfrm rot="20000498">
              <a:off x="1800478" y="2825298"/>
              <a:ext cx="1417808" cy="960991"/>
            </a:xfrm>
            <a:prstGeom prst="irregularSeal1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936688-6D40-A045-82D9-DE27E6D350AF}"/>
                </a:ext>
              </a:extLst>
            </p:cNvPr>
            <p:cNvSpPr txBox="1"/>
            <p:nvPr/>
          </p:nvSpPr>
          <p:spPr>
            <a:xfrm>
              <a:off x="1809782" y="3130155"/>
              <a:ext cx="1286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T7</a:t>
              </a:r>
              <a:r>
                <a:rPr lang="en-US" dirty="0"/>
                <a:t> Pol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309553C-2A6C-5E49-9B03-83C4AF447C51}"/>
              </a:ext>
            </a:extLst>
          </p:cNvPr>
          <p:cNvSpPr txBox="1"/>
          <p:nvPr/>
        </p:nvSpPr>
        <p:spPr>
          <a:xfrm>
            <a:off x="726595" y="2805837"/>
            <a:ext cx="13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AraC</a:t>
            </a:r>
            <a:r>
              <a:rPr lang="en-US" dirty="0"/>
              <a:t> dimers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4CF8D691-C18D-2241-BA39-488D72DFFB27}"/>
              </a:ext>
            </a:extLst>
          </p:cNvPr>
          <p:cNvSpPr/>
          <p:nvPr/>
        </p:nvSpPr>
        <p:spPr>
          <a:xfrm>
            <a:off x="4473008" y="2365911"/>
            <a:ext cx="1105137" cy="1304904"/>
          </a:xfrm>
          <a:custGeom>
            <a:avLst/>
            <a:gdLst>
              <a:gd name="connsiteX0" fmla="*/ 9161 w 1105137"/>
              <a:gd name="connsiteY0" fmla="*/ 1304904 h 1304904"/>
              <a:gd name="connsiteX1" fmla="*/ 61351 w 1105137"/>
              <a:gd name="connsiteY1" fmla="*/ 730746 h 1304904"/>
              <a:gd name="connsiteX2" fmla="*/ 470167 w 1105137"/>
              <a:gd name="connsiteY2" fmla="*/ 295778 h 1304904"/>
              <a:gd name="connsiteX3" fmla="*/ 1105137 w 1105137"/>
              <a:gd name="connsiteY3" fmla="*/ 0 h 1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137" h="1304904">
                <a:moveTo>
                  <a:pt x="9161" y="1304904"/>
                </a:moveTo>
                <a:cubicBezTo>
                  <a:pt x="-3161" y="1101919"/>
                  <a:pt x="-15483" y="898934"/>
                  <a:pt x="61351" y="730746"/>
                </a:cubicBezTo>
                <a:cubicBezTo>
                  <a:pt x="138185" y="562558"/>
                  <a:pt x="296203" y="417569"/>
                  <a:pt x="470167" y="295778"/>
                </a:cubicBezTo>
                <a:cubicBezTo>
                  <a:pt x="644131" y="173987"/>
                  <a:pt x="1105137" y="0"/>
                  <a:pt x="1105137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20FE-DA8B-5C45-B3F7-650321F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34606"/>
            <a:ext cx="10515600" cy="1113011"/>
          </a:xfrm>
        </p:spPr>
        <p:txBody>
          <a:bodyPr>
            <a:normAutofit/>
          </a:bodyPr>
          <a:lstStyle/>
          <a:p>
            <a:r>
              <a:rPr lang="en-US" sz="3600" dirty="0"/>
              <a:t>Bacterial induction: Lac repressor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2B915-B489-AE43-8D30-CB263AA9C2F9}"/>
              </a:ext>
            </a:extLst>
          </p:cNvPr>
          <p:cNvSpPr txBox="1"/>
          <p:nvPr/>
        </p:nvSpPr>
        <p:spPr>
          <a:xfrm>
            <a:off x="4463795" y="4174511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lacI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A1540E-20B1-0144-AE1F-6F0CC3EFC63A}"/>
              </a:ext>
            </a:extLst>
          </p:cNvPr>
          <p:cNvCxnSpPr>
            <a:cxnSpLocks/>
          </p:cNvCxnSpPr>
          <p:nvPr/>
        </p:nvCxnSpPr>
        <p:spPr>
          <a:xfrm flipV="1">
            <a:off x="706700" y="3870670"/>
            <a:ext cx="10766173" cy="1558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E3FDFC-894C-574D-9E07-7301AC422E20}"/>
              </a:ext>
            </a:extLst>
          </p:cNvPr>
          <p:cNvSpPr/>
          <p:nvPr/>
        </p:nvSpPr>
        <p:spPr>
          <a:xfrm>
            <a:off x="8287704" y="3627780"/>
            <a:ext cx="1061108" cy="50636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BABD-AE20-3842-85B4-56A300DF158C}"/>
              </a:ext>
            </a:extLst>
          </p:cNvPr>
          <p:cNvSpPr/>
          <p:nvPr/>
        </p:nvSpPr>
        <p:spPr>
          <a:xfrm>
            <a:off x="6503116" y="3627780"/>
            <a:ext cx="1752433" cy="50636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22BAD8-EC14-3C4D-B53A-9275B75DD7F4}"/>
              </a:ext>
            </a:extLst>
          </p:cNvPr>
          <p:cNvSpPr/>
          <p:nvPr/>
        </p:nvSpPr>
        <p:spPr>
          <a:xfrm>
            <a:off x="9380982" y="3627780"/>
            <a:ext cx="1752433" cy="506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298A-28BE-E641-8343-65FFD3EADA37}"/>
              </a:ext>
            </a:extLst>
          </p:cNvPr>
          <p:cNvSpPr txBox="1"/>
          <p:nvPr/>
        </p:nvSpPr>
        <p:spPr>
          <a:xfrm>
            <a:off x="6776426" y="4182367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promoter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980F7-4EBD-3D4E-AAA8-9F256C4FD65C}"/>
              </a:ext>
            </a:extLst>
          </p:cNvPr>
          <p:cNvSpPr txBox="1"/>
          <p:nvPr/>
        </p:nvSpPr>
        <p:spPr>
          <a:xfrm>
            <a:off x="8280325" y="4175810"/>
            <a:ext cx="107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B2DD-F074-7A40-A74E-088A548C98E7}"/>
              </a:ext>
            </a:extLst>
          </p:cNvPr>
          <p:cNvSpPr txBox="1"/>
          <p:nvPr/>
        </p:nvSpPr>
        <p:spPr>
          <a:xfrm>
            <a:off x="9380979" y="4181605"/>
            <a:ext cx="17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TDP43-RRM12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65C71F-FFFC-7648-99F0-62466397E9B9}"/>
              </a:ext>
            </a:extLst>
          </p:cNvPr>
          <p:cNvSpPr/>
          <p:nvPr/>
        </p:nvSpPr>
        <p:spPr>
          <a:xfrm>
            <a:off x="4210768" y="3627779"/>
            <a:ext cx="1752433" cy="506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95262-BB5B-3547-9530-D340CA007EEF}"/>
              </a:ext>
            </a:extLst>
          </p:cNvPr>
          <p:cNvSpPr txBox="1"/>
          <p:nvPr/>
        </p:nvSpPr>
        <p:spPr>
          <a:xfrm>
            <a:off x="333375" y="6077300"/>
            <a:ext cx="3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pET_MBP_SNAP_TDP43-RRM12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F5983B-C51D-C840-B89E-38F4BC2232FD}"/>
              </a:ext>
            </a:extLst>
          </p:cNvPr>
          <p:cNvGrpSpPr/>
          <p:nvPr/>
        </p:nvGrpSpPr>
        <p:grpSpPr>
          <a:xfrm>
            <a:off x="6443490" y="1696588"/>
            <a:ext cx="555002" cy="415793"/>
            <a:chOff x="7049253" y="2813521"/>
            <a:chExt cx="555002" cy="55439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250BE6-A5CE-9F4C-BFEC-1A9F12FB2B1F}"/>
                </a:ext>
              </a:extLst>
            </p:cNvPr>
            <p:cNvSpPr/>
            <p:nvPr/>
          </p:nvSpPr>
          <p:spPr>
            <a:xfrm>
              <a:off x="7330940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E3A51D2-FF1D-6140-8372-FEFF7C2281E9}"/>
                </a:ext>
              </a:extLst>
            </p:cNvPr>
            <p:cNvSpPr/>
            <p:nvPr/>
          </p:nvSpPr>
          <p:spPr>
            <a:xfrm>
              <a:off x="7049253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AC1B8E8-228F-1E40-BD16-B8E3E97346B8}"/>
                </a:ext>
              </a:extLst>
            </p:cNvPr>
            <p:cNvSpPr/>
            <p:nvPr/>
          </p:nvSpPr>
          <p:spPr>
            <a:xfrm>
              <a:off x="7194282" y="2813521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0E17CB-705F-1F45-8FFD-F8EBEFCC853F}"/>
                </a:ext>
              </a:extLst>
            </p:cNvPr>
            <p:cNvSpPr/>
            <p:nvPr/>
          </p:nvSpPr>
          <p:spPr>
            <a:xfrm>
              <a:off x="7186579" y="3094636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DC65E7-A0BC-A742-9C6E-72B6FB92A820}"/>
              </a:ext>
            </a:extLst>
          </p:cNvPr>
          <p:cNvSpPr txBox="1"/>
          <p:nvPr/>
        </p:nvSpPr>
        <p:spPr>
          <a:xfrm>
            <a:off x="6089787" y="2143535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repressor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1124F-3736-4C4B-881B-98AA466922EE}"/>
              </a:ext>
            </a:extLst>
          </p:cNvPr>
          <p:cNvGrpSpPr/>
          <p:nvPr/>
        </p:nvGrpSpPr>
        <p:grpSpPr>
          <a:xfrm>
            <a:off x="6745365" y="3017501"/>
            <a:ext cx="1417808" cy="960991"/>
            <a:chOff x="1800478" y="2825298"/>
            <a:chExt cx="1417808" cy="960991"/>
          </a:xfrm>
        </p:grpSpPr>
        <p:sp>
          <p:nvSpPr>
            <p:cNvPr id="24" name="Explosion 1 23">
              <a:extLst>
                <a:ext uri="{FF2B5EF4-FFF2-40B4-BE49-F238E27FC236}">
                  <a16:creationId xmlns:a16="http://schemas.microsoft.com/office/drawing/2014/main" id="{569CD5F4-8CFA-2F47-9D51-2B13F52CF6B0}"/>
                </a:ext>
              </a:extLst>
            </p:cNvPr>
            <p:cNvSpPr/>
            <p:nvPr/>
          </p:nvSpPr>
          <p:spPr>
            <a:xfrm rot="20000498">
              <a:off x="1800478" y="2825298"/>
              <a:ext cx="1417808" cy="960991"/>
            </a:xfrm>
            <a:prstGeom prst="irregularSeal1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387901-4CC4-EF43-8C23-8F28DAD29C04}"/>
                </a:ext>
              </a:extLst>
            </p:cNvPr>
            <p:cNvSpPr txBox="1"/>
            <p:nvPr/>
          </p:nvSpPr>
          <p:spPr>
            <a:xfrm>
              <a:off x="1809782" y="3130155"/>
              <a:ext cx="1286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T7</a:t>
              </a:r>
              <a:r>
                <a:rPr lang="en-US" dirty="0"/>
                <a:t> Pol</a:t>
              </a: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CB124A44-BD33-DD44-8D98-6DF1E35E4CAC}"/>
              </a:ext>
            </a:extLst>
          </p:cNvPr>
          <p:cNvSpPr/>
          <p:nvPr/>
        </p:nvSpPr>
        <p:spPr>
          <a:xfrm>
            <a:off x="4961858" y="2040130"/>
            <a:ext cx="1105137" cy="1304904"/>
          </a:xfrm>
          <a:custGeom>
            <a:avLst/>
            <a:gdLst>
              <a:gd name="connsiteX0" fmla="*/ 9161 w 1105137"/>
              <a:gd name="connsiteY0" fmla="*/ 1304904 h 1304904"/>
              <a:gd name="connsiteX1" fmla="*/ 61351 w 1105137"/>
              <a:gd name="connsiteY1" fmla="*/ 730746 h 1304904"/>
              <a:gd name="connsiteX2" fmla="*/ 470167 w 1105137"/>
              <a:gd name="connsiteY2" fmla="*/ 295778 h 1304904"/>
              <a:gd name="connsiteX3" fmla="*/ 1105137 w 1105137"/>
              <a:gd name="connsiteY3" fmla="*/ 0 h 1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137" h="1304904">
                <a:moveTo>
                  <a:pt x="9161" y="1304904"/>
                </a:moveTo>
                <a:cubicBezTo>
                  <a:pt x="-3161" y="1101919"/>
                  <a:pt x="-15483" y="898934"/>
                  <a:pt x="61351" y="730746"/>
                </a:cubicBezTo>
                <a:cubicBezTo>
                  <a:pt x="138185" y="562558"/>
                  <a:pt x="296203" y="417569"/>
                  <a:pt x="470167" y="295778"/>
                </a:cubicBezTo>
                <a:cubicBezTo>
                  <a:pt x="644131" y="173987"/>
                  <a:pt x="1105137" y="0"/>
                  <a:pt x="1105137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3EB255-3D68-1F4B-BC68-B7B879B00BF4}"/>
              </a:ext>
            </a:extLst>
          </p:cNvPr>
          <p:cNvGrpSpPr/>
          <p:nvPr/>
        </p:nvGrpSpPr>
        <p:grpSpPr>
          <a:xfrm>
            <a:off x="8543681" y="3374356"/>
            <a:ext cx="555002" cy="415793"/>
            <a:chOff x="7049253" y="2813521"/>
            <a:chExt cx="555002" cy="55439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25CE4F-E29F-0A42-93FA-FAD11E1CAC17}"/>
                </a:ext>
              </a:extLst>
            </p:cNvPr>
            <p:cNvSpPr/>
            <p:nvPr/>
          </p:nvSpPr>
          <p:spPr>
            <a:xfrm>
              <a:off x="7330940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9B2C8BF-3F2D-C34A-96FE-02A534863E11}"/>
                </a:ext>
              </a:extLst>
            </p:cNvPr>
            <p:cNvSpPr/>
            <p:nvPr/>
          </p:nvSpPr>
          <p:spPr>
            <a:xfrm>
              <a:off x="7049253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1F19188-AEF2-8948-97AB-56EA8238B18A}"/>
                </a:ext>
              </a:extLst>
            </p:cNvPr>
            <p:cNvSpPr/>
            <p:nvPr/>
          </p:nvSpPr>
          <p:spPr>
            <a:xfrm>
              <a:off x="7194282" y="2813521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393B68-1283-4D43-9A47-5AF295DC8886}"/>
                </a:ext>
              </a:extLst>
            </p:cNvPr>
            <p:cNvSpPr/>
            <p:nvPr/>
          </p:nvSpPr>
          <p:spPr>
            <a:xfrm>
              <a:off x="7186579" y="3094636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20B17AE-D6D7-EA42-BA5C-CBCC26E5B59A}"/>
              </a:ext>
            </a:extLst>
          </p:cNvPr>
          <p:cNvSpPr/>
          <p:nvPr/>
        </p:nvSpPr>
        <p:spPr>
          <a:xfrm>
            <a:off x="2696103" y="3627778"/>
            <a:ext cx="1299975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CA3B12-F630-A44F-82E3-5AA097818373}"/>
              </a:ext>
            </a:extLst>
          </p:cNvPr>
          <p:cNvSpPr txBox="1"/>
          <p:nvPr/>
        </p:nvSpPr>
        <p:spPr>
          <a:xfrm>
            <a:off x="2644856" y="4145524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gene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8629B6F-22BD-4047-AFC9-946F8836E3B1}"/>
              </a:ext>
            </a:extLst>
          </p:cNvPr>
          <p:cNvSpPr/>
          <p:nvPr/>
        </p:nvSpPr>
        <p:spPr>
          <a:xfrm>
            <a:off x="1403871" y="3606128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E4B825-9342-C343-A543-6B1FE429C68F}"/>
              </a:ext>
            </a:extLst>
          </p:cNvPr>
          <p:cNvSpPr/>
          <p:nvPr/>
        </p:nvSpPr>
        <p:spPr>
          <a:xfrm>
            <a:off x="1900370" y="3606128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E9764-40E6-3C4A-9E9B-1615A465E455}"/>
              </a:ext>
            </a:extLst>
          </p:cNvPr>
          <p:cNvSpPr txBox="1"/>
          <p:nvPr/>
        </p:nvSpPr>
        <p:spPr>
          <a:xfrm>
            <a:off x="1480931" y="412235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F70C04-A414-DF43-8F95-C0E1DEAFA3D4}"/>
              </a:ext>
            </a:extLst>
          </p:cNvPr>
          <p:cNvSpPr txBox="1"/>
          <p:nvPr/>
        </p:nvSpPr>
        <p:spPr>
          <a:xfrm>
            <a:off x="1971860" y="411455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6B10110-984F-9448-9977-E7F618915299}"/>
              </a:ext>
            </a:extLst>
          </p:cNvPr>
          <p:cNvSpPr/>
          <p:nvPr/>
        </p:nvSpPr>
        <p:spPr>
          <a:xfrm>
            <a:off x="1861106" y="3308032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B9DEE2D-BA16-D44F-9F2E-ACEDC47C722B}"/>
              </a:ext>
            </a:extLst>
          </p:cNvPr>
          <p:cNvSpPr/>
          <p:nvPr/>
        </p:nvSpPr>
        <p:spPr>
          <a:xfrm>
            <a:off x="1507276" y="3308032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0D9403-8040-C34D-ABD8-7AAE7B597808}"/>
              </a:ext>
            </a:extLst>
          </p:cNvPr>
          <p:cNvGrpSpPr/>
          <p:nvPr/>
        </p:nvGrpSpPr>
        <p:grpSpPr>
          <a:xfrm rot="10800000">
            <a:off x="473776" y="3208123"/>
            <a:ext cx="1675089" cy="369332"/>
            <a:chOff x="5024394" y="1433100"/>
            <a:chExt cx="1675089" cy="369332"/>
          </a:xfrm>
        </p:grpSpPr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4C58A029-1166-684D-97CB-B9AB241E53C5}"/>
                </a:ext>
              </a:extLst>
            </p:cNvPr>
            <p:cNvSpPr/>
            <p:nvPr/>
          </p:nvSpPr>
          <p:spPr>
            <a:xfrm>
              <a:off x="5024394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96B11F60-CB5B-9B42-B0B7-1EBBE303F0D8}"/>
                </a:ext>
              </a:extLst>
            </p:cNvPr>
            <p:cNvSpPr/>
            <p:nvPr/>
          </p:nvSpPr>
          <p:spPr>
            <a:xfrm>
              <a:off x="5368031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1BC882-E67B-944A-A4A8-E7904984B235}"/>
                </a:ext>
              </a:extLst>
            </p:cNvPr>
            <p:cNvSpPr txBox="1"/>
            <p:nvPr/>
          </p:nvSpPr>
          <p:spPr>
            <a:xfrm rot="10800000">
              <a:off x="5572187" y="1433100"/>
              <a:ext cx="112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Arabinose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12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20FE-DA8B-5C45-B3F7-650321FB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8" y="115130"/>
            <a:ext cx="10515600" cy="1113011"/>
          </a:xfrm>
        </p:spPr>
        <p:txBody>
          <a:bodyPr>
            <a:normAutofit/>
          </a:bodyPr>
          <a:lstStyle/>
          <a:p>
            <a:r>
              <a:rPr lang="en-US" sz="3600" dirty="0"/>
              <a:t>Bacterial induction: IPTG removes lac repression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2B915-B489-AE43-8D30-CB263AA9C2F9}"/>
              </a:ext>
            </a:extLst>
          </p:cNvPr>
          <p:cNvSpPr txBox="1"/>
          <p:nvPr/>
        </p:nvSpPr>
        <p:spPr>
          <a:xfrm>
            <a:off x="4463795" y="3975731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lacI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A1540E-20B1-0144-AE1F-6F0CC3EFC63A}"/>
              </a:ext>
            </a:extLst>
          </p:cNvPr>
          <p:cNvCxnSpPr>
            <a:cxnSpLocks/>
          </p:cNvCxnSpPr>
          <p:nvPr/>
        </p:nvCxnSpPr>
        <p:spPr>
          <a:xfrm flipV="1">
            <a:off x="706700" y="3671890"/>
            <a:ext cx="10766173" cy="1558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E3FDFC-894C-574D-9E07-7301AC422E20}"/>
              </a:ext>
            </a:extLst>
          </p:cNvPr>
          <p:cNvSpPr/>
          <p:nvPr/>
        </p:nvSpPr>
        <p:spPr>
          <a:xfrm>
            <a:off x="8287704" y="3429000"/>
            <a:ext cx="1061108" cy="506362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25BABD-AE20-3842-85B4-56A300DF158C}"/>
              </a:ext>
            </a:extLst>
          </p:cNvPr>
          <p:cNvSpPr/>
          <p:nvPr/>
        </p:nvSpPr>
        <p:spPr>
          <a:xfrm>
            <a:off x="6503116" y="3429000"/>
            <a:ext cx="1752433" cy="50636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322BAD8-EC14-3C4D-B53A-9275B75DD7F4}"/>
              </a:ext>
            </a:extLst>
          </p:cNvPr>
          <p:cNvSpPr/>
          <p:nvPr/>
        </p:nvSpPr>
        <p:spPr>
          <a:xfrm>
            <a:off x="9380982" y="3429000"/>
            <a:ext cx="1752433" cy="5063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9298A-28BE-E641-8343-65FFD3EADA37}"/>
              </a:ext>
            </a:extLst>
          </p:cNvPr>
          <p:cNvSpPr txBox="1"/>
          <p:nvPr/>
        </p:nvSpPr>
        <p:spPr>
          <a:xfrm>
            <a:off x="6776426" y="3983587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promoter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0980F7-4EBD-3D4E-AAA8-9F256C4FD65C}"/>
              </a:ext>
            </a:extLst>
          </p:cNvPr>
          <p:cNvSpPr txBox="1"/>
          <p:nvPr/>
        </p:nvSpPr>
        <p:spPr>
          <a:xfrm>
            <a:off x="8280325" y="3977030"/>
            <a:ext cx="1077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operator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B2DD-F074-7A40-A74E-088A548C98E7}"/>
              </a:ext>
            </a:extLst>
          </p:cNvPr>
          <p:cNvSpPr txBox="1"/>
          <p:nvPr/>
        </p:nvSpPr>
        <p:spPr>
          <a:xfrm>
            <a:off x="9380979" y="3982825"/>
            <a:ext cx="175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TDP43-RRM12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65C71F-FFFC-7648-99F0-62466397E9B9}"/>
              </a:ext>
            </a:extLst>
          </p:cNvPr>
          <p:cNvSpPr/>
          <p:nvPr/>
        </p:nvSpPr>
        <p:spPr>
          <a:xfrm>
            <a:off x="4210768" y="3428999"/>
            <a:ext cx="1752433" cy="5063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95262-BB5B-3547-9530-D340CA007EEF}"/>
              </a:ext>
            </a:extLst>
          </p:cNvPr>
          <p:cNvSpPr txBox="1"/>
          <p:nvPr/>
        </p:nvSpPr>
        <p:spPr>
          <a:xfrm>
            <a:off x="333375" y="5878520"/>
            <a:ext cx="3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pET_MBP_SNAP_TDP43-RRM12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1124F-3736-4C4B-881B-98AA466922EE}"/>
              </a:ext>
            </a:extLst>
          </p:cNvPr>
          <p:cNvGrpSpPr/>
          <p:nvPr/>
        </p:nvGrpSpPr>
        <p:grpSpPr>
          <a:xfrm>
            <a:off x="6754669" y="2802966"/>
            <a:ext cx="1417808" cy="960991"/>
            <a:chOff x="1800478" y="2825298"/>
            <a:chExt cx="1417808" cy="960991"/>
          </a:xfrm>
        </p:grpSpPr>
        <p:sp>
          <p:nvSpPr>
            <p:cNvPr id="24" name="Explosion 1 23">
              <a:extLst>
                <a:ext uri="{FF2B5EF4-FFF2-40B4-BE49-F238E27FC236}">
                  <a16:creationId xmlns:a16="http://schemas.microsoft.com/office/drawing/2014/main" id="{569CD5F4-8CFA-2F47-9D51-2B13F52CF6B0}"/>
                </a:ext>
              </a:extLst>
            </p:cNvPr>
            <p:cNvSpPr/>
            <p:nvPr/>
          </p:nvSpPr>
          <p:spPr>
            <a:xfrm rot="20000498">
              <a:off x="1800478" y="2825298"/>
              <a:ext cx="1417808" cy="960991"/>
            </a:xfrm>
            <a:prstGeom prst="irregularSeal1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387901-4CC4-EF43-8C23-8F28DAD29C04}"/>
                </a:ext>
              </a:extLst>
            </p:cNvPr>
            <p:cNvSpPr txBox="1"/>
            <p:nvPr/>
          </p:nvSpPr>
          <p:spPr>
            <a:xfrm>
              <a:off x="1809782" y="3130155"/>
              <a:ext cx="1286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T7</a:t>
              </a:r>
              <a:r>
                <a:rPr lang="en-US" dirty="0"/>
                <a:t> Pol</a:t>
              </a:r>
            </a:p>
          </p:txBody>
        </p: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CB124A44-BD33-DD44-8D98-6DF1E35E4CAC}"/>
              </a:ext>
            </a:extLst>
          </p:cNvPr>
          <p:cNvSpPr/>
          <p:nvPr/>
        </p:nvSpPr>
        <p:spPr>
          <a:xfrm>
            <a:off x="4961858" y="1602812"/>
            <a:ext cx="1105137" cy="1304904"/>
          </a:xfrm>
          <a:custGeom>
            <a:avLst/>
            <a:gdLst>
              <a:gd name="connsiteX0" fmla="*/ 9161 w 1105137"/>
              <a:gd name="connsiteY0" fmla="*/ 1304904 h 1304904"/>
              <a:gd name="connsiteX1" fmla="*/ 61351 w 1105137"/>
              <a:gd name="connsiteY1" fmla="*/ 730746 h 1304904"/>
              <a:gd name="connsiteX2" fmla="*/ 470167 w 1105137"/>
              <a:gd name="connsiteY2" fmla="*/ 295778 h 1304904"/>
              <a:gd name="connsiteX3" fmla="*/ 1105137 w 1105137"/>
              <a:gd name="connsiteY3" fmla="*/ 0 h 130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137" h="1304904">
                <a:moveTo>
                  <a:pt x="9161" y="1304904"/>
                </a:moveTo>
                <a:cubicBezTo>
                  <a:pt x="-3161" y="1101919"/>
                  <a:pt x="-15483" y="898934"/>
                  <a:pt x="61351" y="730746"/>
                </a:cubicBezTo>
                <a:cubicBezTo>
                  <a:pt x="138185" y="562558"/>
                  <a:pt x="296203" y="417569"/>
                  <a:pt x="470167" y="295778"/>
                </a:cubicBezTo>
                <a:cubicBezTo>
                  <a:pt x="644131" y="173987"/>
                  <a:pt x="1105137" y="0"/>
                  <a:pt x="1105137" y="0"/>
                </a:cubicBezTo>
              </a:path>
            </a:pathLst>
          </a:custGeom>
          <a:ln>
            <a:solidFill>
              <a:schemeClr val="tx1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20B17AE-D6D7-EA42-BA5C-CBCC26E5B59A}"/>
              </a:ext>
            </a:extLst>
          </p:cNvPr>
          <p:cNvSpPr/>
          <p:nvPr/>
        </p:nvSpPr>
        <p:spPr>
          <a:xfrm>
            <a:off x="2696103" y="3428998"/>
            <a:ext cx="1299975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CA3B12-F630-A44F-82E3-5AA097818373}"/>
              </a:ext>
            </a:extLst>
          </p:cNvPr>
          <p:cNvSpPr txBox="1"/>
          <p:nvPr/>
        </p:nvSpPr>
        <p:spPr>
          <a:xfrm>
            <a:off x="2644856" y="3946744"/>
            <a:ext cx="1286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T7</a:t>
            </a:r>
            <a:r>
              <a:rPr lang="en-US" dirty="0"/>
              <a:t> gene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8629B6F-22BD-4047-AFC9-946F8836E3B1}"/>
              </a:ext>
            </a:extLst>
          </p:cNvPr>
          <p:cNvSpPr/>
          <p:nvPr/>
        </p:nvSpPr>
        <p:spPr>
          <a:xfrm>
            <a:off x="1403871" y="3407348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1E4B825-9342-C343-A543-6B1FE429C68F}"/>
              </a:ext>
            </a:extLst>
          </p:cNvPr>
          <p:cNvSpPr/>
          <p:nvPr/>
        </p:nvSpPr>
        <p:spPr>
          <a:xfrm>
            <a:off x="1900370" y="3407348"/>
            <a:ext cx="417479" cy="5063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2E9764-40E6-3C4A-9E9B-1615A465E455}"/>
              </a:ext>
            </a:extLst>
          </p:cNvPr>
          <p:cNvSpPr txBox="1"/>
          <p:nvPr/>
        </p:nvSpPr>
        <p:spPr>
          <a:xfrm>
            <a:off x="1480931" y="392357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F70C04-A414-DF43-8F95-C0E1DEAFA3D4}"/>
              </a:ext>
            </a:extLst>
          </p:cNvPr>
          <p:cNvSpPr txBox="1"/>
          <p:nvPr/>
        </p:nvSpPr>
        <p:spPr>
          <a:xfrm>
            <a:off x="1971860" y="3915771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6B10110-984F-9448-9977-E7F618915299}"/>
              </a:ext>
            </a:extLst>
          </p:cNvPr>
          <p:cNvSpPr/>
          <p:nvPr/>
        </p:nvSpPr>
        <p:spPr>
          <a:xfrm>
            <a:off x="1861106" y="3109252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5B9DEE2D-BA16-D44F-9F2E-ACEDC47C722B}"/>
              </a:ext>
            </a:extLst>
          </p:cNvPr>
          <p:cNvSpPr/>
          <p:nvPr/>
        </p:nvSpPr>
        <p:spPr>
          <a:xfrm>
            <a:off x="1507276" y="3109252"/>
            <a:ext cx="314074" cy="288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0D9403-8040-C34D-ABD8-7AAE7B597808}"/>
              </a:ext>
            </a:extLst>
          </p:cNvPr>
          <p:cNvGrpSpPr/>
          <p:nvPr/>
        </p:nvGrpSpPr>
        <p:grpSpPr>
          <a:xfrm rot="10800000">
            <a:off x="473776" y="3009343"/>
            <a:ext cx="1675089" cy="369332"/>
            <a:chOff x="5024394" y="1433100"/>
            <a:chExt cx="1675089" cy="369332"/>
          </a:xfrm>
        </p:grpSpPr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4C58A029-1166-684D-97CB-B9AB241E53C5}"/>
                </a:ext>
              </a:extLst>
            </p:cNvPr>
            <p:cNvSpPr/>
            <p:nvPr/>
          </p:nvSpPr>
          <p:spPr>
            <a:xfrm>
              <a:off x="5024394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96B11F60-CB5B-9B42-B0B7-1EBBE303F0D8}"/>
                </a:ext>
              </a:extLst>
            </p:cNvPr>
            <p:cNvSpPr/>
            <p:nvPr/>
          </p:nvSpPr>
          <p:spPr>
            <a:xfrm>
              <a:off x="5368031" y="1528314"/>
              <a:ext cx="250539" cy="178904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71BC882-E67B-944A-A4A8-E7904984B235}"/>
                </a:ext>
              </a:extLst>
            </p:cNvPr>
            <p:cNvSpPr txBox="1"/>
            <p:nvPr/>
          </p:nvSpPr>
          <p:spPr>
            <a:xfrm rot="10800000">
              <a:off x="5572187" y="1433100"/>
              <a:ext cx="1127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Arabinose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F1D9F9-B732-204D-A14B-721B2C25C0AB}"/>
              </a:ext>
            </a:extLst>
          </p:cNvPr>
          <p:cNvGrpSpPr/>
          <p:nvPr/>
        </p:nvGrpSpPr>
        <p:grpSpPr>
          <a:xfrm>
            <a:off x="6096000" y="1105994"/>
            <a:ext cx="555002" cy="415793"/>
            <a:chOff x="7049253" y="2813521"/>
            <a:chExt cx="555002" cy="55439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F6F5F16-F0F7-314E-8D62-DC582D0C2530}"/>
                </a:ext>
              </a:extLst>
            </p:cNvPr>
            <p:cNvSpPr/>
            <p:nvPr/>
          </p:nvSpPr>
          <p:spPr>
            <a:xfrm>
              <a:off x="7330940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9878F30-574C-2A46-A5FA-C2ACA424AE48}"/>
                </a:ext>
              </a:extLst>
            </p:cNvPr>
            <p:cNvSpPr/>
            <p:nvPr/>
          </p:nvSpPr>
          <p:spPr>
            <a:xfrm>
              <a:off x="7049253" y="2941727"/>
              <a:ext cx="273315" cy="2732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D64227-E3A0-F44F-ACA5-B7F9D20DB52A}"/>
                </a:ext>
              </a:extLst>
            </p:cNvPr>
            <p:cNvSpPr/>
            <p:nvPr/>
          </p:nvSpPr>
          <p:spPr>
            <a:xfrm>
              <a:off x="7194282" y="2813521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DB3C6DB-DAC4-8B43-BEB6-DFC21FB0B0CC}"/>
                </a:ext>
              </a:extLst>
            </p:cNvPr>
            <p:cNvSpPr/>
            <p:nvPr/>
          </p:nvSpPr>
          <p:spPr>
            <a:xfrm>
              <a:off x="7186579" y="3094636"/>
              <a:ext cx="273315" cy="273275"/>
            </a:xfrm>
            <a:prstGeom prst="ellipse">
              <a:avLst/>
            </a:prstGeom>
            <a:solidFill>
              <a:srgbClr val="E6B9B8"/>
            </a:solidFill>
            <a:ln>
              <a:solidFill>
                <a:srgbClr val="6325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20E3290F-D5FA-D74C-9EEA-CF197CA0608B}"/>
              </a:ext>
            </a:extLst>
          </p:cNvPr>
          <p:cNvSpPr txBox="1"/>
          <p:nvPr/>
        </p:nvSpPr>
        <p:spPr>
          <a:xfrm>
            <a:off x="5742297" y="1552941"/>
            <a:ext cx="1286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lac</a:t>
            </a:r>
            <a:r>
              <a:rPr lang="en-US" dirty="0"/>
              <a:t> repressor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9C92B79-461F-0C41-97A0-3DEF9F4121FB}"/>
              </a:ext>
            </a:extLst>
          </p:cNvPr>
          <p:cNvSpPr txBox="1"/>
          <p:nvPr/>
        </p:nvSpPr>
        <p:spPr>
          <a:xfrm>
            <a:off x="8389768" y="925150"/>
            <a:ext cx="104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 IPTG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EDEDB75-A1EE-4743-BDB6-A0CF69337BCD}"/>
              </a:ext>
            </a:extLst>
          </p:cNvPr>
          <p:cNvSpPr/>
          <p:nvPr/>
        </p:nvSpPr>
        <p:spPr>
          <a:xfrm>
            <a:off x="8766847" y="1290615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F5B500A-DA24-1F41-B3C4-5D4520E0FA52}"/>
              </a:ext>
            </a:extLst>
          </p:cNvPr>
          <p:cNvSpPr/>
          <p:nvPr/>
        </p:nvSpPr>
        <p:spPr>
          <a:xfrm>
            <a:off x="9177306" y="1365790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12E2D57-25B8-6543-A922-A6905D7B6ACA}"/>
              </a:ext>
            </a:extLst>
          </p:cNvPr>
          <p:cNvSpPr/>
          <p:nvPr/>
        </p:nvSpPr>
        <p:spPr>
          <a:xfrm>
            <a:off x="8919247" y="1404915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E74F63D-D84E-874C-9DB6-A1DDB98B5991}"/>
              </a:ext>
            </a:extLst>
          </p:cNvPr>
          <p:cNvSpPr/>
          <p:nvPr/>
        </p:nvSpPr>
        <p:spPr>
          <a:xfrm>
            <a:off x="9201750" y="1536724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AF2C3FC-C6D1-2F4A-8EFD-8518D0DA9E76}"/>
              </a:ext>
            </a:extLst>
          </p:cNvPr>
          <p:cNvSpPr/>
          <p:nvPr/>
        </p:nvSpPr>
        <p:spPr>
          <a:xfrm>
            <a:off x="8750107" y="1519215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EC30A12-1CAA-194F-BEA0-6B2CCC812E35}"/>
              </a:ext>
            </a:extLst>
          </p:cNvPr>
          <p:cNvSpPr/>
          <p:nvPr/>
        </p:nvSpPr>
        <p:spPr>
          <a:xfrm>
            <a:off x="9032610" y="1651024"/>
            <a:ext cx="144696" cy="100655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EF3583A-0257-6349-9C76-15BAC195D6C1}"/>
              </a:ext>
            </a:extLst>
          </p:cNvPr>
          <p:cNvGrpSpPr/>
          <p:nvPr/>
        </p:nvGrpSpPr>
        <p:grpSpPr>
          <a:xfrm>
            <a:off x="7422048" y="2047971"/>
            <a:ext cx="555002" cy="415793"/>
            <a:chOff x="6338693" y="2749849"/>
            <a:chExt cx="555002" cy="55439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99E15F0-0781-CB4C-B38F-864F3422EDBE}"/>
                </a:ext>
              </a:extLst>
            </p:cNvPr>
            <p:cNvGrpSpPr/>
            <p:nvPr/>
          </p:nvGrpSpPr>
          <p:grpSpPr>
            <a:xfrm>
              <a:off x="6338693" y="2749849"/>
              <a:ext cx="555002" cy="554390"/>
              <a:chOff x="7049253" y="2813521"/>
              <a:chExt cx="555002" cy="55439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D25F958-1831-D742-B669-99F230013313}"/>
                  </a:ext>
                </a:extLst>
              </p:cNvPr>
              <p:cNvSpPr/>
              <p:nvPr/>
            </p:nvSpPr>
            <p:spPr>
              <a:xfrm>
                <a:off x="7330940" y="2941727"/>
                <a:ext cx="273315" cy="2732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63252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1EC4E68-A683-9C48-811D-A1E2F73FFAC1}"/>
                  </a:ext>
                </a:extLst>
              </p:cNvPr>
              <p:cNvSpPr/>
              <p:nvPr/>
            </p:nvSpPr>
            <p:spPr>
              <a:xfrm>
                <a:off x="7049253" y="2941727"/>
                <a:ext cx="273315" cy="2732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63252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FF70EA7-FC18-0E49-B3C5-6A75237CDDC6}"/>
                  </a:ext>
                </a:extLst>
              </p:cNvPr>
              <p:cNvSpPr/>
              <p:nvPr/>
            </p:nvSpPr>
            <p:spPr>
              <a:xfrm>
                <a:off x="7194282" y="2813521"/>
                <a:ext cx="273315" cy="273275"/>
              </a:xfrm>
              <a:prstGeom prst="ellipse">
                <a:avLst/>
              </a:prstGeom>
              <a:solidFill>
                <a:srgbClr val="E6B9B8"/>
              </a:solidFill>
              <a:ln>
                <a:solidFill>
                  <a:srgbClr val="63252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72B9F2E-FDD4-1B44-8F19-A54A7C0E7350}"/>
                  </a:ext>
                </a:extLst>
              </p:cNvPr>
              <p:cNvSpPr/>
              <p:nvPr/>
            </p:nvSpPr>
            <p:spPr>
              <a:xfrm>
                <a:off x="7186579" y="3094636"/>
                <a:ext cx="273315" cy="273275"/>
              </a:xfrm>
              <a:prstGeom prst="ellipse">
                <a:avLst/>
              </a:prstGeom>
              <a:solidFill>
                <a:srgbClr val="E6B9B8"/>
              </a:solidFill>
              <a:ln>
                <a:solidFill>
                  <a:srgbClr val="63252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D277A41-B715-CB45-8066-D26D328C10A5}"/>
                </a:ext>
              </a:extLst>
            </p:cNvPr>
            <p:cNvSpPr/>
            <p:nvPr/>
          </p:nvSpPr>
          <p:spPr>
            <a:xfrm>
              <a:off x="6542025" y="2817067"/>
              <a:ext cx="144696" cy="1342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9009D4A-F6D3-B84E-8AEA-41B4C1684A9A}"/>
                </a:ext>
              </a:extLst>
            </p:cNvPr>
            <p:cNvSpPr/>
            <p:nvPr/>
          </p:nvSpPr>
          <p:spPr>
            <a:xfrm>
              <a:off x="6548032" y="3107339"/>
              <a:ext cx="144696" cy="134206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Freeform 89">
            <a:extLst>
              <a:ext uri="{FF2B5EF4-FFF2-40B4-BE49-F238E27FC236}">
                <a16:creationId xmlns:a16="http://schemas.microsoft.com/office/drawing/2014/main" id="{84715FF6-7FEB-C54D-B431-852D845D32AE}"/>
              </a:ext>
            </a:extLst>
          </p:cNvPr>
          <p:cNvSpPr/>
          <p:nvPr/>
        </p:nvSpPr>
        <p:spPr>
          <a:xfrm>
            <a:off x="6919438" y="1335885"/>
            <a:ext cx="755636" cy="506363"/>
          </a:xfrm>
          <a:custGeom>
            <a:avLst/>
            <a:gdLst>
              <a:gd name="connsiteX0" fmla="*/ 0 w 755636"/>
              <a:gd name="connsiteY0" fmla="*/ 0 h 675150"/>
              <a:gd name="connsiteX1" fmla="*/ 305470 w 755636"/>
              <a:gd name="connsiteY1" fmla="*/ 64300 h 675150"/>
              <a:gd name="connsiteX2" fmla="*/ 643094 w 755636"/>
              <a:gd name="connsiteY2" fmla="*/ 289350 h 675150"/>
              <a:gd name="connsiteX3" fmla="*/ 755636 w 755636"/>
              <a:gd name="connsiteY3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36" h="675150">
                <a:moveTo>
                  <a:pt x="0" y="0"/>
                </a:moveTo>
                <a:cubicBezTo>
                  <a:pt x="99144" y="8037"/>
                  <a:pt x="198288" y="16075"/>
                  <a:pt x="305470" y="64300"/>
                </a:cubicBezTo>
                <a:cubicBezTo>
                  <a:pt x="412652" y="112525"/>
                  <a:pt x="568066" y="187542"/>
                  <a:pt x="643094" y="289350"/>
                </a:cubicBezTo>
                <a:cubicBezTo>
                  <a:pt x="718122" y="391158"/>
                  <a:pt x="755636" y="675150"/>
                  <a:pt x="755636" y="67515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E6E39BFB-28BC-E843-A93F-ABBD927A0342}"/>
              </a:ext>
            </a:extLst>
          </p:cNvPr>
          <p:cNvSpPr/>
          <p:nvPr/>
        </p:nvSpPr>
        <p:spPr>
          <a:xfrm flipH="1">
            <a:off x="7795303" y="1450185"/>
            <a:ext cx="755636" cy="506363"/>
          </a:xfrm>
          <a:custGeom>
            <a:avLst/>
            <a:gdLst>
              <a:gd name="connsiteX0" fmla="*/ 0 w 755636"/>
              <a:gd name="connsiteY0" fmla="*/ 0 h 675150"/>
              <a:gd name="connsiteX1" fmla="*/ 305470 w 755636"/>
              <a:gd name="connsiteY1" fmla="*/ 64300 h 675150"/>
              <a:gd name="connsiteX2" fmla="*/ 643094 w 755636"/>
              <a:gd name="connsiteY2" fmla="*/ 289350 h 675150"/>
              <a:gd name="connsiteX3" fmla="*/ 755636 w 755636"/>
              <a:gd name="connsiteY3" fmla="*/ 675150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636" h="675150">
                <a:moveTo>
                  <a:pt x="0" y="0"/>
                </a:moveTo>
                <a:cubicBezTo>
                  <a:pt x="99144" y="8037"/>
                  <a:pt x="198288" y="16075"/>
                  <a:pt x="305470" y="64300"/>
                </a:cubicBezTo>
                <a:cubicBezTo>
                  <a:pt x="412652" y="112525"/>
                  <a:pt x="568066" y="187542"/>
                  <a:pt x="643094" y="289350"/>
                </a:cubicBezTo>
                <a:cubicBezTo>
                  <a:pt x="718122" y="391158"/>
                  <a:pt x="755636" y="675150"/>
                  <a:pt x="755636" y="67515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5CE8A27-54D0-9A4E-84B3-B11A6368EA15}"/>
              </a:ext>
            </a:extLst>
          </p:cNvPr>
          <p:cNvCxnSpPr>
            <a:cxnSpLocks/>
          </p:cNvCxnSpPr>
          <p:nvPr/>
        </p:nvCxnSpPr>
        <p:spPr>
          <a:xfrm>
            <a:off x="8203901" y="3104557"/>
            <a:ext cx="2838473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loud 92">
            <a:extLst>
              <a:ext uri="{FF2B5EF4-FFF2-40B4-BE49-F238E27FC236}">
                <a16:creationId xmlns:a16="http://schemas.microsoft.com/office/drawing/2014/main" id="{9A4E6EBE-B88E-6647-B44A-40D78E98332B}"/>
              </a:ext>
            </a:extLst>
          </p:cNvPr>
          <p:cNvSpPr/>
          <p:nvPr/>
        </p:nvSpPr>
        <p:spPr>
          <a:xfrm>
            <a:off x="10588850" y="5125830"/>
            <a:ext cx="1089123" cy="89509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8A6B803D-4C29-DB40-9BCE-36E6CC6363E3}"/>
              </a:ext>
            </a:extLst>
          </p:cNvPr>
          <p:cNvSpPr/>
          <p:nvPr/>
        </p:nvSpPr>
        <p:spPr>
          <a:xfrm rot="11399245" flipH="1">
            <a:off x="9678049" y="4521273"/>
            <a:ext cx="916801" cy="713348"/>
          </a:xfrm>
          <a:custGeom>
            <a:avLst/>
            <a:gdLst>
              <a:gd name="connsiteX0" fmla="*/ 10806 w 550095"/>
              <a:gd name="connsiteY0" fmla="*/ 713348 h 713348"/>
              <a:gd name="connsiteX1" fmla="*/ 71693 w 550095"/>
              <a:gd name="connsiteY1" fmla="*/ 217484 h 713348"/>
              <a:gd name="connsiteX2" fmla="*/ 550095 w 550095"/>
              <a:gd name="connsiteY2" fmla="*/ 0 h 71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095" h="713348">
                <a:moveTo>
                  <a:pt x="10806" y="713348"/>
                </a:moveTo>
                <a:cubicBezTo>
                  <a:pt x="-3692" y="524861"/>
                  <a:pt x="-18189" y="336375"/>
                  <a:pt x="71693" y="217484"/>
                </a:cubicBezTo>
                <a:cubicBezTo>
                  <a:pt x="161575" y="98593"/>
                  <a:pt x="550095" y="0"/>
                  <a:pt x="550095" y="0"/>
                </a:cubicBezTo>
              </a:path>
            </a:pathLst>
          </a:custGeom>
          <a:ln>
            <a:solidFill>
              <a:srgbClr val="0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327311-B89A-ED4E-A349-34B947F831FE}"/>
              </a:ext>
            </a:extLst>
          </p:cNvPr>
          <p:cNvSpPr txBox="1"/>
          <p:nvPr/>
        </p:nvSpPr>
        <p:spPr>
          <a:xfrm>
            <a:off x="9822524" y="5697761"/>
            <a:ext cx="86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TDP43 </a:t>
            </a:r>
          </a:p>
          <a:p>
            <a:r>
              <a:rPr lang="en-US" dirty="0"/>
              <a:t>protein</a:t>
            </a:r>
          </a:p>
        </p:txBody>
      </p:sp>
    </p:spTree>
    <p:extLst>
      <p:ext uri="{BB962C8B-B14F-4D97-AF65-F5344CB8AC3E}">
        <p14:creationId xmlns:p14="http://schemas.microsoft.com/office/powerpoint/2010/main" val="701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1039</Words>
  <Application>Microsoft Office PowerPoint</Application>
  <PresentationFormat>Widescreen</PresentationFormat>
  <Paragraphs>225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Get started on protein purification</vt:lpstr>
      <vt:lpstr>PowerPoint Presentation</vt:lpstr>
      <vt:lpstr>Overview of Mod1 experiments</vt:lpstr>
      <vt:lpstr>Use genetic features of the plasmid to control protein expression and purification</vt:lpstr>
      <vt:lpstr>Bacterial induction: How it begins…</vt:lpstr>
      <vt:lpstr>Bacterial induction: Arabinose controls T7 expression</vt:lpstr>
      <vt:lpstr>Bacterial induction: Lac repressor </vt:lpstr>
      <vt:lpstr>Bacterial induction: IPTG removes lac repression</vt:lpstr>
      <vt:lpstr>How do we induce protein expression?</vt:lpstr>
      <vt:lpstr>PowerPoint Presentation</vt:lpstr>
      <vt:lpstr>How will you purify TDP43_RRM12?</vt:lpstr>
      <vt:lpstr>6xHis tag binds to Ni2+ resin / column to allow purification of protein of interest</vt:lpstr>
      <vt:lpstr>Non-specific binders washed from Ni2+ resin / column using a low concentration of imidazole</vt:lpstr>
      <vt:lpstr>High concentration of imidazole is used to elute the protein from the Ni2+ resin / column </vt:lpstr>
      <vt:lpstr>Purification process (and where you will save samples)</vt:lpstr>
      <vt:lpstr>For today…</vt:lpstr>
      <vt:lpstr>Pro tips for writing a methods section</vt:lpstr>
      <vt:lpstr>How can you improve this example?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Meyer</dc:creator>
  <cp:lastModifiedBy>Jamie</cp:lastModifiedBy>
  <cp:revision>34</cp:revision>
  <cp:lastPrinted>2022-02-10T15:36:17Z</cp:lastPrinted>
  <dcterms:created xsi:type="dcterms:W3CDTF">2021-10-14T20:04:53Z</dcterms:created>
  <dcterms:modified xsi:type="dcterms:W3CDTF">2022-02-11T17:21:50Z</dcterms:modified>
</cp:coreProperties>
</file>