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>
      <p:cViewPr varScale="1">
        <p:scale>
          <a:sx n="161" d="100"/>
          <a:sy n="161" d="100"/>
        </p:scale>
        <p:origin x="-8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DF57-58F7-4C96-9788-A7FAD087E39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25E5-1D16-45C7-90EC-6663F93A5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535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DF57-58F7-4C96-9788-A7FAD087E39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25E5-1D16-45C7-90EC-6663F93A5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568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DF57-58F7-4C96-9788-A7FAD087E39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25E5-1D16-45C7-90EC-6663F93A5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03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DF57-58F7-4C96-9788-A7FAD087E39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25E5-1D16-45C7-90EC-6663F93A5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44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DF57-58F7-4C96-9788-A7FAD087E39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25E5-1D16-45C7-90EC-6663F93A5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263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DF57-58F7-4C96-9788-A7FAD087E39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25E5-1D16-45C7-90EC-6663F93A5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405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DF57-58F7-4C96-9788-A7FAD087E39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25E5-1D16-45C7-90EC-6663F93A5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211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DF57-58F7-4C96-9788-A7FAD087E39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25E5-1D16-45C7-90EC-6663F93A5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053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DF57-58F7-4C96-9788-A7FAD087E39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25E5-1D16-45C7-90EC-6663F93A5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293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DF57-58F7-4C96-9788-A7FAD087E39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25E5-1D16-45C7-90EC-6663F93A5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750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DF57-58F7-4C96-9788-A7FAD087E39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25E5-1D16-45C7-90EC-6663F93A5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348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ADF57-58F7-4C96-9788-A7FAD087E39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225E5-1D16-45C7-90EC-6663F93A5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434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Emergent Properties of Reduced-Genome </a:t>
            </a:r>
            <a:r>
              <a:rPr lang="en-US" i="1" dirty="0" smtClean="0"/>
              <a:t>Escherichia coli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 </a:t>
            </a:r>
            <a:r>
              <a:rPr lang="en-US" sz="2400" dirty="0" err="1" smtClean="0"/>
              <a:t>Posfai</a:t>
            </a:r>
            <a:r>
              <a:rPr lang="en-US" sz="2400" dirty="0" smtClean="0"/>
              <a:t>, G Plunkett III, T </a:t>
            </a:r>
            <a:r>
              <a:rPr lang="en-US" sz="2400" dirty="0" err="1" smtClean="0"/>
              <a:t>Feher</a:t>
            </a:r>
            <a:r>
              <a:rPr lang="en-US" sz="2400" dirty="0" smtClean="0"/>
              <a:t>, D Frisch, GM </a:t>
            </a:r>
            <a:r>
              <a:rPr lang="en-US" sz="2400" dirty="0" err="1" smtClean="0"/>
              <a:t>Keil</a:t>
            </a:r>
            <a:r>
              <a:rPr lang="en-US" sz="2400" dirty="0" smtClean="0"/>
              <a:t>, K </a:t>
            </a:r>
            <a:r>
              <a:rPr lang="en-US" sz="2400" dirty="0" err="1" smtClean="0"/>
              <a:t>Umenhoffer</a:t>
            </a:r>
            <a:r>
              <a:rPr lang="en-US" sz="2400" dirty="0" smtClean="0"/>
              <a:t>, V </a:t>
            </a:r>
            <a:r>
              <a:rPr lang="en-US" sz="2400" dirty="0" err="1" smtClean="0"/>
              <a:t>Kolisnychenko</a:t>
            </a:r>
            <a:r>
              <a:rPr lang="en-US" sz="2400" dirty="0" smtClean="0"/>
              <a:t>, B Stahl, SS Sharma, M de </a:t>
            </a:r>
            <a:r>
              <a:rPr lang="en-US" sz="2400" dirty="0" err="1" smtClean="0"/>
              <a:t>Arruda</a:t>
            </a:r>
            <a:r>
              <a:rPr lang="en-US" sz="2400" dirty="0" smtClean="0"/>
              <a:t>, V </a:t>
            </a:r>
            <a:r>
              <a:rPr lang="en-US" sz="2400" dirty="0" err="1" smtClean="0"/>
              <a:t>Burland</a:t>
            </a:r>
            <a:r>
              <a:rPr lang="en-US" sz="2400" dirty="0" smtClean="0"/>
              <a:t>, SW </a:t>
            </a:r>
            <a:r>
              <a:rPr lang="en-US" sz="2400" dirty="0" err="1" smtClean="0"/>
              <a:t>Harcum</a:t>
            </a:r>
            <a:r>
              <a:rPr lang="en-US" sz="2400" dirty="0" smtClean="0"/>
              <a:t>, FR </a:t>
            </a:r>
            <a:r>
              <a:rPr lang="en-US" sz="2400" dirty="0" err="1" smtClean="0"/>
              <a:t>Blattner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42672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Presented by Tina </a:t>
            </a:r>
            <a:r>
              <a:rPr lang="en-US" sz="2400" dirty="0" err="1" smtClean="0"/>
              <a:t>Stutzman</a:t>
            </a:r>
            <a:endParaRPr lang="en-US" sz="2400" dirty="0" smtClean="0"/>
          </a:p>
          <a:p>
            <a:pPr algn="ctr"/>
            <a:r>
              <a:rPr lang="en-US" sz="2400" dirty="0" smtClean="0"/>
              <a:t>20.385 April 13, 2011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79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reasons for increased electroporation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4648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Deleted 180 membrane protein genes, membrane synthesis enzymes, and regulatory factors, including fimbriae</a:t>
            </a:r>
            <a:endParaRPr lang="en-US" sz="2800" dirty="0"/>
          </a:p>
        </p:txBody>
      </p:sp>
      <p:pic>
        <p:nvPicPr>
          <p:cNvPr id="3074" name="Picture 2" descr="http://upload.wikimedia.org/wikipedia/commons/thumb/d/d4/E._coli_fimbriae.png/220px-E._coli_fimbria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81701" y="2105024"/>
            <a:ext cx="2095500" cy="268605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638800" y="3810000"/>
            <a:ext cx="762000" cy="762000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81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81000"/>
            <a:ext cx="8382000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Significance </a:t>
            </a:r>
            <a:endParaRPr lang="en-US" sz="2800" dirty="0" smtClean="0"/>
          </a:p>
          <a:p>
            <a:pPr lvl="1" algn="ctr"/>
            <a:r>
              <a:rPr lang="en-US" dirty="0" smtClean="0"/>
              <a:t>These specific deletions seem useful </a:t>
            </a:r>
            <a:r>
              <a:rPr lang="en-US" dirty="0" smtClean="0"/>
              <a:t>for producing stable biological agents</a:t>
            </a:r>
          </a:p>
          <a:p>
            <a:pPr lvl="1" algn="ctr"/>
            <a:r>
              <a:rPr lang="en-US" dirty="0" smtClean="0"/>
              <a:t>Greater efficiency in plasmid delivery</a:t>
            </a:r>
          </a:p>
          <a:p>
            <a:pPr lvl="1" algn="ctr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438400"/>
            <a:ext cx="8382000" cy="381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en-US" dirty="0" smtClean="0"/>
          </a:p>
          <a:p>
            <a:pPr algn="ctr"/>
            <a:r>
              <a:rPr lang="en-US" sz="2800" dirty="0" smtClean="0"/>
              <a:t>Assessment of reduced </a:t>
            </a:r>
            <a:r>
              <a:rPr lang="en-US" sz="2800" dirty="0" smtClean="0"/>
              <a:t>genome chasse </a:t>
            </a:r>
            <a:endParaRPr lang="en-US" sz="2800" dirty="0" smtClean="0"/>
          </a:p>
          <a:p>
            <a:r>
              <a:rPr lang="en-US" dirty="0" smtClean="0"/>
              <a:t>Pros – </a:t>
            </a:r>
          </a:p>
          <a:p>
            <a:r>
              <a:rPr lang="en-US" sz="2800" dirty="0" smtClean="0"/>
              <a:t>	</a:t>
            </a:r>
            <a:r>
              <a:rPr lang="en-US" dirty="0" smtClean="0"/>
              <a:t>Can possibly match synthetic circuit needs to what chasse provides</a:t>
            </a:r>
          </a:p>
          <a:p>
            <a:r>
              <a:rPr lang="en-US" dirty="0" smtClean="0"/>
              <a:t>Cons – </a:t>
            </a:r>
          </a:p>
          <a:p>
            <a:r>
              <a:rPr lang="en-US" dirty="0" smtClean="0"/>
              <a:t>	Not always clear what demands a circuit will place on the cell</a:t>
            </a:r>
          </a:p>
          <a:p>
            <a:r>
              <a:rPr lang="en-US" dirty="0" smtClean="0"/>
              <a:t>	Are “emergent” properties desirable in biology?</a:t>
            </a:r>
          </a:p>
          <a:p>
            <a:endParaRPr lang="en-US" dirty="0" smtClean="0"/>
          </a:p>
          <a:p>
            <a:r>
              <a:rPr lang="en-US" b="1" dirty="0" smtClean="0"/>
              <a:t>Authors goals </a:t>
            </a:r>
            <a:r>
              <a:rPr lang="en-US" dirty="0" smtClean="0"/>
              <a:t>– reduce genome to improve metabolic efficiency</a:t>
            </a:r>
          </a:p>
          <a:p>
            <a:r>
              <a:rPr lang="en-US" b="1" dirty="0" smtClean="0"/>
              <a:t>Results</a:t>
            </a:r>
            <a:r>
              <a:rPr lang="en-US" dirty="0" smtClean="0"/>
              <a:t> – no mention of metabolic </a:t>
            </a:r>
            <a:r>
              <a:rPr lang="en-US" dirty="0" smtClean="0"/>
              <a:t>efficiency, but my chance made deletions that cause  increased </a:t>
            </a:r>
            <a:r>
              <a:rPr lang="en-US" dirty="0" err="1" smtClean="0"/>
              <a:t>electroporation</a:t>
            </a:r>
            <a:r>
              <a:rPr lang="en-US" dirty="0" smtClean="0"/>
              <a:t> efficiency and foreign protein expression</a:t>
            </a:r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68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90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Minimum cell versus 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c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ell-free system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2971800" y="3276600"/>
            <a:ext cx="3352800" cy="2803634"/>
          </a:xfrm>
          <a:prstGeom prst="triangle">
            <a:avLst/>
          </a:prstGeom>
          <a:gradFill>
            <a:gsLst>
              <a:gs pos="19000">
                <a:schemeClr val="tx2">
                  <a:alpha val="74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0800000">
            <a:off x="2971801" y="1905000"/>
            <a:ext cx="3352799" cy="2743200"/>
          </a:xfrm>
          <a:prstGeom prst="triangle">
            <a:avLst/>
          </a:prstGeom>
          <a:gradFill>
            <a:gsLst>
              <a:gs pos="0">
                <a:srgbClr val="FF0000">
                  <a:alpha val="86000"/>
                </a:srgb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innerShdw blurRad="1270000" dist="812800" dir="16260000">
              <a:srgbClr val="C00000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5981700" y="2781300"/>
            <a:ext cx="17518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6019005" y="5333206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0" y="2514600"/>
            <a:ext cx="1600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Reduce </a:t>
            </a:r>
          </a:p>
          <a:p>
            <a:pPr algn="ctr"/>
            <a:r>
              <a:rPr lang="en-US" sz="2000" dirty="0" smtClean="0"/>
              <a:t>Complexity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5181600"/>
            <a:ext cx="152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Build-up </a:t>
            </a:r>
          </a:p>
          <a:p>
            <a:pPr algn="ctr"/>
            <a:r>
              <a:rPr lang="en-US" sz="2000" dirty="0" smtClean="0"/>
              <a:t>function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336000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Self-replicating entity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1524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Modern cells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6019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Pure molecules</a:t>
            </a:r>
            <a:endParaRPr lang="en-US" sz="2400" b="1" dirty="0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 rot="5400000">
            <a:off x="4440843" y="4855557"/>
            <a:ext cx="493090" cy="1754777"/>
            <a:chOff x="2304" y="312"/>
            <a:chExt cx="979" cy="3484"/>
          </a:xfrm>
        </p:grpSpPr>
        <p:sp>
          <p:nvSpPr>
            <p:cNvPr id="15" name="Freeform 3"/>
            <p:cNvSpPr>
              <a:spLocks noChangeAspect="1"/>
            </p:cNvSpPr>
            <p:nvPr/>
          </p:nvSpPr>
          <p:spPr bwMode="auto">
            <a:xfrm>
              <a:off x="2304" y="3132"/>
              <a:ext cx="978" cy="664"/>
            </a:xfrm>
            <a:custGeom>
              <a:avLst/>
              <a:gdLst/>
              <a:ahLst/>
              <a:cxnLst>
                <a:cxn ang="0">
                  <a:pos x="175" y="132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1" y="68"/>
                </a:cxn>
                <a:cxn ang="0">
                  <a:pos x="168" y="192"/>
                </a:cxn>
                <a:cxn ang="0">
                  <a:pos x="330" y="326"/>
                </a:cxn>
                <a:cxn ang="0">
                  <a:pos x="330" y="249"/>
                </a:cxn>
                <a:cxn ang="0">
                  <a:pos x="175" y="132"/>
                </a:cxn>
              </a:cxnLst>
              <a:rect l="0" t="0" r="r" b="b"/>
              <a:pathLst>
                <a:path w="330" h="326">
                  <a:moveTo>
                    <a:pt x="175" y="132"/>
                  </a:moveTo>
                  <a:cubicBezTo>
                    <a:pt x="72" y="69"/>
                    <a:pt x="13" y="37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1" y="68"/>
                  </a:cubicBezTo>
                  <a:cubicBezTo>
                    <a:pt x="21" y="111"/>
                    <a:pt x="100" y="153"/>
                    <a:pt x="168" y="192"/>
                  </a:cubicBezTo>
                  <a:cubicBezTo>
                    <a:pt x="238" y="232"/>
                    <a:pt x="308" y="269"/>
                    <a:pt x="330" y="326"/>
                  </a:cubicBezTo>
                  <a:cubicBezTo>
                    <a:pt x="330" y="249"/>
                    <a:pt x="330" y="249"/>
                    <a:pt x="330" y="249"/>
                  </a:cubicBezTo>
                  <a:cubicBezTo>
                    <a:pt x="310" y="218"/>
                    <a:pt x="250" y="178"/>
                    <a:pt x="175" y="132"/>
                  </a:cubicBezTo>
                  <a:close/>
                </a:path>
              </a:pathLst>
            </a:custGeom>
            <a:solidFill>
              <a:srgbClr val="99CCFF"/>
            </a:solidFill>
            <a:ln w="6350" cap="flat">
              <a:solidFill>
                <a:srgbClr val="3366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4"/>
            <p:cNvSpPr>
              <a:spLocks noChangeAspect="1"/>
            </p:cNvSpPr>
            <p:nvPr/>
          </p:nvSpPr>
          <p:spPr bwMode="auto">
            <a:xfrm>
              <a:off x="2305" y="2099"/>
              <a:ext cx="978" cy="664"/>
            </a:xfrm>
            <a:custGeom>
              <a:avLst/>
              <a:gdLst/>
              <a:ahLst/>
              <a:cxnLst>
                <a:cxn ang="0">
                  <a:pos x="175" y="132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1" y="68"/>
                </a:cxn>
                <a:cxn ang="0">
                  <a:pos x="168" y="192"/>
                </a:cxn>
                <a:cxn ang="0">
                  <a:pos x="330" y="326"/>
                </a:cxn>
                <a:cxn ang="0">
                  <a:pos x="330" y="249"/>
                </a:cxn>
                <a:cxn ang="0">
                  <a:pos x="175" y="132"/>
                </a:cxn>
              </a:cxnLst>
              <a:rect l="0" t="0" r="r" b="b"/>
              <a:pathLst>
                <a:path w="330" h="326">
                  <a:moveTo>
                    <a:pt x="175" y="132"/>
                  </a:moveTo>
                  <a:cubicBezTo>
                    <a:pt x="72" y="69"/>
                    <a:pt x="13" y="37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1" y="68"/>
                  </a:cubicBezTo>
                  <a:cubicBezTo>
                    <a:pt x="21" y="111"/>
                    <a:pt x="100" y="153"/>
                    <a:pt x="168" y="192"/>
                  </a:cubicBezTo>
                  <a:cubicBezTo>
                    <a:pt x="238" y="232"/>
                    <a:pt x="308" y="269"/>
                    <a:pt x="330" y="326"/>
                  </a:cubicBezTo>
                  <a:cubicBezTo>
                    <a:pt x="330" y="249"/>
                    <a:pt x="330" y="249"/>
                    <a:pt x="330" y="249"/>
                  </a:cubicBezTo>
                  <a:cubicBezTo>
                    <a:pt x="310" y="218"/>
                    <a:pt x="250" y="178"/>
                    <a:pt x="175" y="132"/>
                  </a:cubicBezTo>
                  <a:close/>
                </a:path>
              </a:pathLst>
            </a:custGeom>
            <a:solidFill>
              <a:srgbClr val="99CCFF"/>
            </a:solidFill>
            <a:ln w="6350" cap="flat">
              <a:solidFill>
                <a:srgbClr val="3366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5"/>
            <p:cNvSpPr>
              <a:spLocks noChangeAspect="1"/>
            </p:cNvSpPr>
            <p:nvPr/>
          </p:nvSpPr>
          <p:spPr bwMode="auto">
            <a:xfrm>
              <a:off x="2305" y="2383"/>
              <a:ext cx="978" cy="664"/>
            </a:xfrm>
            <a:custGeom>
              <a:avLst/>
              <a:gdLst/>
              <a:ahLst/>
              <a:cxnLst>
                <a:cxn ang="0">
                  <a:pos x="175" y="132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1" y="68"/>
                </a:cxn>
                <a:cxn ang="0">
                  <a:pos x="168" y="192"/>
                </a:cxn>
                <a:cxn ang="0">
                  <a:pos x="330" y="326"/>
                </a:cxn>
                <a:cxn ang="0">
                  <a:pos x="330" y="249"/>
                </a:cxn>
                <a:cxn ang="0">
                  <a:pos x="175" y="132"/>
                </a:cxn>
              </a:cxnLst>
              <a:rect l="0" t="0" r="r" b="b"/>
              <a:pathLst>
                <a:path w="330" h="326">
                  <a:moveTo>
                    <a:pt x="175" y="132"/>
                  </a:moveTo>
                  <a:cubicBezTo>
                    <a:pt x="72" y="69"/>
                    <a:pt x="13" y="37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1" y="68"/>
                  </a:cubicBezTo>
                  <a:cubicBezTo>
                    <a:pt x="21" y="111"/>
                    <a:pt x="100" y="153"/>
                    <a:pt x="168" y="192"/>
                  </a:cubicBezTo>
                  <a:cubicBezTo>
                    <a:pt x="238" y="232"/>
                    <a:pt x="308" y="269"/>
                    <a:pt x="330" y="326"/>
                  </a:cubicBezTo>
                  <a:cubicBezTo>
                    <a:pt x="330" y="249"/>
                    <a:pt x="330" y="249"/>
                    <a:pt x="330" y="249"/>
                  </a:cubicBezTo>
                  <a:cubicBezTo>
                    <a:pt x="310" y="218"/>
                    <a:pt x="250" y="178"/>
                    <a:pt x="175" y="132"/>
                  </a:cubicBezTo>
                  <a:close/>
                </a:path>
              </a:pathLst>
            </a:custGeom>
            <a:solidFill>
              <a:srgbClr val="FF99CC"/>
            </a:solidFill>
            <a:ln w="63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6"/>
            <p:cNvSpPr>
              <a:spLocks noChangeAspect="1"/>
            </p:cNvSpPr>
            <p:nvPr/>
          </p:nvSpPr>
          <p:spPr bwMode="auto">
            <a:xfrm>
              <a:off x="2304" y="1058"/>
              <a:ext cx="978" cy="664"/>
            </a:xfrm>
            <a:custGeom>
              <a:avLst/>
              <a:gdLst/>
              <a:ahLst/>
              <a:cxnLst>
                <a:cxn ang="0">
                  <a:pos x="175" y="132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1" y="68"/>
                </a:cxn>
                <a:cxn ang="0">
                  <a:pos x="168" y="192"/>
                </a:cxn>
                <a:cxn ang="0">
                  <a:pos x="330" y="326"/>
                </a:cxn>
                <a:cxn ang="0">
                  <a:pos x="330" y="249"/>
                </a:cxn>
                <a:cxn ang="0">
                  <a:pos x="175" y="132"/>
                </a:cxn>
              </a:cxnLst>
              <a:rect l="0" t="0" r="r" b="b"/>
              <a:pathLst>
                <a:path w="330" h="326">
                  <a:moveTo>
                    <a:pt x="175" y="132"/>
                  </a:moveTo>
                  <a:cubicBezTo>
                    <a:pt x="72" y="69"/>
                    <a:pt x="13" y="37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1" y="68"/>
                  </a:cubicBezTo>
                  <a:cubicBezTo>
                    <a:pt x="21" y="111"/>
                    <a:pt x="100" y="153"/>
                    <a:pt x="168" y="192"/>
                  </a:cubicBezTo>
                  <a:cubicBezTo>
                    <a:pt x="238" y="232"/>
                    <a:pt x="308" y="269"/>
                    <a:pt x="330" y="326"/>
                  </a:cubicBezTo>
                  <a:cubicBezTo>
                    <a:pt x="330" y="249"/>
                    <a:pt x="330" y="249"/>
                    <a:pt x="330" y="249"/>
                  </a:cubicBezTo>
                  <a:cubicBezTo>
                    <a:pt x="310" y="218"/>
                    <a:pt x="250" y="178"/>
                    <a:pt x="175" y="132"/>
                  </a:cubicBezTo>
                  <a:close/>
                </a:path>
              </a:pathLst>
            </a:custGeom>
            <a:solidFill>
              <a:srgbClr val="99CCFF"/>
            </a:solidFill>
            <a:ln w="6350" cap="flat">
              <a:solidFill>
                <a:srgbClr val="3366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7"/>
            <p:cNvSpPr>
              <a:spLocks noChangeAspect="1"/>
            </p:cNvSpPr>
            <p:nvPr/>
          </p:nvSpPr>
          <p:spPr bwMode="auto">
            <a:xfrm>
              <a:off x="2304" y="1342"/>
              <a:ext cx="978" cy="664"/>
            </a:xfrm>
            <a:custGeom>
              <a:avLst/>
              <a:gdLst/>
              <a:ahLst/>
              <a:cxnLst>
                <a:cxn ang="0">
                  <a:pos x="175" y="132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1" y="68"/>
                </a:cxn>
                <a:cxn ang="0">
                  <a:pos x="168" y="192"/>
                </a:cxn>
                <a:cxn ang="0">
                  <a:pos x="330" y="326"/>
                </a:cxn>
                <a:cxn ang="0">
                  <a:pos x="330" y="249"/>
                </a:cxn>
                <a:cxn ang="0">
                  <a:pos x="175" y="132"/>
                </a:cxn>
              </a:cxnLst>
              <a:rect l="0" t="0" r="r" b="b"/>
              <a:pathLst>
                <a:path w="330" h="326">
                  <a:moveTo>
                    <a:pt x="175" y="132"/>
                  </a:moveTo>
                  <a:cubicBezTo>
                    <a:pt x="72" y="69"/>
                    <a:pt x="13" y="37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1" y="68"/>
                  </a:cubicBezTo>
                  <a:cubicBezTo>
                    <a:pt x="21" y="111"/>
                    <a:pt x="100" y="153"/>
                    <a:pt x="168" y="192"/>
                  </a:cubicBezTo>
                  <a:cubicBezTo>
                    <a:pt x="238" y="232"/>
                    <a:pt x="308" y="269"/>
                    <a:pt x="330" y="326"/>
                  </a:cubicBezTo>
                  <a:cubicBezTo>
                    <a:pt x="330" y="249"/>
                    <a:pt x="330" y="249"/>
                    <a:pt x="330" y="249"/>
                  </a:cubicBezTo>
                  <a:cubicBezTo>
                    <a:pt x="310" y="218"/>
                    <a:pt x="250" y="178"/>
                    <a:pt x="175" y="132"/>
                  </a:cubicBezTo>
                  <a:close/>
                </a:path>
              </a:pathLst>
            </a:custGeom>
            <a:solidFill>
              <a:srgbClr val="FF99CC"/>
            </a:solidFill>
            <a:ln w="63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8"/>
            <p:cNvSpPr>
              <a:spLocks noChangeAspect="1"/>
            </p:cNvSpPr>
            <p:nvPr/>
          </p:nvSpPr>
          <p:spPr bwMode="auto">
            <a:xfrm>
              <a:off x="2304" y="2602"/>
              <a:ext cx="978" cy="660"/>
            </a:xfrm>
            <a:custGeom>
              <a:avLst/>
              <a:gdLst/>
              <a:ahLst/>
              <a:cxnLst>
                <a:cxn ang="0">
                  <a:pos x="149" y="136"/>
                </a:cxn>
                <a:cxn ang="0">
                  <a:pos x="0" y="253"/>
                </a:cxn>
                <a:cxn ang="0">
                  <a:pos x="0" y="324"/>
                </a:cxn>
                <a:cxn ang="0">
                  <a:pos x="172" y="188"/>
                </a:cxn>
                <a:cxn ang="0">
                  <a:pos x="330" y="84"/>
                </a:cxn>
                <a:cxn ang="0">
                  <a:pos x="330" y="0"/>
                </a:cxn>
                <a:cxn ang="0">
                  <a:pos x="149" y="136"/>
                </a:cxn>
              </a:cxnLst>
              <a:rect l="0" t="0" r="r" b="b"/>
              <a:pathLst>
                <a:path w="330" h="324">
                  <a:moveTo>
                    <a:pt x="149" y="136"/>
                  </a:moveTo>
                  <a:cubicBezTo>
                    <a:pt x="77" y="179"/>
                    <a:pt x="11" y="217"/>
                    <a:pt x="0" y="253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16" y="283"/>
                    <a:pt x="95" y="234"/>
                    <a:pt x="172" y="188"/>
                  </a:cubicBezTo>
                  <a:cubicBezTo>
                    <a:pt x="240" y="148"/>
                    <a:pt x="309" y="110"/>
                    <a:pt x="330" y="84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07" y="43"/>
                    <a:pt x="228" y="90"/>
                    <a:pt x="149" y="136"/>
                  </a:cubicBezTo>
                  <a:close/>
                </a:path>
              </a:pathLst>
            </a:custGeom>
            <a:solidFill>
              <a:srgbClr val="99CCFF"/>
            </a:solidFill>
            <a:ln w="6350" cap="flat">
              <a:solidFill>
                <a:srgbClr val="3366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9"/>
            <p:cNvSpPr>
              <a:spLocks noChangeAspect="1"/>
            </p:cNvSpPr>
            <p:nvPr/>
          </p:nvSpPr>
          <p:spPr bwMode="auto">
            <a:xfrm>
              <a:off x="2304" y="2887"/>
              <a:ext cx="978" cy="660"/>
            </a:xfrm>
            <a:custGeom>
              <a:avLst/>
              <a:gdLst/>
              <a:ahLst/>
              <a:cxnLst>
                <a:cxn ang="0">
                  <a:pos x="149" y="136"/>
                </a:cxn>
                <a:cxn ang="0">
                  <a:pos x="0" y="253"/>
                </a:cxn>
                <a:cxn ang="0">
                  <a:pos x="0" y="324"/>
                </a:cxn>
                <a:cxn ang="0">
                  <a:pos x="172" y="188"/>
                </a:cxn>
                <a:cxn ang="0">
                  <a:pos x="330" y="84"/>
                </a:cxn>
                <a:cxn ang="0">
                  <a:pos x="330" y="0"/>
                </a:cxn>
                <a:cxn ang="0">
                  <a:pos x="149" y="136"/>
                </a:cxn>
              </a:cxnLst>
              <a:rect l="0" t="0" r="r" b="b"/>
              <a:pathLst>
                <a:path w="330" h="324">
                  <a:moveTo>
                    <a:pt x="149" y="136"/>
                  </a:moveTo>
                  <a:cubicBezTo>
                    <a:pt x="77" y="179"/>
                    <a:pt x="11" y="217"/>
                    <a:pt x="0" y="253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16" y="283"/>
                    <a:pt x="95" y="234"/>
                    <a:pt x="172" y="188"/>
                  </a:cubicBezTo>
                  <a:cubicBezTo>
                    <a:pt x="240" y="148"/>
                    <a:pt x="309" y="110"/>
                    <a:pt x="330" y="84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07" y="43"/>
                    <a:pt x="228" y="90"/>
                    <a:pt x="149" y="136"/>
                  </a:cubicBezTo>
                  <a:close/>
                </a:path>
              </a:pathLst>
            </a:custGeom>
            <a:solidFill>
              <a:srgbClr val="FF99CC"/>
            </a:solidFill>
            <a:ln w="63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 noChangeAspect="1"/>
            </p:cNvSpPr>
            <p:nvPr/>
          </p:nvSpPr>
          <p:spPr bwMode="auto">
            <a:xfrm>
              <a:off x="2305" y="1569"/>
              <a:ext cx="978" cy="660"/>
            </a:xfrm>
            <a:custGeom>
              <a:avLst/>
              <a:gdLst/>
              <a:ahLst/>
              <a:cxnLst>
                <a:cxn ang="0">
                  <a:pos x="149" y="136"/>
                </a:cxn>
                <a:cxn ang="0">
                  <a:pos x="0" y="253"/>
                </a:cxn>
                <a:cxn ang="0">
                  <a:pos x="0" y="324"/>
                </a:cxn>
                <a:cxn ang="0">
                  <a:pos x="172" y="188"/>
                </a:cxn>
                <a:cxn ang="0">
                  <a:pos x="330" y="84"/>
                </a:cxn>
                <a:cxn ang="0">
                  <a:pos x="330" y="0"/>
                </a:cxn>
                <a:cxn ang="0">
                  <a:pos x="149" y="136"/>
                </a:cxn>
              </a:cxnLst>
              <a:rect l="0" t="0" r="r" b="b"/>
              <a:pathLst>
                <a:path w="330" h="324">
                  <a:moveTo>
                    <a:pt x="149" y="136"/>
                  </a:moveTo>
                  <a:cubicBezTo>
                    <a:pt x="77" y="179"/>
                    <a:pt x="11" y="217"/>
                    <a:pt x="0" y="253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16" y="283"/>
                    <a:pt x="95" y="234"/>
                    <a:pt x="172" y="188"/>
                  </a:cubicBezTo>
                  <a:cubicBezTo>
                    <a:pt x="240" y="148"/>
                    <a:pt x="309" y="110"/>
                    <a:pt x="330" y="84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07" y="43"/>
                    <a:pt x="228" y="90"/>
                    <a:pt x="149" y="136"/>
                  </a:cubicBezTo>
                  <a:close/>
                </a:path>
              </a:pathLst>
            </a:custGeom>
            <a:solidFill>
              <a:srgbClr val="99CCFF"/>
            </a:solidFill>
            <a:ln w="6350" cap="flat">
              <a:solidFill>
                <a:srgbClr val="3366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 noChangeAspect="1"/>
            </p:cNvSpPr>
            <p:nvPr/>
          </p:nvSpPr>
          <p:spPr bwMode="auto">
            <a:xfrm>
              <a:off x="2304" y="312"/>
              <a:ext cx="978" cy="664"/>
            </a:xfrm>
            <a:custGeom>
              <a:avLst/>
              <a:gdLst/>
              <a:ahLst/>
              <a:cxnLst>
                <a:cxn ang="0">
                  <a:pos x="175" y="132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1" y="68"/>
                </a:cxn>
                <a:cxn ang="0">
                  <a:pos x="168" y="192"/>
                </a:cxn>
                <a:cxn ang="0">
                  <a:pos x="330" y="326"/>
                </a:cxn>
                <a:cxn ang="0">
                  <a:pos x="330" y="249"/>
                </a:cxn>
                <a:cxn ang="0">
                  <a:pos x="175" y="132"/>
                </a:cxn>
              </a:cxnLst>
              <a:rect l="0" t="0" r="r" b="b"/>
              <a:pathLst>
                <a:path w="330" h="326">
                  <a:moveTo>
                    <a:pt x="175" y="132"/>
                  </a:moveTo>
                  <a:cubicBezTo>
                    <a:pt x="72" y="69"/>
                    <a:pt x="13" y="37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1" y="68"/>
                  </a:cubicBezTo>
                  <a:cubicBezTo>
                    <a:pt x="21" y="111"/>
                    <a:pt x="100" y="153"/>
                    <a:pt x="168" y="192"/>
                  </a:cubicBezTo>
                  <a:cubicBezTo>
                    <a:pt x="238" y="232"/>
                    <a:pt x="308" y="269"/>
                    <a:pt x="330" y="326"/>
                  </a:cubicBezTo>
                  <a:cubicBezTo>
                    <a:pt x="330" y="249"/>
                    <a:pt x="330" y="249"/>
                    <a:pt x="330" y="249"/>
                  </a:cubicBezTo>
                  <a:cubicBezTo>
                    <a:pt x="310" y="218"/>
                    <a:pt x="250" y="178"/>
                    <a:pt x="175" y="132"/>
                  </a:cubicBezTo>
                  <a:close/>
                </a:path>
              </a:pathLst>
            </a:custGeom>
            <a:solidFill>
              <a:srgbClr val="FF99CC"/>
            </a:solidFill>
            <a:ln w="63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 noChangeAspect="1"/>
            </p:cNvSpPr>
            <p:nvPr/>
          </p:nvSpPr>
          <p:spPr bwMode="auto">
            <a:xfrm>
              <a:off x="2304" y="528"/>
              <a:ext cx="978" cy="660"/>
            </a:xfrm>
            <a:custGeom>
              <a:avLst/>
              <a:gdLst/>
              <a:ahLst/>
              <a:cxnLst>
                <a:cxn ang="0">
                  <a:pos x="149" y="136"/>
                </a:cxn>
                <a:cxn ang="0">
                  <a:pos x="0" y="253"/>
                </a:cxn>
                <a:cxn ang="0">
                  <a:pos x="0" y="324"/>
                </a:cxn>
                <a:cxn ang="0">
                  <a:pos x="172" y="188"/>
                </a:cxn>
                <a:cxn ang="0">
                  <a:pos x="330" y="84"/>
                </a:cxn>
                <a:cxn ang="0">
                  <a:pos x="330" y="0"/>
                </a:cxn>
                <a:cxn ang="0">
                  <a:pos x="149" y="136"/>
                </a:cxn>
              </a:cxnLst>
              <a:rect l="0" t="0" r="r" b="b"/>
              <a:pathLst>
                <a:path w="330" h="324">
                  <a:moveTo>
                    <a:pt x="149" y="136"/>
                  </a:moveTo>
                  <a:cubicBezTo>
                    <a:pt x="77" y="179"/>
                    <a:pt x="11" y="217"/>
                    <a:pt x="0" y="253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16" y="283"/>
                    <a:pt x="95" y="234"/>
                    <a:pt x="172" y="188"/>
                  </a:cubicBezTo>
                  <a:cubicBezTo>
                    <a:pt x="240" y="148"/>
                    <a:pt x="309" y="110"/>
                    <a:pt x="330" y="84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07" y="43"/>
                    <a:pt x="228" y="90"/>
                    <a:pt x="149" y="136"/>
                  </a:cubicBezTo>
                  <a:close/>
                </a:path>
              </a:pathLst>
            </a:custGeom>
            <a:solidFill>
              <a:srgbClr val="99CCFF"/>
            </a:solidFill>
            <a:ln w="6350" cap="flat">
              <a:solidFill>
                <a:srgbClr val="3366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3"/>
            <p:cNvSpPr>
              <a:spLocks noChangeAspect="1"/>
            </p:cNvSpPr>
            <p:nvPr/>
          </p:nvSpPr>
          <p:spPr bwMode="auto">
            <a:xfrm>
              <a:off x="2304" y="813"/>
              <a:ext cx="978" cy="660"/>
            </a:xfrm>
            <a:custGeom>
              <a:avLst/>
              <a:gdLst/>
              <a:ahLst/>
              <a:cxnLst>
                <a:cxn ang="0">
                  <a:pos x="149" y="136"/>
                </a:cxn>
                <a:cxn ang="0">
                  <a:pos x="0" y="253"/>
                </a:cxn>
                <a:cxn ang="0">
                  <a:pos x="0" y="324"/>
                </a:cxn>
                <a:cxn ang="0">
                  <a:pos x="172" y="188"/>
                </a:cxn>
                <a:cxn ang="0">
                  <a:pos x="330" y="84"/>
                </a:cxn>
                <a:cxn ang="0">
                  <a:pos x="330" y="0"/>
                </a:cxn>
                <a:cxn ang="0">
                  <a:pos x="149" y="136"/>
                </a:cxn>
              </a:cxnLst>
              <a:rect l="0" t="0" r="r" b="b"/>
              <a:pathLst>
                <a:path w="330" h="324">
                  <a:moveTo>
                    <a:pt x="149" y="136"/>
                  </a:moveTo>
                  <a:cubicBezTo>
                    <a:pt x="77" y="179"/>
                    <a:pt x="11" y="217"/>
                    <a:pt x="0" y="253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16" y="283"/>
                    <a:pt x="95" y="234"/>
                    <a:pt x="172" y="188"/>
                  </a:cubicBezTo>
                  <a:cubicBezTo>
                    <a:pt x="240" y="148"/>
                    <a:pt x="309" y="110"/>
                    <a:pt x="330" y="84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07" y="43"/>
                    <a:pt x="228" y="90"/>
                    <a:pt x="149" y="136"/>
                  </a:cubicBezTo>
                  <a:close/>
                </a:path>
              </a:pathLst>
            </a:custGeom>
            <a:solidFill>
              <a:srgbClr val="FF99CC"/>
            </a:solidFill>
            <a:ln w="63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4"/>
            <p:cNvSpPr>
              <a:spLocks noChangeAspect="1"/>
            </p:cNvSpPr>
            <p:nvPr/>
          </p:nvSpPr>
          <p:spPr bwMode="auto">
            <a:xfrm>
              <a:off x="2305" y="1854"/>
              <a:ext cx="978" cy="660"/>
            </a:xfrm>
            <a:custGeom>
              <a:avLst/>
              <a:gdLst/>
              <a:ahLst/>
              <a:cxnLst>
                <a:cxn ang="0">
                  <a:pos x="149" y="136"/>
                </a:cxn>
                <a:cxn ang="0">
                  <a:pos x="0" y="253"/>
                </a:cxn>
                <a:cxn ang="0">
                  <a:pos x="0" y="324"/>
                </a:cxn>
                <a:cxn ang="0">
                  <a:pos x="172" y="188"/>
                </a:cxn>
                <a:cxn ang="0">
                  <a:pos x="330" y="84"/>
                </a:cxn>
                <a:cxn ang="0">
                  <a:pos x="330" y="0"/>
                </a:cxn>
                <a:cxn ang="0">
                  <a:pos x="149" y="136"/>
                </a:cxn>
              </a:cxnLst>
              <a:rect l="0" t="0" r="r" b="b"/>
              <a:pathLst>
                <a:path w="330" h="324">
                  <a:moveTo>
                    <a:pt x="149" y="136"/>
                  </a:moveTo>
                  <a:cubicBezTo>
                    <a:pt x="77" y="179"/>
                    <a:pt x="11" y="217"/>
                    <a:pt x="0" y="253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16" y="283"/>
                    <a:pt x="95" y="234"/>
                    <a:pt x="172" y="188"/>
                  </a:cubicBezTo>
                  <a:cubicBezTo>
                    <a:pt x="240" y="148"/>
                    <a:pt x="309" y="110"/>
                    <a:pt x="330" y="84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07" y="43"/>
                    <a:pt x="228" y="90"/>
                    <a:pt x="149" y="136"/>
                  </a:cubicBezTo>
                  <a:close/>
                </a:path>
              </a:pathLst>
            </a:custGeom>
            <a:solidFill>
              <a:srgbClr val="FF99CC"/>
            </a:solidFill>
            <a:ln w="63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4191000" y="1981200"/>
            <a:ext cx="914400" cy="860071"/>
            <a:chOff x="3660" y="3768"/>
            <a:chExt cx="528" cy="496"/>
          </a:xfrm>
        </p:grpSpPr>
        <p:sp>
          <p:nvSpPr>
            <p:cNvPr id="28" name="Freeform 6"/>
            <p:cNvSpPr>
              <a:spLocks noChangeAspect="1"/>
            </p:cNvSpPr>
            <p:nvPr/>
          </p:nvSpPr>
          <p:spPr bwMode="auto">
            <a:xfrm>
              <a:off x="3660" y="3768"/>
              <a:ext cx="528" cy="496"/>
            </a:xfrm>
            <a:custGeom>
              <a:avLst/>
              <a:gdLst>
                <a:gd name="T0" fmla="*/ 12009 w 12009"/>
                <a:gd name="T1" fmla="*/ 5650 h 11300"/>
                <a:gd name="T2" fmla="*/ 11007 w 12009"/>
                <a:gd name="T3" fmla="*/ 6945 h 11300"/>
                <a:gd name="T4" fmla="*/ 11184 w 12009"/>
                <a:gd name="T5" fmla="*/ 8498 h 11300"/>
                <a:gd name="T6" fmla="*/ 9667 w 12009"/>
                <a:gd name="T7" fmla="*/ 9101 h 11300"/>
                <a:gd name="T8" fmla="*/ 9038 w 12009"/>
                <a:gd name="T9" fmla="*/ 10529 h 11300"/>
                <a:gd name="T10" fmla="*/ 7379 w 12009"/>
                <a:gd name="T11" fmla="*/ 10351 h 11300"/>
                <a:gd name="T12" fmla="*/ 6005 w 12009"/>
                <a:gd name="T13" fmla="*/ 11300 h 11300"/>
                <a:gd name="T14" fmla="*/ 4630 w 12009"/>
                <a:gd name="T15" fmla="*/ 10351 h 11300"/>
                <a:gd name="T16" fmla="*/ 2972 w 12009"/>
                <a:gd name="T17" fmla="*/ 10529 h 11300"/>
                <a:gd name="T18" fmla="*/ 2342 w 12009"/>
                <a:gd name="T19" fmla="*/ 9101 h 11300"/>
                <a:gd name="T20" fmla="*/ 825 w 12009"/>
                <a:gd name="T21" fmla="*/ 8498 h 11300"/>
                <a:gd name="T22" fmla="*/ 1003 w 12009"/>
                <a:gd name="T23" fmla="*/ 6945 h 11300"/>
                <a:gd name="T24" fmla="*/ 0 w 12009"/>
                <a:gd name="T25" fmla="*/ 5650 h 11300"/>
                <a:gd name="T26" fmla="*/ 1003 w 12009"/>
                <a:gd name="T27" fmla="*/ 4355 h 11300"/>
                <a:gd name="T28" fmla="*/ 825 w 12009"/>
                <a:gd name="T29" fmla="*/ 2803 h 11300"/>
                <a:gd name="T30" fmla="*/ 2342 w 12009"/>
                <a:gd name="T31" fmla="*/ 2200 h 11300"/>
                <a:gd name="T32" fmla="*/ 2972 w 12009"/>
                <a:gd name="T33" fmla="*/ 772 h 11300"/>
                <a:gd name="T34" fmla="*/ 4630 w 12009"/>
                <a:gd name="T35" fmla="*/ 950 h 11300"/>
                <a:gd name="T36" fmla="*/ 6005 w 12009"/>
                <a:gd name="T37" fmla="*/ 0 h 11300"/>
                <a:gd name="T38" fmla="*/ 7379 w 12009"/>
                <a:gd name="T39" fmla="*/ 950 h 11300"/>
                <a:gd name="T40" fmla="*/ 9038 w 12009"/>
                <a:gd name="T41" fmla="*/ 772 h 11300"/>
                <a:gd name="T42" fmla="*/ 9667 w 12009"/>
                <a:gd name="T43" fmla="*/ 2200 h 11300"/>
                <a:gd name="T44" fmla="*/ 11184 w 12009"/>
                <a:gd name="T45" fmla="*/ 2803 h 11300"/>
                <a:gd name="T46" fmla="*/ 11007 w 12009"/>
                <a:gd name="T47" fmla="*/ 4355 h 11300"/>
                <a:gd name="T48" fmla="*/ 12009 w 12009"/>
                <a:gd name="T49" fmla="*/ 5650 h 113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9"/>
                <a:gd name="T76" fmla="*/ 0 h 11300"/>
                <a:gd name="T77" fmla="*/ 12009 w 12009"/>
                <a:gd name="T78" fmla="*/ 11300 h 113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9" h="11300">
                  <a:moveTo>
                    <a:pt x="12009" y="5650"/>
                  </a:moveTo>
                  <a:cubicBezTo>
                    <a:pt x="11468" y="6511"/>
                    <a:pt x="11140" y="6502"/>
                    <a:pt x="11007" y="6945"/>
                  </a:cubicBezTo>
                  <a:cubicBezTo>
                    <a:pt x="10874" y="7620"/>
                    <a:pt x="10936" y="7238"/>
                    <a:pt x="11184" y="8498"/>
                  </a:cubicBezTo>
                  <a:cubicBezTo>
                    <a:pt x="10510" y="8799"/>
                    <a:pt x="10013" y="9651"/>
                    <a:pt x="9667" y="9101"/>
                  </a:cubicBezTo>
                  <a:cubicBezTo>
                    <a:pt x="9322" y="9695"/>
                    <a:pt x="9126" y="9855"/>
                    <a:pt x="9038" y="10529"/>
                  </a:cubicBezTo>
                  <a:cubicBezTo>
                    <a:pt x="8399" y="10227"/>
                    <a:pt x="7867" y="10156"/>
                    <a:pt x="7379" y="10351"/>
                  </a:cubicBezTo>
                  <a:cubicBezTo>
                    <a:pt x="6900" y="10351"/>
                    <a:pt x="6457" y="10547"/>
                    <a:pt x="6005" y="11300"/>
                  </a:cubicBezTo>
                  <a:cubicBezTo>
                    <a:pt x="5552" y="10076"/>
                    <a:pt x="5109" y="9926"/>
                    <a:pt x="4630" y="10351"/>
                  </a:cubicBezTo>
                  <a:cubicBezTo>
                    <a:pt x="4142" y="10449"/>
                    <a:pt x="3610" y="10147"/>
                    <a:pt x="2972" y="10529"/>
                  </a:cubicBezTo>
                  <a:cubicBezTo>
                    <a:pt x="2883" y="11283"/>
                    <a:pt x="2688" y="10405"/>
                    <a:pt x="2342" y="9101"/>
                  </a:cubicBezTo>
                  <a:cubicBezTo>
                    <a:pt x="1996" y="8870"/>
                    <a:pt x="1499" y="8781"/>
                    <a:pt x="825" y="8498"/>
                  </a:cubicBezTo>
                  <a:cubicBezTo>
                    <a:pt x="1074" y="8249"/>
                    <a:pt x="1136" y="7460"/>
                    <a:pt x="1003" y="6945"/>
                  </a:cubicBezTo>
                  <a:cubicBezTo>
                    <a:pt x="870" y="6733"/>
                    <a:pt x="541" y="6307"/>
                    <a:pt x="0" y="5650"/>
                  </a:cubicBezTo>
                  <a:cubicBezTo>
                    <a:pt x="541" y="4320"/>
                    <a:pt x="870" y="4657"/>
                    <a:pt x="1003" y="4355"/>
                  </a:cubicBezTo>
                  <a:cubicBezTo>
                    <a:pt x="1136" y="3664"/>
                    <a:pt x="1074" y="2697"/>
                    <a:pt x="825" y="2803"/>
                  </a:cubicBezTo>
                  <a:cubicBezTo>
                    <a:pt x="1499" y="2741"/>
                    <a:pt x="1996" y="2883"/>
                    <a:pt x="2342" y="2200"/>
                  </a:cubicBezTo>
                  <a:cubicBezTo>
                    <a:pt x="2688" y="2067"/>
                    <a:pt x="2883" y="1437"/>
                    <a:pt x="2972" y="772"/>
                  </a:cubicBezTo>
                  <a:cubicBezTo>
                    <a:pt x="3610" y="267"/>
                    <a:pt x="4142" y="1091"/>
                    <a:pt x="4630" y="950"/>
                  </a:cubicBezTo>
                  <a:cubicBezTo>
                    <a:pt x="5109" y="648"/>
                    <a:pt x="5552" y="151"/>
                    <a:pt x="6005" y="0"/>
                  </a:cubicBezTo>
                  <a:cubicBezTo>
                    <a:pt x="6457" y="346"/>
                    <a:pt x="6900" y="302"/>
                    <a:pt x="7379" y="950"/>
                  </a:cubicBezTo>
                  <a:cubicBezTo>
                    <a:pt x="7867" y="1411"/>
                    <a:pt x="8399" y="1020"/>
                    <a:pt x="9038" y="772"/>
                  </a:cubicBezTo>
                  <a:cubicBezTo>
                    <a:pt x="9126" y="1881"/>
                    <a:pt x="9322" y="816"/>
                    <a:pt x="9667" y="2200"/>
                  </a:cubicBezTo>
                  <a:cubicBezTo>
                    <a:pt x="10013" y="2200"/>
                    <a:pt x="10510" y="3052"/>
                    <a:pt x="11184" y="2803"/>
                  </a:cubicBezTo>
                  <a:cubicBezTo>
                    <a:pt x="10936" y="3770"/>
                    <a:pt x="10874" y="3247"/>
                    <a:pt x="11007" y="4355"/>
                  </a:cubicBezTo>
                  <a:cubicBezTo>
                    <a:pt x="11140" y="4418"/>
                    <a:pt x="11468" y="4923"/>
                    <a:pt x="12009" y="5650"/>
                  </a:cubicBezTo>
                </a:path>
              </a:pathLst>
            </a:custGeom>
            <a:solidFill>
              <a:srgbClr val="CCCCFF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3932" y="3984"/>
              <a:ext cx="188" cy="169"/>
              <a:chOff x="3932" y="3984"/>
              <a:chExt cx="188" cy="169"/>
            </a:xfrm>
          </p:grpSpPr>
          <p:sp>
            <p:nvSpPr>
              <p:cNvPr id="80" name="Freeform 5"/>
              <p:cNvSpPr>
                <a:spLocks noChangeAspect="1"/>
              </p:cNvSpPr>
              <p:nvPr/>
            </p:nvSpPr>
            <p:spPr bwMode="auto">
              <a:xfrm>
                <a:off x="3936" y="3984"/>
                <a:ext cx="184" cy="169"/>
              </a:xfrm>
              <a:custGeom>
                <a:avLst/>
                <a:gdLst/>
                <a:ahLst/>
                <a:cxnLst>
                  <a:cxn ang="0">
                    <a:pos x="33" y="118"/>
                  </a:cxn>
                  <a:cxn ang="0">
                    <a:pos x="80" y="122"/>
                  </a:cxn>
                  <a:cxn ang="0">
                    <a:pos x="121" y="44"/>
                  </a:cxn>
                  <a:cxn ang="0">
                    <a:pos x="39" y="10"/>
                  </a:cxn>
                  <a:cxn ang="0">
                    <a:pos x="2" y="59"/>
                  </a:cxn>
                  <a:cxn ang="0">
                    <a:pos x="33" y="118"/>
                  </a:cxn>
                </a:cxnLst>
                <a:rect l="0" t="0" r="r" b="b"/>
                <a:pathLst>
                  <a:path w="140" h="128">
                    <a:moveTo>
                      <a:pt x="33" y="118"/>
                    </a:moveTo>
                    <a:cubicBezTo>
                      <a:pt x="49" y="128"/>
                      <a:pt x="67" y="127"/>
                      <a:pt x="80" y="122"/>
                    </a:cubicBezTo>
                    <a:cubicBezTo>
                      <a:pt x="98" y="116"/>
                      <a:pt x="140" y="88"/>
                      <a:pt x="121" y="44"/>
                    </a:cubicBezTo>
                    <a:cubicBezTo>
                      <a:pt x="99" y="0"/>
                      <a:pt x="57" y="2"/>
                      <a:pt x="39" y="10"/>
                    </a:cubicBezTo>
                    <a:cubicBezTo>
                      <a:pt x="19" y="20"/>
                      <a:pt x="4" y="38"/>
                      <a:pt x="2" y="59"/>
                    </a:cubicBezTo>
                    <a:cubicBezTo>
                      <a:pt x="0" y="79"/>
                      <a:pt x="3" y="100"/>
                      <a:pt x="33" y="118"/>
                    </a:cubicBezTo>
                  </a:path>
                </a:pathLst>
              </a:custGeom>
              <a:solidFill>
                <a:srgbClr val="3D09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6"/>
              <p:cNvSpPr>
                <a:spLocks noChangeAspect="1"/>
              </p:cNvSpPr>
              <p:nvPr/>
            </p:nvSpPr>
            <p:spPr bwMode="auto">
              <a:xfrm>
                <a:off x="3932" y="4004"/>
                <a:ext cx="68" cy="109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18" y="68"/>
                  </a:cxn>
                  <a:cxn ang="0">
                    <a:pos x="43" y="0"/>
                  </a:cxn>
                </a:cxnLst>
                <a:rect l="0" t="0" r="r" b="b"/>
                <a:pathLst>
                  <a:path w="43" h="68">
                    <a:moveTo>
                      <a:pt x="43" y="0"/>
                    </a:moveTo>
                    <a:cubicBezTo>
                      <a:pt x="11" y="6"/>
                      <a:pt x="0" y="50"/>
                      <a:pt x="18" y="68"/>
                    </a:cubicBezTo>
                    <a:cubicBezTo>
                      <a:pt x="6" y="38"/>
                      <a:pt x="23" y="11"/>
                      <a:pt x="43" y="0"/>
                    </a:cubicBezTo>
                    <a:close/>
                  </a:path>
                </a:pathLst>
              </a:custGeom>
              <a:solidFill>
                <a:srgbClr val="CC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Oval 7"/>
            <p:cNvSpPr>
              <a:spLocks noChangeAspect="1" noChangeArrowheads="1"/>
            </p:cNvSpPr>
            <p:nvPr/>
          </p:nvSpPr>
          <p:spPr bwMode="auto">
            <a:xfrm>
              <a:off x="3913" y="4105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8"/>
            <p:cNvSpPr>
              <a:spLocks noChangeAspect="1" noChangeArrowheads="1"/>
            </p:cNvSpPr>
            <p:nvPr/>
          </p:nvSpPr>
          <p:spPr bwMode="auto">
            <a:xfrm>
              <a:off x="3817" y="4105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9"/>
            <p:cNvSpPr>
              <a:spLocks noChangeAspect="1" noChangeArrowheads="1"/>
            </p:cNvSpPr>
            <p:nvPr/>
          </p:nvSpPr>
          <p:spPr bwMode="auto">
            <a:xfrm>
              <a:off x="3865" y="4105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0"/>
            <p:cNvSpPr>
              <a:spLocks noChangeAspect="1" noChangeArrowheads="1"/>
            </p:cNvSpPr>
            <p:nvPr/>
          </p:nvSpPr>
          <p:spPr bwMode="auto">
            <a:xfrm>
              <a:off x="3794" y="4034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1"/>
            <p:cNvSpPr>
              <a:spLocks noChangeAspect="1" noChangeArrowheads="1"/>
            </p:cNvSpPr>
            <p:nvPr/>
          </p:nvSpPr>
          <p:spPr bwMode="auto">
            <a:xfrm>
              <a:off x="3746" y="4082"/>
              <a:ext cx="23" cy="23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2"/>
            <p:cNvSpPr>
              <a:spLocks noChangeAspect="1" noChangeArrowheads="1"/>
            </p:cNvSpPr>
            <p:nvPr/>
          </p:nvSpPr>
          <p:spPr bwMode="auto">
            <a:xfrm>
              <a:off x="3698" y="4034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3"/>
            <p:cNvSpPr>
              <a:spLocks noChangeAspect="1" noChangeArrowheads="1"/>
            </p:cNvSpPr>
            <p:nvPr/>
          </p:nvSpPr>
          <p:spPr bwMode="auto">
            <a:xfrm>
              <a:off x="3746" y="4034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4"/>
            <p:cNvSpPr>
              <a:spLocks noChangeAspect="1" noChangeArrowheads="1"/>
            </p:cNvSpPr>
            <p:nvPr/>
          </p:nvSpPr>
          <p:spPr bwMode="auto">
            <a:xfrm>
              <a:off x="3792" y="3863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5"/>
            <p:cNvSpPr>
              <a:spLocks noChangeAspect="1" noChangeArrowheads="1"/>
            </p:cNvSpPr>
            <p:nvPr/>
          </p:nvSpPr>
          <p:spPr bwMode="auto">
            <a:xfrm>
              <a:off x="3865" y="4057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6"/>
            <p:cNvSpPr>
              <a:spLocks noChangeAspect="1" noChangeArrowheads="1"/>
            </p:cNvSpPr>
            <p:nvPr/>
          </p:nvSpPr>
          <p:spPr bwMode="auto">
            <a:xfrm>
              <a:off x="3817" y="4009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7"/>
            <p:cNvSpPr>
              <a:spLocks noChangeAspect="1" noChangeArrowheads="1"/>
            </p:cNvSpPr>
            <p:nvPr/>
          </p:nvSpPr>
          <p:spPr bwMode="auto">
            <a:xfrm>
              <a:off x="3865" y="4009"/>
              <a:ext cx="23" cy="23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8"/>
            <p:cNvSpPr>
              <a:spLocks noChangeAspect="1" noChangeArrowheads="1"/>
            </p:cNvSpPr>
            <p:nvPr/>
          </p:nvSpPr>
          <p:spPr bwMode="auto">
            <a:xfrm>
              <a:off x="3890" y="3913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9"/>
            <p:cNvSpPr>
              <a:spLocks noChangeAspect="1" noChangeArrowheads="1"/>
            </p:cNvSpPr>
            <p:nvPr/>
          </p:nvSpPr>
          <p:spPr bwMode="auto">
            <a:xfrm>
              <a:off x="3842" y="3961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0"/>
            <p:cNvSpPr>
              <a:spLocks noChangeAspect="1" noChangeArrowheads="1"/>
            </p:cNvSpPr>
            <p:nvPr/>
          </p:nvSpPr>
          <p:spPr bwMode="auto">
            <a:xfrm>
              <a:off x="3794" y="3913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1"/>
            <p:cNvSpPr>
              <a:spLocks noChangeAspect="1" noChangeArrowheads="1"/>
            </p:cNvSpPr>
            <p:nvPr/>
          </p:nvSpPr>
          <p:spPr bwMode="auto">
            <a:xfrm>
              <a:off x="3842" y="3913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2"/>
            <p:cNvSpPr>
              <a:spLocks noChangeAspect="1" noChangeArrowheads="1"/>
            </p:cNvSpPr>
            <p:nvPr/>
          </p:nvSpPr>
          <p:spPr bwMode="auto">
            <a:xfrm>
              <a:off x="3941" y="3989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3"/>
            <p:cNvSpPr>
              <a:spLocks noChangeAspect="1" noChangeArrowheads="1"/>
            </p:cNvSpPr>
            <p:nvPr/>
          </p:nvSpPr>
          <p:spPr bwMode="auto">
            <a:xfrm>
              <a:off x="3893" y="4037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4"/>
            <p:cNvSpPr>
              <a:spLocks noChangeAspect="1" noChangeArrowheads="1"/>
            </p:cNvSpPr>
            <p:nvPr/>
          </p:nvSpPr>
          <p:spPr bwMode="auto">
            <a:xfrm>
              <a:off x="3817" y="3961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5"/>
            <p:cNvSpPr>
              <a:spLocks noChangeAspect="1" noChangeArrowheads="1"/>
            </p:cNvSpPr>
            <p:nvPr/>
          </p:nvSpPr>
          <p:spPr bwMode="auto">
            <a:xfrm>
              <a:off x="3893" y="3989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6"/>
            <p:cNvSpPr>
              <a:spLocks noChangeAspect="1" noChangeArrowheads="1"/>
            </p:cNvSpPr>
            <p:nvPr/>
          </p:nvSpPr>
          <p:spPr bwMode="auto">
            <a:xfrm>
              <a:off x="3744" y="4114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7"/>
            <p:cNvSpPr>
              <a:spLocks noChangeAspect="1" noChangeArrowheads="1"/>
            </p:cNvSpPr>
            <p:nvPr/>
          </p:nvSpPr>
          <p:spPr bwMode="auto">
            <a:xfrm>
              <a:off x="3843" y="4142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8"/>
            <p:cNvSpPr>
              <a:spLocks noChangeAspect="1" noChangeArrowheads="1"/>
            </p:cNvSpPr>
            <p:nvPr/>
          </p:nvSpPr>
          <p:spPr bwMode="auto">
            <a:xfrm>
              <a:off x="3865" y="4153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9"/>
            <p:cNvSpPr>
              <a:spLocks noChangeAspect="1" noChangeArrowheads="1"/>
            </p:cNvSpPr>
            <p:nvPr/>
          </p:nvSpPr>
          <p:spPr bwMode="auto">
            <a:xfrm>
              <a:off x="3795" y="4142"/>
              <a:ext cx="23" cy="23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30"/>
            <p:cNvSpPr>
              <a:spLocks noChangeAspect="1" noChangeArrowheads="1"/>
            </p:cNvSpPr>
            <p:nvPr/>
          </p:nvSpPr>
          <p:spPr bwMode="auto">
            <a:xfrm>
              <a:off x="3913" y="4150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31"/>
            <p:cNvSpPr>
              <a:spLocks noChangeAspect="1" noChangeArrowheads="1"/>
            </p:cNvSpPr>
            <p:nvPr/>
          </p:nvSpPr>
          <p:spPr bwMode="auto">
            <a:xfrm>
              <a:off x="3750" y="3961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2"/>
            <p:cNvSpPr>
              <a:spLocks noChangeAspect="1" noChangeArrowheads="1"/>
            </p:cNvSpPr>
            <p:nvPr/>
          </p:nvSpPr>
          <p:spPr bwMode="auto">
            <a:xfrm>
              <a:off x="4087" y="4007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3"/>
            <p:cNvSpPr>
              <a:spLocks noChangeAspect="1" noChangeArrowheads="1"/>
            </p:cNvSpPr>
            <p:nvPr/>
          </p:nvSpPr>
          <p:spPr bwMode="auto">
            <a:xfrm>
              <a:off x="3696" y="3984"/>
              <a:ext cx="23" cy="23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4"/>
            <p:cNvSpPr>
              <a:spLocks noChangeAspect="1" noChangeArrowheads="1"/>
            </p:cNvSpPr>
            <p:nvPr/>
          </p:nvSpPr>
          <p:spPr bwMode="auto">
            <a:xfrm>
              <a:off x="3744" y="3936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35"/>
            <p:cNvSpPr>
              <a:spLocks noChangeAspect="1" noChangeArrowheads="1"/>
            </p:cNvSpPr>
            <p:nvPr/>
          </p:nvSpPr>
          <p:spPr bwMode="auto">
            <a:xfrm>
              <a:off x="3968" y="3936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36"/>
            <p:cNvSpPr>
              <a:spLocks noChangeAspect="1" noChangeArrowheads="1"/>
            </p:cNvSpPr>
            <p:nvPr/>
          </p:nvSpPr>
          <p:spPr bwMode="auto">
            <a:xfrm>
              <a:off x="3920" y="3984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37"/>
            <p:cNvSpPr>
              <a:spLocks noChangeAspect="1" noChangeArrowheads="1"/>
            </p:cNvSpPr>
            <p:nvPr/>
          </p:nvSpPr>
          <p:spPr bwMode="auto">
            <a:xfrm>
              <a:off x="3872" y="3936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38"/>
            <p:cNvSpPr>
              <a:spLocks noChangeAspect="1" noChangeArrowheads="1"/>
            </p:cNvSpPr>
            <p:nvPr/>
          </p:nvSpPr>
          <p:spPr bwMode="auto">
            <a:xfrm>
              <a:off x="3920" y="3936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39"/>
            <p:cNvSpPr>
              <a:spLocks noChangeAspect="1" noChangeArrowheads="1"/>
            </p:cNvSpPr>
            <p:nvPr/>
          </p:nvSpPr>
          <p:spPr bwMode="auto">
            <a:xfrm>
              <a:off x="4080" y="3976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40"/>
            <p:cNvSpPr>
              <a:spLocks noChangeAspect="1" noChangeArrowheads="1"/>
            </p:cNvSpPr>
            <p:nvPr/>
          </p:nvSpPr>
          <p:spPr bwMode="auto">
            <a:xfrm>
              <a:off x="4039" y="3959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41"/>
            <p:cNvSpPr>
              <a:spLocks noChangeAspect="1" noChangeArrowheads="1"/>
            </p:cNvSpPr>
            <p:nvPr/>
          </p:nvSpPr>
          <p:spPr bwMode="auto">
            <a:xfrm>
              <a:off x="3991" y="3911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42"/>
            <p:cNvSpPr>
              <a:spLocks noChangeAspect="1" noChangeArrowheads="1"/>
            </p:cNvSpPr>
            <p:nvPr/>
          </p:nvSpPr>
          <p:spPr bwMode="auto">
            <a:xfrm>
              <a:off x="4039" y="3911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43"/>
            <p:cNvSpPr>
              <a:spLocks noChangeAspect="1" noChangeArrowheads="1"/>
            </p:cNvSpPr>
            <p:nvPr/>
          </p:nvSpPr>
          <p:spPr bwMode="auto">
            <a:xfrm>
              <a:off x="4064" y="3815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44"/>
            <p:cNvSpPr>
              <a:spLocks noChangeAspect="1" noChangeArrowheads="1"/>
            </p:cNvSpPr>
            <p:nvPr/>
          </p:nvSpPr>
          <p:spPr bwMode="auto">
            <a:xfrm>
              <a:off x="4016" y="3863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45"/>
            <p:cNvSpPr>
              <a:spLocks noChangeAspect="1" noChangeArrowheads="1"/>
            </p:cNvSpPr>
            <p:nvPr/>
          </p:nvSpPr>
          <p:spPr bwMode="auto">
            <a:xfrm>
              <a:off x="3968" y="3815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46"/>
            <p:cNvSpPr>
              <a:spLocks noChangeAspect="1" noChangeArrowheads="1"/>
            </p:cNvSpPr>
            <p:nvPr/>
          </p:nvSpPr>
          <p:spPr bwMode="auto">
            <a:xfrm>
              <a:off x="4016" y="3815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47"/>
            <p:cNvSpPr>
              <a:spLocks noChangeAspect="1" noChangeArrowheads="1"/>
            </p:cNvSpPr>
            <p:nvPr/>
          </p:nvSpPr>
          <p:spPr bwMode="auto">
            <a:xfrm>
              <a:off x="3840" y="3840"/>
              <a:ext cx="23" cy="23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48"/>
            <p:cNvSpPr>
              <a:spLocks noChangeAspect="1" noChangeArrowheads="1"/>
            </p:cNvSpPr>
            <p:nvPr/>
          </p:nvSpPr>
          <p:spPr bwMode="auto">
            <a:xfrm>
              <a:off x="4067" y="3939"/>
              <a:ext cx="23" cy="23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49"/>
            <p:cNvSpPr>
              <a:spLocks noChangeAspect="1" noChangeArrowheads="1"/>
            </p:cNvSpPr>
            <p:nvPr/>
          </p:nvSpPr>
          <p:spPr bwMode="auto">
            <a:xfrm>
              <a:off x="3991" y="3863"/>
              <a:ext cx="23" cy="23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50"/>
            <p:cNvSpPr>
              <a:spLocks noChangeAspect="1" noChangeArrowheads="1"/>
            </p:cNvSpPr>
            <p:nvPr/>
          </p:nvSpPr>
          <p:spPr bwMode="auto">
            <a:xfrm>
              <a:off x="4067" y="3891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51"/>
            <p:cNvSpPr>
              <a:spLocks noChangeAspect="1" noChangeArrowheads="1"/>
            </p:cNvSpPr>
            <p:nvPr/>
          </p:nvSpPr>
          <p:spPr bwMode="auto">
            <a:xfrm>
              <a:off x="3918" y="4016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52"/>
            <p:cNvSpPr>
              <a:spLocks noChangeAspect="1" noChangeArrowheads="1"/>
            </p:cNvSpPr>
            <p:nvPr/>
          </p:nvSpPr>
          <p:spPr bwMode="auto">
            <a:xfrm>
              <a:off x="3936" y="4176"/>
              <a:ext cx="23" cy="23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53"/>
            <p:cNvSpPr>
              <a:spLocks noChangeAspect="1" noChangeArrowheads="1"/>
            </p:cNvSpPr>
            <p:nvPr/>
          </p:nvSpPr>
          <p:spPr bwMode="auto">
            <a:xfrm>
              <a:off x="4032" y="4176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4"/>
            <p:cNvSpPr>
              <a:spLocks noChangeAspect="1" noChangeArrowheads="1"/>
            </p:cNvSpPr>
            <p:nvPr/>
          </p:nvSpPr>
          <p:spPr bwMode="auto">
            <a:xfrm>
              <a:off x="3840" y="4080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55"/>
            <p:cNvSpPr>
              <a:spLocks noChangeAspect="1" noChangeArrowheads="1"/>
            </p:cNvSpPr>
            <p:nvPr/>
          </p:nvSpPr>
          <p:spPr bwMode="auto">
            <a:xfrm>
              <a:off x="4112" y="4052"/>
              <a:ext cx="23" cy="23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56"/>
            <p:cNvSpPr>
              <a:spLocks noChangeAspect="1" noChangeArrowheads="1"/>
            </p:cNvSpPr>
            <p:nvPr/>
          </p:nvSpPr>
          <p:spPr bwMode="auto">
            <a:xfrm>
              <a:off x="3924" y="3863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5486400" y="65532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Jewett M. </a:t>
            </a:r>
            <a:r>
              <a:rPr lang="en-US" sz="1400" dirty="0" err="1" smtClean="0"/>
              <a:t>SynBio</a:t>
            </a:r>
            <a:r>
              <a:rPr lang="en-US" sz="1400" dirty="0" smtClean="0"/>
              <a:t> 4.0 Conference. March 9, 2009</a:t>
            </a:r>
            <a:endParaRPr lang="en-US" sz="1400" dirty="0"/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Chassis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Background: </a:t>
            </a:r>
            <a:r>
              <a:rPr lang="en-US" sz="3600" i="1" dirty="0" smtClean="0"/>
              <a:t>E. coli</a:t>
            </a:r>
            <a:r>
              <a:rPr lang="en-US" sz="3600" dirty="0" smtClean="0"/>
              <a:t> and Genome Reduction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E. coli </a:t>
            </a:r>
            <a:r>
              <a:rPr lang="en-US" dirty="0" smtClean="0"/>
              <a:t>K-12 </a:t>
            </a:r>
          </a:p>
          <a:p>
            <a:pPr lvl="1"/>
            <a:r>
              <a:rPr lang="en-US" dirty="0" smtClean="0"/>
              <a:t>genetically and biochemically well understood</a:t>
            </a:r>
          </a:p>
          <a:p>
            <a:pPr lvl="1"/>
            <a:r>
              <a:rPr lang="en-US" dirty="0" smtClean="0"/>
              <a:t>Used for production of therapeutic and commercial metabolites and DNA</a:t>
            </a:r>
          </a:p>
          <a:p>
            <a:pPr marL="0" indent="0">
              <a:buNone/>
            </a:pPr>
            <a:r>
              <a:rPr lang="en-US" dirty="0" smtClean="0"/>
              <a:t>Genome Reduction</a:t>
            </a:r>
          </a:p>
          <a:p>
            <a:pPr lvl="1"/>
            <a:r>
              <a:rPr lang="en-US" dirty="0" smtClean="0"/>
              <a:t>Improve metabolic efficiency</a:t>
            </a:r>
          </a:p>
          <a:p>
            <a:pPr lvl="1"/>
            <a:r>
              <a:rPr lang="en-US" dirty="0" smtClean="0"/>
              <a:t>Decrease redundancy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60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Introduction: Reduced-Genome </a:t>
            </a:r>
            <a:r>
              <a:rPr lang="en-US" sz="3200" i="1" dirty="0" smtClean="0"/>
              <a:t>E. coli </a:t>
            </a:r>
            <a:r>
              <a:rPr lang="en-US" sz="3200" dirty="0" smtClean="0"/>
              <a:t>overview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838200" y="1828800"/>
            <a:ext cx="1905000" cy="1905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E. coli</a:t>
            </a:r>
            <a:endParaRPr lang="en-US" sz="2400" i="1" dirty="0"/>
          </a:p>
        </p:txBody>
      </p:sp>
      <p:sp>
        <p:nvSpPr>
          <p:cNvPr id="6" name="Oval 5"/>
          <p:cNvSpPr/>
          <p:nvPr/>
        </p:nvSpPr>
        <p:spPr>
          <a:xfrm>
            <a:off x="6248400" y="1828800"/>
            <a:ext cx="1905000" cy="1905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MDS strain </a:t>
            </a:r>
          </a:p>
          <a:p>
            <a:pPr algn="ctr"/>
            <a:r>
              <a:rPr lang="en-US" sz="2400" i="1" dirty="0" smtClean="0"/>
              <a:t>E. coli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5" idx="6"/>
            <a:endCxn id="6" idx="2"/>
          </p:cNvCxnSpPr>
          <p:nvPr/>
        </p:nvCxnSpPr>
        <p:spPr>
          <a:xfrm>
            <a:off x="2743200" y="2781300"/>
            <a:ext cx="3505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33700" y="2126442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Rationally delete genes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3200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MDS: Multiple-deletion series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4572000"/>
            <a:ext cx="7620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Benefits of MDS Strains: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High electroporation efficiency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Accurate propagation of recombinant genes that were unstable in other strains</a:t>
            </a:r>
            <a:endParaRPr lang="en-US" sz="2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20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deletion of genes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Mobile DNA Elements</a:t>
            </a:r>
            <a:endParaRPr lang="en-US" i="1" dirty="0" smtClean="0"/>
          </a:p>
          <a:p>
            <a:pPr lvl="1"/>
            <a:r>
              <a:rPr lang="en-US" dirty="0" smtClean="0"/>
              <a:t>Insertion sequence (IS) elements, </a:t>
            </a:r>
            <a:r>
              <a:rPr lang="en-US" dirty="0" err="1" smtClean="0"/>
              <a:t>transposases</a:t>
            </a:r>
            <a:r>
              <a:rPr lang="en-US" dirty="0" smtClean="0"/>
              <a:t>, </a:t>
            </a:r>
            <a:r>
              <a:rPr lang="en-US" dirty="0" err="1" smtClean="0"/>
              <a:t>integrases</a:t>
            </a:r>
            <a:r>
              <a:rPr lang="en-US" dirty="0" smtClean="0"/>
              <a:t>, site-specific </a:t>
            </a:r>
            <a:r>
              <a:rPr lang="en-US" dirty="0" err="1" smtClean="0"/>
              <a:t>recombinases</a:t>
            </a:r>
            <a:endParaRPr lang="en-US" dirty="0" smtClean="0"/>
          </a:p>
          <a:p>
            <a:pPr lvl="1"/>
            <a:r>
              <a:rPr lang="en-US" dirty="0" smtClean="0"/>
              <a:t>DNA sequence repeats used in homologous recombination</a:t>
            </a:r>
          </a:p>
          <a:p>
            <a:r>
              <a:rPr lang="en-US" dirty="0" smtClean="0"/>
              <a:t>Target genes not present in other </a:t>
            </a:r>
            <a:r>
              <a:rPr lang="en-US" i="1" dirty="0" smtClean="0"/>
              <a:t>E. coli</a:t>
            </a:r>
          </a:p>
          <a:p>
            <a:pPr lvl="1"/>
            <a:r>
              <a:rPr lang="en-US" dirty="0" smtClean="0"/>
              <a:t>100 proposed deletions, 900 genes, 20% genome</a:t>
            </a:r>
          </a:p>
          <a:p>
            <a:pPr lvl="1"/>
            <a:r>
              <a:rPr lang="en-US" dirty="0" smtClean="0"/>
              <a:t>Target large islands and IS sequences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41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Deletion of Genes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8693" y="1219200"/>
            <a:ext cx="5394325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600200" y="2667000"/>
            <a:ext cx="1600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1542871"/>
            <a:ext cx="137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Ring 1-5: </a:t>
            </a:r>
            <a:r>
              <a:rPr lang="en-US" dirty="0" smtClean="0"/>
              <a:t>regions of K-12 </a:t>
            </a:r>
            <a:r>
              <a:rPr lang="en-US" b="1" dirty="0" smtClean="0">
                <a:solidFill>
                  <a:srgbClr val="FF0000"/>
                </a:solidFill>
              </a:rPr>
              <a:t>MG1655</a:t>
            </a:r>
            <a:r>
              <a:rPr lang="en-US" dirty="0" smtClean="0"/>
              <a:t> absent in other </a:t>
            </a:r>
            <a:r>
              <a:rPr lang="en-US" i="1" dirty="0" smtClean="0"/>
              <a:t>E. coli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172200" y="1828800"/>
            <a:ext cx="1110818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7600" y="12192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Ring 6:</a:t>
            </a:r>
            <a:r>
              <a:rPr lang="en-US" dirty="0" smtClean="0"/>
              <a:t> Regions targeted for deletion</a:t>
            </a:r>
            <a:endParaRPr lang="en-US" b="1" dirty="0"/>
          </a:p>
        </p:txBody>
      </p:sp>
      <p:cxnSp>
        <p:nvCxnSpPr>
          <p:cNvPr id="16" name="Straight Arrow Connector 15"/>
          <p:cNvCxnSpPr>
            <a:stCxn id="17" idx="3"/>
          </p:cNvCxnSpPr>
          <p:nvPr/>
        </p:nvCxnSpPr>
        <p:spPr>
          <a:xfrm flipV="1">
            <a:off x="1371600" y="4267200"/>
            <a:ext cx="1295400" cy="387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" y="3916362"/>
            <a:ext cx="106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Ring 7: </a:t>
            </a:r>
            <a:r>
              <a:rPr lang="en-US" dirty="0" smtClean="0"/>
              <a:t>Native IS and </a:t>
            </a:r>
            <a:r>
              <a:rPr lang="en-US" dirty="0" err="1" smtClean="0"/>
              <a:t>Rhs</a:t>
            </a:r>
            <a:r>
              <a:rPr lang="en-US" dirty="0" smtClean="0"/>
              <a:t> repeat elements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727609" y="3439920"/>
            <a:ext cx="739991" cy="762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67600" y="2701256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Ring 8: </a:t>
            </a:r>
            <a:r>
              <a:rPr lang="en-US" dirty="0" smtClean="0"/>
              <a:t>DNA microarray results of </a:t>
            </a:r>
            <a:r>
              <a:rPr lang="en-US" b="1" dirty="0" smtClean="0"/>
              <a:t>MDS43</a:t>
            </a:r>
            <a:r>
              <a:rPr lang="en-US" dirty="0" smtClean="0"/>
              <a:t> strain (15.27%)</a:t>
            </a:r>
            <a:endParaRPr lang="en-US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629400" y="5638800"/>
            <a:ext cx="468204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67600" y="5486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Outer Ring:</a:t>
            </a:r>
          </a:p>
          <a:p>
            <a:r>
              <a:rPr lang="en-US" b="1" dirty="0" smtClean="0"/>
              <a:t>MG1655 </a:t>
            </a:r>
            <a:r>
              <a:rPr lang="en-US" dirty="0" smtClean="0"/>
              <a:t>original strain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6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MSD strains had increased electroporation efficiencies 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7372" t="33702" r="14988" b="42747"/>
          <a:stretch/>
        </p:blipFill>
        <p:spPr bwMode="auto">
          <a:xfrm>
            <a:off x="762000" y="1600200"/>
            <a:ext cx="7615336" cy="211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0140" t="42917" r="15370" b="27729"/>
          <a:stretch/>
        </p:blipFill>
        <p:spPr bwMode="auto">
          <a:xfrm>
            <a:off x="755780" y="3750904"/>
            <a:ext cx="3944032" cy="264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114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040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180" y="4706520"/>
            <a:ext cx="76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MDS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180" y="5638800"/>
            <a:ext cx="76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MDS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1148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DH10B</a:t>
            </a:r>
            <a:r>
              <a:rPr lang="en-US" dirty="0" smtClean="0"/>
              <a:t> – regarded as best for 	electroporation</a:t>
            </a:r>
          </a:p>
          <a:p>
            <a:r>
              <a:rPr lang="en-US" b="1" dirty="0" smtClean="0"/>
              <a:t>pUC19</a:t>
            </a:r>
            <a:r>
              <a:rPr lang="en-US" dirty="0" smtClean="0"/>
              <a:t> – 	small, </a:t>
            </a:r>
            <a:r>
              <a:rPr lang="en-US" dirty="0" err="1" smtClean="0"/>
              <a:t>multicopy</a:t>
            </a:r>
            <a:r>
              <a:rPr lang="en-US" dirty="0" smtClean="0"/>
              <a:t> plasmid</a:t>
            </a:r>
          </a:p>
          <a:p>
            <a:r>
              <a:rPr lang="en-US" b="1" dirty="0" smtClean="0"/>
              <a:t>pCC145</a:t>
            </a:r>
            <a:r>
              <a:rPr lang="en-US" dirty="0" smtClean="0"/>
              <a:t> – bacterial artificial 	chromosome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52800" y="4853464"/>
            <a:ext cx="990600" cy="18740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0" y="5729764"/>
            <a:ext cx="990600" cy="18740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57800" y="1752600"/>
            <a:ext cx="2743200" cy="304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56249" y="1752600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52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MDS Strains had similar growth and protein production compared to WT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0000"/>
          <a:stretch/>
        </p:blipFill>
        <p:spPr bwMode="auto">
          <a:xfrm>
            <a:off x="4724400" y="3555758"/>
            <a:ext cx="4258129" cy="288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0000"/>
          <a:stretch/>
        </p:blipFill>
        <p:spPr bwMode="auto">
          <a:xfrm>
            <a:off x="304800" y="3555758"/>
            <a:ext cx="4237500" cy="287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167640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MDS41</a:t>
            </a:r>
            <a:r>
              <a:rPr lang="en-US" sz="2000" b="1" dirty="0" smtClean="0"/>
              <a:t> Growth</a:t>
            </a:r>
          </a:p>
          <a:p>
            <a:r>
              <a:rPr lang="en-US" sz="2000" dirty="0" smtClean="0"/>
              <a:t>Square -		optical density</a:t>
            </a:r>
          </a:p>
          <a:p>
            <a:r>
              <a:rPr lang="en-US" sz="2000" dirty="0" smtClean="0"/>
              <a:t>Diamond - 	dry cell weight</a:t>
            </a:r>
          </a:p>
          <a:p>
            <a:r>
              <a:rPr lang="en-US" sz="2000" dirty="0" smtClean="0"/>
              <a:t>Triangle -   	glucose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1613656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MDS41 </a:t>
            </a:r>
            <a:r>
              <a:rPr lang="en-US" sz="2000" b="1" dirty="0" err="1" smtClean="0"/>
              <a:t>vs</a:t>
            </a:r>
            <a:r>
              <a:rPr lang="en-US" sz="2000" b="1" dirty="0" smtClean="0"/>
              <a:t> MG1655  Growth and CAT protein production</a:t>
            </a:r>
          </a:p>
          <a:p>
            <a:r>
              <a:rPr lang="en-US" sz="2000" dirty="0" smtClean="0"/>
              <a:t>Square and Triangle – 	</a:t>
            </a:r>
            <a:r>
              <a:rPr lang="en-US" sz="2000" b="1" dirty="0" smtClean="0">
                <a:solidFill>
                  <a:srgbClr val="00B0F0"/>
                </a:solidFill>
              </a:rPr>
              <a:t>MDS41</a:t>
            </a:r>
          </a:p>
          <a:p>
            <a:r>
              <a:rPr lang="en-US" sz="2000" dirty="0" smtClean="0"/>
              <a:t>Circle - 		</a:t>
            </a:r>
            <a:r>
              <a:rPr lang="en-US" sz="2000" b="1" dirty="0" smtClean="0">
                <a:solidFill>
                  <a:srgbClr val="FF0000"/>
                </a:solidFill>
              </a:rPr>
              <a:t>MG1655 (WT)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2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Mutation rates from IS mutagenesis lowered in MDS strains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63675"/>
            <a:ext cx="4573588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7526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IS insertions activate </a:t>
            </a:r>
            <a:r>
              <a:rPr lang="en-US" b="1" dirty="0" err="1" smtClean="0"/>
              <a:t>salicin</a:t>
            </a:r>
            <a:r>
              <a:rPr lang="en-US" b="1" dirty="0" smtClean="0"/>
              <a:t> metabolism</a:t>
            </a:r>
          </a:p>
          <a:p>
            <a:pPr algn="ctr"/>
            <a:endParaRPr lang="en-US" b="1" dirty="0" smtClean="0"/>
          </a:p>
          <a:p>
            <a:r>
              <a:rPr lang="en-US" dirty="0" smtClean="0"/>
              <a:t>Circle – </a:t>
            </a:r>
            <a:r>
              <a:rPr lang="en-US" b="1" dirty="0" smtClean="0">
                <a:solidFill>
                  <a:srgbClr val="FF0000"/>
                </a:solidFill>
              </a:rPr>
              <a:t>MG1655 (WT)</a:t>
            </a:r>
          </a:p>
          <a:p>
            <a:r>
              <a:rPr lang="en-US" dirty="0" smtClean="0"/>
              <a:t>Triangle 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MDS41</a:t>
            </a:r>
          </a:p>
          <a:p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MDS41 </a:t>
            </a:r>
            <a:r>
              <a:rPr lang="en-US" dirty="0" smtClean="0"/>
              <a:t>has less IS insertions 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67" y="4343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MDS41</a:t>
            </a:r>
            <a:r>
              <a:rPr lang="en-US" b="1" dirty="0" smtClean="0"/>
              <a:t> has no IS related mutations (insertions)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5200" y="5562600"/>
            <a:ext cx="1219200" cy="304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6400" y="5421086"/>
            <a:ext cx="1219200" cy="446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3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MDS mutants express deleterious products more efficiently and stably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4038600" cy="2819401"/>
          </a:xfrm>
        </p:spPr>
        <p:txBody>
          <a:bodyPr>
            <a:noAutofit/>
          </a:bodyPr>
          <a:lstStyle/>
          <a:p>
            <a:r>
              <a:rPr lang="en-US" sz="2400" dirty="0" smtClean="0"/>
              <a:t>A chimeric gene composed of rabbit hemorrhagic disease virus (VP60) fused to cholera toxin (CTX) was stable in </a:t>
            </a:r>
            <a:r>
              <a:rPr lang="en-US" sz="2400" b="1" dirty="0" smtClean="0">
                <a:solidFill>
                  <a:srgbClr val="00B0F0"/>
                </a:solidFill>
              </a:rPr>
              <a:t>MDS </a:t>
            </a:r>
            <a:r>
              <a:rPr lang="en-US" sz="2400" dirty="0" smtClean="0"/>
              <a:t>and unstable in </a:t>
            </a:r>
            <a:r>
              <a:rPr lang="en-US" sz="2400" b="1" dirty="0" smtClean="0">
                <a:solidFill>
                  <a:srgbClr val="FF0000"/>
                </a:solidFill>
              </a:rPr>
              <a:t>WT</a:t>
            </a:r>
            <a:r>
              <a:rPr lang="en-US" sz="2400" dirty="0" smtClean="0"/>
              <a:t> plasmids.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703" t="21428" r="26953" b="27004"/>
          <a:stretch/>
        </p:blipFill>
        <p:spPr bwMode="auto">
          <a:xfrm>
            <a:off x="3886200" y="1733549"/>
            <a:ext cx="5105400" cy="281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572000"/>
            <a:ext cx="7315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 inverted terminal repeat sequences of </a:t>
            </a:r>
            <a:r>
              <a:rPr lang="en-US" sz="2800" dirty="0" err="1" smtClean="0"/>
              <a:t>adeno</a:t>
            </a:r>
            <a:r>
              <a:rPr lang="en-US" sz="2800" dirty="0" smtClean="0"/>
              <a:t>-associated viruses are deleted in </a:t>
            </a:r>
            <a:r>
              <a:rPr lang="en-US" sz="2800" b="1" dirty="0" smtClean="0">
                <a:solidFill>
                  <a:srgbClr val="FF0000"/>
                </a:solidFill>
              </a:rPr>
              <a:t>WT</a:t>
            </a:r>
            <a:r>
              <a:rPr lang="en-US" sz="2800" b="1" dirty="0" smtClean="0"/>
              <a:t> </a:t>
            </a:r>
            <a:r>
              <a:rPr lang="en-US" sz="2800" dirty="0" smtClean="0"/>
              <a:t>but not in </a:t>
            </a:r>
            <a:r>
              <a:rPr lang="en-US" sz="2800" b="1" dirty="0" smtClean="0">
                <a:solidFill>
                  <a:srgbClr val="00B0F0"/>
                </a:solidFill>
              </a:rPr>
              <a:t>MDS42 </a:t>
            </a:r>
            <a:r>
              <a:rPr lang="en-US" sz="2800" dirty="0" smtClean="0"/>
              <a:t>(gel)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0" y="3962399"/>
            <a:ext cx="533400" cy="28574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0" y="3971925"/>
            <a:ext cx="533400" cy="27622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05800" y="3962400"/>
            <a:ext cx="533400" cy="28574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52950" y="3933823"/>
            <a:ext cx="533400" cy="2857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9800" y="3933821"/>
            <a:ext cx="533400" cy="2857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3800" y="3952869"/>
            <a:ext cx="533400" cy="2857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70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571</Words>
  <Application>Microsoft Macintosh PowerPoint</Application>
  <PresentationFormat>On-screen Show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Emergent Properties of Reduced-Genome Escherichia coli</vt:lpstr>
      <vt:lpstr>Background: E. coli and Genome Reduction</vt:lpstr>
      <vt:lpstr>Introduction: Reduced-Genome E. coli overview</vt:lpstr>
      <vt:lpstr>Rational deletion of genes</vt:lpstr>
      <vt:lpstr>Rational Deletion of Genes</vt:lpstr>
      <vt:lpstr>MSD strains had increased electroporation efficiencies </vt:lpstr>
      <vt:lpstr>MDS Strains had similar growth and protein production compared to WT</vt:lpstr>
      <vt:lpstr>Mutation rates from IS mutagenesis lowered in MDS strains</vt:lpstr>
      <vt:lpstr>MDS mutants express deleterious products more efficiently and stably</vt:lpstr>
      <vt:lpstr>Possible reasons for increased electroporation efficiency</vt:lpstr>
      <vt:lpstr>Slide 11</vt:lpstr>
      <vt:lpstr>Slide 12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Emergent Properties of Reduced-Genome Escherichia coli</dc:title>
  <dc:creator>Valued Acer Customer</dc:creator>
  <cp:lastModifiedBy>Tina Stutzman</cp:lastModifiedBy>
  <cp:revision>21</cp:revision>
  <dcterms:created xsi:type="dcterms:W3CDTF">2011-04-13T13:25:33Z</dcterms:created>
  <dcterms:modified xsi:type="dcterms:W3CDTF">2011-04-13T14:39:40Z</dcterms:modified>
</cp:coreProperties>
</file>