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4" r:id="rId14"/>
    <p:sldId id="283" r:id="rId15"/>
    <p:sldId id="286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2"/>
    <p:restoredTop sz="79404"/>
  </p:normalViewPr>
  <p:slideViewPr>
    <p:cSldViewPr snapToGrid="0" snapToObjects="1">
      <p:cViewPr>
        <p:scale>
          <a:sx n="86" d="100"/>
          <a:sy n="86" d="100"/>
        </p:scale>
        <p:origin x="-976" y="-8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8561-F1A1-504C-841F-3054AA3A40B3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A726-D8F9-0B47-B3AA-7CCBBA69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9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A726-D8F9-0B47-B3AA-7CCBBA698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BDF03-C6FD-2347-B003-A86702720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34063B-5D20-CD45-96E0-69B75FC79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0399DB-9F68-A449-810C-6A8FEDE2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36DA2-2868-EA46-A261-8D9F267F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98E8D5-CD51-2241-8AEB-B4895990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B1795-0780-124C-B4CE-7BF5DB11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8DF561-A5BB-FB48-A9A9-EDEE08A6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240EF-9E6B-EB4D-A5A5-CA4D5ACA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8D9F99-0B51-404C-A1B8-66AE7CA7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9D630-093A-654F-999F-55FF0276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E34671-29DF-2346-8505-AF4CCE555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C28353-5B8B-FB4A-BAA8-F75C17C62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F3BC48-AE4C-0C43-A690-59F834E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57A64-55C9-2943-94D4-2D32CB0A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8C2403-C731-2E44-B0AB-15EC6DBB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0E802-CE49-8C45-BCB2-09132DC7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0DDEB2-E353-BD40-B163-C451C9CB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8BDF5-76FF-C943-8AC8-B7900E5C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F4D8A-1D59-DC42-97AE-F2C712DD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12FF2-C820-FB45-861A-B49A2A0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0E6E0B-7394-AE42-9212-1FE8A726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21AE47-7300-0544-995B-4DC77A60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96235-C432-3249-B03E-2E07F822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462412-5894-424D-8A30-897BC776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BF994-ECB2-C749-9B3D-C64D150A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F7B80-4372-2E46-9ED0-4D88660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15453-3AFF-EE4D-B14A-DE93F6CC7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A4F623-C9E9-7144-9A8A-9FE50112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3B58D-9843-2940-9D0A-372F6E70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62381F-FCF0-FD41-93BA-9AC66010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2D1A3-4444-3149-93AF-CF83A769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EE965-347F-9C46-8FD3-7031DA96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4BCEA-2548-D24D-A3B1-245CE45A2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07F7BE-06CD-FF4A-BD7E-DD9E95CC3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122659-300B-E445-902B-8D4EE069F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C0A89E-3DAB-9147-9A77-EEC8A4AE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834D89-E0AE-074C-8B0E-7A72C5CC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E0D06-5321-B243-A2BF-7ADC8ACA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A765-909E-DC4C-966C-75ECA75F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DA1B78-5AED-F648-BE2D-1F1EDB2A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195A6A-D4E5-754C-83D8-C534A342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CF9A9C-C0FB-7340-893D-E7EE5F6E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F3E32D-574F-4D4B-A853-B094E96C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6E4C0A-152D-E64F-9DD8-8D4A6AD4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76A9D4-4C15-F74E-B713-4E14FAF6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B3648-489E-014F-9782-ADBBD599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7AB01-DF45-0943-A328-32DAAE7C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4EFC25-BC5D-B14D-890F-CC68AD8D8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499D61-447B-6B41-AEB5-9EF1B558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A10036-853C-8C41-9526-8F4B060C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427D56-81B4-8046-A563-25CE4B1B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0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486FE-8F16-474E-9BD2-FEF73408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3607AE-7529-7F4A-9CF2-BAFF0D6B7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BC5917-55C1-EF4F-A358-99CFF7444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E4DC83-AF2E-D54C-BA16-7656B2E6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9CCCDC-57B9-7646-A3F1-1A157D8E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11EC97-F3EB-0D4A-8166-B240F90E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518006-12A6-BC44-B64C-B612D9D3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CC2A6B-0BAE-BF4B-9535-39AECD87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725AAB-1655-2446-A455-FD8B2311E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3752-3CF7-3F4D-8BFF-9B8E0B430B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0C162-2A4A-3F4E-9A9E-82FDAFE0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1570E4-8DBC-5E43-9B92-FE0C30491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318C-F483-C448-9B31-CCAF37744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tiff"/><Relationship Id="rId5" Type="http://schemas.openxmlformats.org/officeDocument/2006/relationships/image" Target="../media/image15.png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7.png"/><Relationship Id="rId4" Type="http://schemas.openxmlformats.org/officeDocument/2006/relationships/image" Target="../media/image16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B6E75-CCE5-2A41-BE1A-BD131284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154" y="801730"/>
            <a:ext cx="10759044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20.109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Foci Analysis using Deep Convolutional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74ECC5-90F2-3849-8C8A-31468B9B7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154" y="3281405"/>
            <a:ext cx="9432966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Dushan N. Wadduwage, 20190926</a:t>
            </a:r>
          </a:p>
        </p:txBody>
      </p:sp>
    </p:spTree>
    <p:extLst>
      <p:ext uri="{BB962C8B-B14F-4D97-AF65-F5344CB8AC3E}">
        <p14:creationId xmlns:p14="http://schemas.microsoft.com/office/powerpoint/2010/main" val="157015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ECD1C-9652-D94F-A4A1-C9D394DF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3"/>
            <a:ext cx="10515600" cy="1325563"/>
          </a:xfrm>
        </p:spPr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887A84-BAEB-4E4E-855B-D77EC16E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72" y="2631235"/>
            <a:ext cx="1828800" cy="13783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CF6F7E6-99B0-644E-9BF2-B1BB05F594CC}"/>
              </a:ext>
            </a:extLst>
          </p:cNvPr>
          <p:cNvSpPr/>
          <p:nvPr/>
        </p:nvSpPr>
        <p:spPr>
          <a:xfrm>
            <a:off x="4524473" y="23622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9CBF6B0-4A96-834F-A7BD-2AA44409585F}"/>
              </a:ext>
            </a:extLst>
          </p:cNvPr>
          <p:cNvSpPr/>
          <p:nvPr/>
        </p:nvSpPr>
        <p:spPr>
          <a:xfrm>
            <a:off x="4676873" y="25146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B2586A9-7C9E-1649-A82A-31EA308B5834}"/>
              </a:ext>
            </a:extLst>
          </p:cNvPr>
          <p:cNvSpPr/>
          <p:nvPr/>
        </p:nvSpPr>
        <p:spPr>
          <a:xfrm>
            <a:off x="4829273" y="26670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6155CC8-DD08-5F4B-8421-824341C13A58}"/>
              </a:ext>
            </a:extLst>
          </p:cNvPr>
          <p:cNvSpPr/>
          <p:nvPr/>
        </p:nvSpPr>
        <p:spPr>
          <a:xfrm>
            <a:off x="4981673" y="28194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96DB502-AF67-E247-AC26-C5EFCDF703A0}"/>
              </a:ext>
            </a:extLst>
          </p:cNvPr>
          <p:cNvSpPr/>
          <p:nvPr/>
        </p:nvSpPr>
        <p:spPr>
          <a:xfrm>
            <a:off x="5134073" y="29718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8ACE048-2D09-4440-8E84-D8100BED4941}"/>
              </a:ext>
            </a:extLst>
          </p:cNvPr>
          <p:cNvSpPr/>
          <p:nvPr/>
        </p:nvSpPr>
        <p:spPr>
          <a:xfrm>
            <a:off x="5286473" y="31242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E7045EC-A7A2-5A4E-B44D-2E363B91E139}"/>
              </a:ext>
            </a:extLst>
          </p:cNvPr>
          <p:cNvSpPr/>
          <p:nvPr/>
        </p:nvSpPr>
        <p:spPr>
          <a:xfrm>
            <a:off x="5896073" y="37338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1B3C00E-ADF0-A844-8D2B-E28D57653CD3}"/>
              </a:ext>
            </a:extLst>
          </p:cNvPr>
          <p:cNvSpPr/>
          <p:nvPr/>
        </p:nvSpPr>
        <p:spPr>
          <a:xfrm>
            <a:off x="6048473" y="38862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0243C00-16BA-9948-AF47-C19A7BB18929}"/>
              </a:ext>
            </a:extLst>
          </p:cNvPr>
          <p:cNvCxnSpPr>
            <a:cxnSpLocks/>
          </p:cNvCxnSpPr>
          <p:nvPr/>
        </p:nvCxnSpPr>
        <p:spPr>
          <a:xfrm>
            <a:off x="5484593" y="3337560"/>
            <a:ext cx="487680" cy="4724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DF6DB-CE79-6148-9D6C-626EF8F4A4C4}"/>
              </a:ext>
            </a:extLst>
          </p:cNvPr>
          <p:cNvSpPr txBox="1"/>
          <p:nvPr/>
        </p:nvSpPr>
        <p:spPr>
          <a:xfrm>
            <a:off x="4814033" y="2190988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7F877E-42F1-6E4F-988F-172B59B1FFEC}"/>
              </a:ext>
            </a:extLst>
          </p:cNvPr>
          <p:cNvSpPr txBox="1"/>
          <p:nvPr/>
        </p:nvSpPr>
        <p:spPr>
          <a:xfrm>
            <a:off x="6475193" y="3838694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64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5A4849C-66E0-1341-8B93-79396A3A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404" b="86807"/>
          <a:stretch/>
        </p:blipFill>
        <p:spPr>
          <a:xfrm>
            <a:off x="8581485" y="2000898"/>
            <a:ext cx="948596" cy="7808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DC443A9-1A53-2F44-BACB-A88BDE1D9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7" r="75124" b="86708"/>
          <a:stretch/>
        </p:blipFill>
        <p:spPr>
          <a:xfrm>
            <a:off x="8836405" y="2266467"/>
            <a:ext cx="899160" cy="7866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6E6954-7DAD-1141-89B5-84DDC805F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3" t="12618" r="74415" b="75314"/>
          <a:stretch/>
        </p:blipFill>
        <p:spPr>
          <a:xfrm>
            <a:off x="9025677" y="2560320"/>
            <a:ext cx="964808" cy="71418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1D1127C-23C3-8746-9996-2AAAE94DBA3F}"/>
              </a:ext>
            </a:extLst>
          </p:cNvPr>
          <p:cNvCxnSpPr>
            <a:cxnSpLocks/>
          </p:cNvCxnSpPr>
          <p:nvPr/>
        </p:nvCxnSpPr>
        <p:spPr>
          <a:xfrm>
            <a:off x="9517303" y="3038604"/>
            <a:ext cx="834996" cy="7641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7D40A50-6719-7E4F-B6D0-D318CA961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99" r="37533" b="87339"/>
          <a:stretch/>
        </p:blipFill>
        <p:spPr>
          <a:xfrm>
            <a:off x="9990485" y="3511044"/>
            <a:ext cx="991716" cy="749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0D2D6AF-F9B0-3F47-8766-439D6A858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54" t="87039" r="36" b="17"/>
          <a:stretch/>
        </p:blipFill>
        <p:spPr>
          <a:xfrm>
            <a:off x="10142885" y="3770286"/>
            <a:ext cx="957262" cy="7660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1D60EF3-7059-2347-A71C-57D451715662}"/>
              </a:ext>
            </a:extLst>
          </p:cNvPr>
          <p:cNvSpPr txBox="1"/>
          <p:nvPr/>
        </p:nvSpPr>
        <p:spPr>
          <a:xfrm>
            <a:off x="4645619" y="5280287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00A6DBA-C630-8240-8D79-865A765A5D83}"/>
              </a:ext>
            </a:extLst>
          </p:cNvPr>
          <p:cNvSpPr/>
          <p:nvPr/>
        </p:nvSpPr>
        <p:spPr>
          <a:xfrm>
            <a:off x="3704095" y="1565329"/>
            <a:ext cx="4153546" cy="3549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8276023-2D38-3947-A15D-8B71C97C5FA4}"/>
              </a:ext>
            </a:extLst>
          </p:cNvPr>
          <p:cNvCxnSpPr>
            <a:cxnSpLocks/>
            <a:stCxn id="3" idx="3"/>
            <a:endCxn id="32" idx="1"/>
          </p:cNvCxnSpPr>
          <p:nvPr/>
        </p:nvCxnSpPr>
        <p:spPr>
          <a:xfrm>
            <a:off x="2875672" y="3320414"/>
            <a:ext cx="828423" cy="19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4EA32A77-C77D-DC4A-BD6E-731295170365}"/>
              </a:ext>
            </a:extLst>
          </p:cNvPr>
          <p:cNvCxnSpPr>
            <a:cxnSpLocks/>
          </p:cNvCxnSpPr>
          <p:nvPr/>
        </p:nvCxnSpPr>
        <p:spPr>
          <a:xfrm>
            <a:off x="7859048" y="3318089"/>
            <a:ext cx="828423" cy="19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EFCC71C-46CD-1A4A-99C8-C5506C314DA1}"/>
              </a:ext>
            </a:extLst>
          </p:cNvPr>
          <p:cNvSpPr txBox="1"/>
          <p:nvPr/>
        </p:nvSpPr>
        <p:spPr>
          <a:xfrm>
            <a:off x="1307247" y="5280287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F8733F7-D743-FD45-88F4-BF0FD188EB3A}"/>
              </a:ext>
            </a:extLst>
          </p:cNvPr>
          <p:cNvSpPr txBox="1"/>
          <p:nvPr/>
        </p:nvSpPr>
        <p:spPr>
          <a:xfrm>
            <a:off x="8391617" y="5295517"/>
            <a:ext cx="31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 of the convolution layer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FF52865-CC43-174C-B4D7-98C92519C874}"/>
              </a:ext>
            </a:extLst>
          </p:cNvPr>
          <p:cNvSpPr/>
          <p:nvPr/>
        </p:nvSpPr>
        <p:spPr>
          <a:xfrm>
            <a:off x="4451160" y="5959659"/>
            <a:ext cx="255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weights = 640</a:t>
            </a:r>
          </a:p>
        </p:txBody>
      </p:sp>
    </p:spTree>
    <p:extLst>
      <p:ext uri="{BB962C8B-B14F-4D97-AF65-F5344CB8AC3E}">
        <p14:creationId xmlns:p14="http://schemas.microsoft.com/office/powerpoint/2010/main" val="259100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57E32-31E8-5347-ACCF-A121BDA1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7E31B4-CE36-044F-B979-79B29F5586A3}"/>
              </a:ext>
            </a:extLst>
          </p:cNvPr>
          <p:cNvSpPr txBox="1"/>
          <p:nvPr/>
        </p:nvSpPr>
        <p:spPr>
          <a:xfrm>
            <a:off x="1214258" y="5807229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9C8DE-028D-504B-8021-FBB892FC156D}"/>
              </a:ext>
            </a:extLst>
          </p:cNvPr>
          <p:cNvSpPr txBox="1"/>
          <p:nvPr/>
        </p:nvSpPr>
        <p:spPr>
          <a:xfrm>
            <a:off x="6235577" y="5807229"/>
            <a:ext cx="31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 of the convolution layer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C42780-EAB0-CE4E-AD46-A2E90AFF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57" y="1544231"/>
            <a:ext cx="4535013" cy="3563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AFAE68-B6BB-6244-AFEF-0EEDBCAB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72" y="2631235"/>
            <a:ext cx="1828800" cy="1378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779F40-7EAA-3040-BF0B-150356F9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1" t="86665" r="75003"/>
          <a:stretch/>
        </p:blipFill>
        <p:spPr>
          <a:xfrm>
            <a:off x="8862216" y="3315013"/>
            <a:ext cx="2213176" cy="1828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E01131-DFE7-A345-8909-28C542B4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35" t="519" r="37509" b="87648"/>
          <a:stretch/>
        </p:blipFill>
        <p:spPr>
          <a:xfrm>
            <a:off x="8862216" y="1564434"/>
            <a:ext cx="2213176" cy="16134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DD216A-20CC-354A-ABDB-C1F232EB3786}"/>
              </a:ext>
            </a:extLst>
          </p:cNvPr>
          <p:cNvSpPr/>
          <p:nvPr/>
        </p:nvSpPr>
        <p:spPr>
          <a:xfrm>
            <a:off x="6427827" y="1564434"/>
            <a:ext cx="540532" cy="404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BF4E2-D948-0544-9379-52F1D0A3AE51}"/>
              </a:ext>
            </a:extLst>
          </p:cNvPr>
          <p:cNvSpPr/>
          <p:nvPr/>
        </p:nvSpPr>
        <p:spPr>
          <a:xfrm>
            <a:off x="4730713" y="4669292"/>
            <a:ext cx="540532" cy="404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34F36-EBD8-CE43-8F50-60C7BD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A22235-5980-E442-9AAF-586D72AD828F}"/>
              </a:ext>
            </a:extLst>
          </p:cNvPr>
          <p:cNvSpPr/>
          <p:nvPr/>
        </p:nvSpPr>
        <p:spPr>
          <a:xfrm>
            <a:off x="3537679" y="2188562"/>
            <a:ext cx="434714" cy="27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24E5F3-15CC-0442-BB97-2248392392B8}"/>
              </a:ext>
            </a:extLst>
          </p:cNvPr>
          <p:cNvSpPr/>
          <p:nvPr/>
        </p:nvSpPr>
        <p:spPr>
          <a:xfrm>
            <a:off x="2820358" y="5133094"/>
            <a:ext cx="182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 layer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5E1E467-ED85-514E-881B-5C1E4AE0AAA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503357" y="3567658"/>
            <a:ext cx="10343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6A1E04-C31D-CF4C-BA2E-476AD4F09D49}"/>
              </a:ext>
            </a:extLst>
          </p:cNvPr>
          <p:cNvSpPr txBox="1"/>
          <p:nvPr/>
        </p:nvSpPr>
        <p:spPr>
          <a:xfrm>
            <a:off x="1058443" y="3382992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input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6CF8709-010A-3343-BBA9-64800E16EC52}"/>
              </a:ext>
            </a:extLst>
          </p:cNvPr>
          <p:cNvGrpSpPr/>
          <p:nvPr/>
        </p:nvGrpSpPr>
        <p:grpSpPr>
          <a:xfrm>
            <a:off x="4214734" y="1581223"/>
            <a:ext cx="5437280" cy="3365530"/>
            <a:chOff x="4214734" y="1581223"/>
            <a:chExt cx="5437280" cy="3365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209B9F-8274-864D-8B89-722598CC5999}"/>
                </a:ext>
              </a:extLst>
            </p:cNvPr>
            <p:cNvSpPr/>
            <p:nvPr/>
          </p:nvSpPr>
          <p:spPr>
            <a:xfrm>
              <a:off x="4214734" y="2188562"/>
              <a:ext cx="434714" cy="2758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F6F117B-873E-B644-8E2C-5D078453AC6A}"/>
                </a:ext>
              </a:extLst>
            </p:cNvPr>
            <p:cNvSpPr/>
            <p:nvPr/>
          </p:nvSpPr>
          <p:spPr>
            <a:xfrm>
              <a:off x="4214734" y="1581223"/>
              <a:ext cx="1966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Activation function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61D000D-CAA4-1045-9B33-2CF69B027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9943" y="2188562"/>
              <a:ext cx="3532071" cy="275819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8C3527-0FF0-3E46-8AA3-A247A6D92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40"/>
          <a:stretch/>
        </p:blipFill>
        <p:spPr>
          <a:xfrm>
            <a:off x="5580372" y="2696327"/>
            <a:ext cx="4611211" cy="1742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C1BBFEF-8AF6-7748-8067-3EF500E058CE}"/>
                  </a:ext>
                </a:extLst>
              </p:cNvPr>
              <p:cNvSpPr/>
              <p:nvPr/>
            </p:nvSpPr>
            <p:spPr>
              <a:xfrm>
                <a:off x="2820358" y="5410584"/>
                <a:ext cx="1502784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1BBFEF-8AF6-7748-8067-3EF500E05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58" y="5410584"/>
                <a:ext cx="1502784" cy="763029"/>
              </a:xfrm>
              <a:prstGeom prst="rect">
                <a:avLst/>
              </a:prstGeom>
              <a:blipFill>
                <a:blip r:embed="rId4"/>
                <a:stretch>
                  <a:fillRect l="-20168" t="-12131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4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34F36-EBD8-CE43-8F50-60C7BD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A22235-5980-E442-9AAF-586D72AD828F}"/>
              </a:ext>
            </a:extLst>
          </p:cNvPr>
          <p:cNvSpPr/>
          <p:nvPr/>
        </p:nvSpPr>
        <p:spPr>
          <a:xfrm>
            <a:off x="3537679" y="2188562"/>
            <a:ext cx="434714" cy="27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5E1E467-ED85-514E-881B-5C1E4AE0AAA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503357" y="3567658"/>
            <a:ext cx="10343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6A1E04-C31D-CF4C-BA2E-476AD4F09D49}"/>
              </a:ext>
            </a:extLst>
          </p:cNvPr>
          <p:cNvSpPr txBox="1"/>
          <p:nvPr/>
        </p:nvSpPr>
        <p:spPr>
          <a:xfrm>
            <a:off x="1058443" y="3382992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input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209B9F-8274-864D-8B89-722598CC5999}"/>
              </a:ext>
            </a:extLst>
          </p:cNvPr>
          <p:cNvSpPr/>
          <p:nvPr/>
        </p:nvSpPr>
        <p:spPr>
          <a:xfrm>
            <a:off x="4214734" y="2188562"/>
            <a:ext cx="434714" cy="2758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FBF605-2A94-6E45-B9CF-D553E3E467F4}"/>
              </a:ext>
            </a:extLst>
          </p:cNvPr>
          <p:cNvSpPr/>
          <p:nvPr/>
        </p:nvSpPr>
        <p:spPr>
          <a:xfrm>
            <a:off x="4972026" y="2188562"/>
            <a:ext cx="434714" cy="27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EF68F1-416A-ED49-8BE5-58AD383EF34F}"/>
              </a:ext>
            </a:extLst>
          </p:cNvPr>
          <p:cNvSpPr/>
          <p:nvPr/>
        </p:nvSpPr>
        <p:spPr>
          <a:xfrm>
            <a:off x="5589121" y="2188561"/>
            <a:ext cx="434714" cy="2758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EDF4E6-4774-A04C-A209-EECF6FDA639B}"/>
              </a:ext>
            </a:extLst>
          </p:cNvPr>
          <p:cNvSpPr/>
          <p:nvPr/>
        </p:nvSpPr>
        <p:spPr>
          <a:xfrm>
            <a:off x="7385442" y="2188561"/>
            <a:ext cx="434714" cy="27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432A72D-B8C8-7B49-815A-AC3E38FCA0AD}"/>
              </a:ext>
            </a:extLst>
          </p:cNvPr>
          <p:cNvSpPr/>
          <p:nvPr/>
        </p:nvSpPr>
        <p:spPr>
          <a:xfrm>
            <a:off x="8002537" y="2188560"/>
            <a:ext cx="434714" cy="2758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320432-858C-5B4D-83EA-CFCCBB0A0499}"/>
              </a:ext>
            </a:extLst>
          </p:cNvPr>
          <p:cNvCxnSpPr/>
          <p:nvPr/>
        </p:nvCxnSpPr>
        <p:spPr>
          <a:xfrm>
            <a:off x="6273672" y="3537680"/>
            <a:ext cx="8694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1DE34CF-76F4-4242-BDA5-DB897DA5E5EF}"/>
              </a:ext>
            </a:extLst>
          </p:cNvPr>
          <p:cNvCxnSpPr>
            <a:cxnSpLocks/>
          </p:cNvCxnSpPr>
          <p:nvPr/>
        </p:nvCxnSpPr>
        <p:spPr>
          <a:xfrm>
            <a:off x="8437251" y="3570155"/>
            <a:ext cx="10343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CA8FAB-D1D1-2C4B-84D0-5EE52B658D17}"/>
              </a:ext>
            </a:extLst>
          </p:cNvPr>
          <p:cNvSpPr txBox="1"/>
          <p:nvPr/>
        </p:nvSpPr>
        <p:spPr>
          <a:xfrm>
            <a:off x="9639865" y="33829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62482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C29E0-1E66-874F-819F-823E3960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03BF61E-663F-7A46-9853-BEF56C5E8955}"/>
              </a:ext>
            </a:extLst>
          </p:cNvPr>
          <p:cNvGrpSpPr/>
          <p:nvPr/>
        </p:nvGrpSpPr>
        <p:grpSpPr>
          <a:xfrm>
            <a:off x="5254389" y="2407784"/>
            <a:ext cx="2033516" cy="690257"/>
            <a:chOff x="5254388" y="4618722"/>
            <a:chExt cx="2033516" cy="6902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04BFC8A-121B-2244-9F1F-93FBA270F0BD}"/>
                </a:ext>
              </a:extLst>
            </p:cNvPr>
            <p:cNvSpPr/>
            <p:nvPr/>
          </p:nvSpPr>
          <p:spPr>
            <a:xfrm>
              <a:off x="5254388" y="4618722"/>
              <a:ext cx="2033516" cy="690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5B9DFD00-476B-E341-9261-88CDB13F4D9F}"/>
                    </a:ext>
                  </a:extLst>
                </p:cNvPr>
                <p:cNvSpPr txBox="1"/>
                <p:nvPr/>
              </p:nvSpPr>
              <p:spPr>
                <a:xfrm>
                  <a:off x="5535669" y="4826639"/>
                  <a:ext cx="159293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𝑪𝑵𝑵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9DFD00-476B-E341-9261-88CDB13F4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669" y="4826639"/>
                  <a:ext cx="1592939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EEB7061-B040-254E-A604-09E28F4EB29D}"/>
              </a:ext>
            </a:extLst>
          </p:cNvPr>
          <p:cNvGrpSpPr/>
          <p:nvPr/>
        </p:nvGrpSpPr>
        <p:grpSpPr>
          <a:xfrm>
            <a:off x="850548" y="1979288"/>
            <a:ext cx="10820829" cy="1496291"/>
            <a:chOff x="850548" y="1979288"/>
            <a:chExt cx="10820829" cy="149629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3CA0D01-632B-DD4E-A601-D3B61106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548" y="2038254"/>
              <a:ext cx="1828800" cy="13783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FE68B57-9F54-7548-A4A5-849EE97C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2577" y="1979288"/>
              <a:ext cx="1828800" cy="1496291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4F71098-8967-BF4D-8F4F-C4C657B3D73D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2679348" y="2727433"/>
              <a:ext cx="2575041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2346E9D2-A892-C842-AFB7-D6CE70472ADD}"/>
                </a:ext>
              </a:extLst>
            </p:cNvPr>
            <p:cNvCxnSpPr/>
            <p:nvPr/>
          </p:nvCxnSpPr>
          <p:spPr>
            <a:xfrm>
              <a:off x="7287905" y="2727434"/>
              <a:ext cx="255467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0C8DA35-A61E-1943-BA63-0839D14DF809}"/>
              </a:ext>
            </a:extLst>
          </p:cNvPr>
          <p:cNvSpPr/>
          <p:nvPr/>
        </p:nvSpPr>
        <p:spPr>
          <a:xfrm>
            <a:off x="4082452" y="3558928"/>
            <a:ext cx="4499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convolutional layers = 20</a:t>
            </a:r>
          </a:p>
          <a:p>
            <a:r>
              <a:rPr lang="en-US" dirty="0"/>
              <a:t>Maximum number of weights in layer = 36928</a:t>
            </a:r>
          </a:p>
          <a:p>
            <a:r>
              <a:rPr lang="en-US" dirty="0"/>
              <a:t>Number of weights ~ 750,000</a:t>
            </a:r>
          </a:p>
        </p:txBody>
      </p:sp>
    </p:spTree>
    <p:extLst>
      <p:ext uri="{BB962C8B-B14F-4D97-AF65-F5344CB8AC3E}">
        <p14:creationId xmlns:p14="http://schemas.microsoft.com/office/powerpoint/2010/main" val="83617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C1CFE-D036-0A4C-B376-568D936A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B8E57C-504C-1749-AB41-784B4FBE8040}"/>
              </a:ext>
            </a:extLst>
          </p:cNvPr>
          <p:cNvSpPr txBox="1"/>
          <p:nvPr/>
        </p:nvSpPr>
        <p:spPr>
          <a:xfrm>
            <a:off x="838200" y="1768839"/>
            <a:ext cx="10269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Perceptron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Artificial Neural Networks, ANNs (multi layer </a:t>
            </a:r>
            <a:r>
              <a:rPr lang="en-US" sz="2400" dirty="0" err="1">
                <a:latin typeface="+mj-lt"/>
              </a:rPr>
              <a:t>Perceptrons</a:t>
            </a:r>
            <a:r>
              <a:rPr lang="en-US" sz="24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Image processing with ANNs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Convolutional Neural Networks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F88CE2-1429-E749-B018-71632A455468}"/>
              </a:ext>
            </a:extLst>
          </p:cNvPr>
          <p:cNvSpPr/>
          <p:nvPr/>
        </p:nvSpPr>
        <p:spPr>
          <a:xfrm>
            <a:off x="838200" y="4446495"/>
            <a:ext cx="3810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</a:rPr>
              <a:t>http://</a:t>
            </a:r>
            <a:r>
              <a:rPr lang="en-US" sz="2200" dirty="0" err="1">
                <a:latin typeface="+mj-lt"/>
              </a:rPr>
              <a:t>introtodeeplearning.com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454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C8A7B-80EC-774E-8E20-6FB2BA7B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Pipeline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53C62E-6773-9D49-A0CD-D5A06E28AF2D}"/>
              </a:ext>
            </a:extLst>
          </p:cNvPr>
          <p:cNvGrpSpPr/>
          <p:nvPr/>
        </p:nvGrpSpPr>
        <p:grpSpPr>
          <a:xfrm>
            <a:off x="894472" y="1409135"/>
            <a:ext cx="1828800" cy="4658456"/>
            <a:chOff x="9950459" y="1274791"/>
            <a:chExt cx="1828800" cy="46584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A45495-AB7F-FB49-997E-3CD6EBA6C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0459" y="2877891"/>
              <a:ext cx="1828800" cy="13783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AB1B006-321D-0048-9314-4B12DAF7C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0459" y="4535889"/>
              <a:ext cx="1828800" cy="13973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401DF5A-2F2B-4D4C-B436-BCB24319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0459" y="1274791"/>
              <a:ext cx="1828800" cy="136866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1A8D77-3AF2-5F4B-822E-F4CF5FD3DA5C}"/>
              </a:ext>
            </a:extLst>
          </p:cNvPr>
          <p:cNvSpPr txBox="1"/>
          <p:nvPr/>
        </p:nvSpPr>
        <p:spPr>
          <a:xfrm>
            <a:off x="2033660" y="2374272"/>
            <a:ext cx="6896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432FF"/>
                </a:solidFill>
                <a:latin typeface="+mj-lt"/>
              </a:rPr>
              <a:t>DAPI</a:t>
            </a: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r>
              <a:rPr lang="en-US" dirty="0">
                <a:solidFill>
                  <a:srgbClr val="92D050"/>
                </a:solidFill>
                <a:latin typeface="+mj-lt"/>
              </a:rPr>
              <a:t>H2AX</a:t>
            </a: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dirty="0">
                <a:solidFill>
                  <a:srgbClr val="FF0000"/>
                </a:solidFill>
                <a:latin typeface="+mj-lt"/>
              </a:rPr>
              <a:t>EdU</a:t>
            </a:r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91E4E0-4A58-B349-B781-2327FC3B8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996" y="1391165"/>
            <a:ext cx="1828800" cy="140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A9F5B9-A2C5-574D-B12F-F0A1C5F0F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996" y="2953267"/>
            <a:ext cx="1828800" cy="149629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787C622-8343-BE40-A389-08362386A609}"/>
              </a:ext>
            </a:extLst>
          </p:cNvPr>
          <p:cNvCxnSpPr>
            <a:endCxn id="9" idx="1"/>
          </p:cNvCxnSpPr>
          <p:nvPr/>
        </p:nvCxnSpPr>
        <p:spPr>
          <a:xfrm>
            <a:off x="2723272" y="2093469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09A80E3-FBB4-6B45-BDD9-CD91403BC0A5}"/>
              </a:ext>
            </a:extLst>
          </p:cNvPr>
          <p:cNvCxnSpPr/>
          <p:nvPr/>
        </p:nvCxnSpPr>
        <p:spPr>
          <a:xfrm>
            <a:off x="2723272" y="3701412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7C8EBE4-39A7-D94F-AB8D-2165D6599D0D}"/>
              </a:ext>
            </a:extLst>
          </p:cNvPr>
          <p:cNvCxnSpPr/>
          <p:nvPr/>
        </p:nvCxnSpPr>
        <p:spPr>
          <a:xfrm>
            <a:off x="6053796" y="3701412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7BB4F0-3548-834E-A21B-BCDA6182C9C9}"/>
              </a:ext>
            </a:extLst>
          </p:cNvPr>
          <p:cNvCxnSpPr>
            <a:cxnSpLocks/>
          </p:cNvCxnSpPr>
          <p:nvPr/>
        </p:nvCxnSpPr>
        <p:spPr>
          <a:xfrm>
            <a:off x="2723272" y="5368912"/>
            <a:ext cx="48322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4E90A9-A1A7-8641-AB5B-3906BF68A3F6}"/>
              </a:ext>
            </a:extLst>
          </p:cNvPr>
          <p:cNvSpPr txBox="1"/>
          <p:nvPr/>
        </p:nvSpPr>
        <p:spPr>
          <a:xfrm>
            <a:off x="7555520" y="3378246"/>
            <a:ext cx="213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Number of H2AX foci</a:t>
            </a:r>
          </a:p>
          <a:p>
            <a:r>
              <a:rPr lang="en-US" dirty="0">
                <a:latin typeface="+mj-lt"/>
              </a:rPr>
              <a:t>for each Nucleus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F32F17-CBBF-BE44-87FC-7AFE80BC525C}"/>
              </a:ext>
            </a:extLst>
          </p:cNvPr>
          <p:cNvSpPr txBox="1"/>
          <p:nvPr/>
        </p:nvSpPr>
        <p:spPr>
          <a:xfrm>
            <a:off x="7555520" y="5045744"/>
            <a:ext cx="20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Average intensity</a:t>
            </a:r>
          </a:p>
          <a:p>
            <a:r>
              <a:rPr lang="en-US" dirty="0">
                <a:latin typeface="+mj-lt"/>
              </a:rPr>
              <a:t>for each Nucleus 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xmlns="" id="{C9D381D8-B8C3-7F48-B5DA-9A84E02E13A9}"/>
              </a:ext>
            </a:extLst>
          </p:cNvPr>
          <p:cNvCxnSpPr>
            <a:stCxn id="9" idx="3"/>
          </p:cNvCxnSpPr>
          <p:nvPr/>
        </p:nvCxnSpPr>
        <p:spPr>
          <a:xfrm>
            <a:off x="6053796" y="2093469"/>
            <a:ext cx="750862" cy="160794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084AC73A-7D2B-7742-A1FC-6933ACF949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93703" y="3522662"/>
            <a:ext cx="3106341" cy="586155"/>
          </a:xfrm>
          <a:prstGeom prst="bentConnector3">
            <a:avLst>
              <a:gd name="adj1" fmla="val 184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E754850-40FE-DA44-A5BB-A3804D81A1E0}"/>
              </a:ext>
            </a:extLst>
          </p:cNvPr>
          <p:cNvGrpSpPr/>
          <p:nvPr/>
        </p:nvGrpSpPr>
        <p:grpSpPr>
          <a:xfrm>
            <a:off x="2996888" y="1694663"/>
            <a:ext cx="987977" cy="1977275"/>
            <a:chOff x="2996888" y="1694663"/>
            <a:chExt cx="987977" cy="19772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0325F68-8FCF-3B43-87DB-6C5108938F17}"/>
                </a:ext>
              </a:extLst>
            </p:cNvPr>
            <p:cNvSpPr txBox="1"/>
            <p:nvPr/>
          </p:nvSpPr>
          <p:spPr>
            <a:xfrm>
              <a:off x="2996888" y="1694663"/>
              <a:ext cx="954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nuc_net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BAA6C76-C104-5842-AF90-1972AF2A4392}"/>
                </a:ext>
              </a:extLst>
            </p:cNvPr>
            <p:cNvSpPr txBox="1"/>
            <p:nvPr/>
          </p:nvSpPr>
          <p:spPr>
            <a:xfrm>
              <a:off x="3033643" y="3302606"/>
              <a:ext cx="95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foci_net</a:t>
              </a:r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61A9E06-CB5B-504C-9C9A-F120FB2DB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776" y="3200310"/>
            <a:ext cx="881690" cy="97233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961FA30-2A67-214E-B3E9-735354280043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 flipV="1">
            <a:off x="9690207" y="3686476"/>
            <a:ext cx="915569" cy="14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67DFFE5-6524-A843-B675-60A5E3985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5933" y="4882744"/>
            <a:ext cx="881690" cy="97233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D490391E-2F88-A94E-8E86-93C9421FAEE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9630364" y="5368910"/>
            <a:ext cx="915569" cy="14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9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7A733-6B54-904D-87C6-BD50C6F9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2" y="2955725"/>
            <a:ext cx="10515600" cy="1325563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737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A5260-7444-0E44-B33B-ABDE99B5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AE9D1-543B-F241-85CF-FBB58794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0086"/>
            <a:ext cx="5856514" cy="4943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23B862-9A51-0A49-9828-B570DED93560}"/>
              </a:ext>
            </a:extLst>
          </p:cNvPr>
          <p:cNvSpPr txBox="1"/>
          <p:nvPr/>
        </p:nvSpPr>
        <p:spPr>
          <a:xfrm>
            <a:off x="5851326" y="1230086"/>
            <a:ext cx="69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432FF"/>
                </a:solidFill>
                <a:latin typeface="+mj-lt"/>
              </a:rPr>
              <a:t>DAPI</a:t>
            </a:r>
          </a:p>
          <a:p>
            <a:pPr algn="r"/>
            <a:r>
              <a:rPr lang="en-US" dirty="0">
                <a:solidFill>
                  <a:srgbClr val="92D050"/>
                </a:solidFill>
                <a:latin typeface="+mj-lt"/>
              </a:rPr>
              <a:t>H2AX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+mj-lt"/>
              </a:rPr>
              <a:t>EdU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EBA9BE-FF0C-AA46-A23E-5C719CCD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22" y="4637879"/>
            <a:ext cx="1676490" cy="128522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01C104-D8FE-A74E-8AD6-5FE60C5541BD}"/>
              </a:ext>
            </a:extLst>
          </p:cNvPr>
          <p:cNvSpPr/>
          <p:nvPr/>
        </p:nvSpPr>
        <p:spPr>
          <a:xfrm>
            <a:off x="3825874" y="3527424"/>
            <a:ext cx="371475" cy="29527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2251A5-E923-124D-BA21-192527632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930" y="2949929"/>
            <a:ext cx="1828800" cy="1431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95BB22-1FBC-EC41-88C3-AA0B88FCD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523" y="4661007"/>
            <a:ext cx="1828800" cy="1512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09CBEA-9032-A44A-8D56-373B21995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116" y="1230086"/>
            <a:ext cx="18288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35D39C-79BE-7A43-8458-43B24FE5FCEA}"/>
              </a:ext>
            </a:extLst>
          </p:cNvPr>
          <p:cNvSpPr txBox="1"/>
          <p:nvPr/>
        </p:nvSpPr>
        <p:spPr>
          <a:xfrm>
            <a:off x="8884331" y="2348343"/>
            <a:ext cx="6896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+mj-lt"/>
              </a:rPr>
              <a:t>DAPI</a:t>
            </a:r>
          </a:p>
          <a:p>
            <a:endParaRPr lang="en-US" dirty="0">
              <a:solidFill>
                <a:srgbClr val="92D050"/>
              </a:solidFill>
              <a:latin typeface="+mj-lt"/>
            </a:endParaRPr>
          </a:p>
          <a:p>
            <a:endParaRPr lang="en-US" dirty="0">
              <a:solidFill>
                <a:srgbClr val="92D050"/>
              </a:solidFill>
              <a:latin typeface="+mj-lt"/>
            </a:endParaRPr>
          </a:p>
          <a:p>
            <a:endParaRPr lang="en-US" dirty="0">
              <a:solidFill>
                <a:srgbClr val="92D050"/>
              </a:solidFill>
              <a:latin typeface="+mj-lt"/>
            </a:endParaRPr>
          </a:p>
          <a:p>
            <a:endParaRPr lang="en-US" dirty="0">
              <a:solidFill>
                <a:srgbClr val="92D050"/>
              </a:solidFill>
              <a:latin typeface="+mj-lt"/>
            </a:endParaRPr>
          </a:p>
          <a:p>
            <a:endParaRPr lang="en-US" dirty="0">
              <a:solidFill>
                <a:srgbClr val="92D050"/>
              </a:solidFill>
              <a:latin typeface="+mj-lt"/>
            </a:endParaRP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H2AX</a:t>
            </a: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EdU</a:t>
            </a:r>
            <a:endParaRPr lang="en-US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B457B49-695C-F647-80C1-33D923AD6E44}"/>
              </a:ext>
            </a:extLst>
          </p:cNvPr>
          <p:cNvGrpSpPr/>
          <p:nvPr/>
        </p:nvGrpSpPr>
        <p:grpSpPr>
          <a:xfrm>
            <a:off x="7046870" y="1268459"/>
            <a:ext cx="1828800" cy="4841340"/>
            <a:chOff x="9950459" y="1274791"/>
            <a:chExt cx="1828800" cy="48413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DEDC68-F1B7-AD4C-BA4E-A5356B7E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0459" y="2976367"/>
              <a:ext cx="1828800" cy="13783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99E7795-FED8-5E4E-A5A1-D81E46E13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0459" y="4718773"/>
              <a:ext cx="1828800" cy="13973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AEE39F-EB9D-CC4C-8F38-3BB53083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0459" y="1274791"/>
              <a:ext cx="1828800" cy="1368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24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C8A7B-80EC-774E-8E20-6FB2BA7B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Pipeline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53C62E-6773-9D49-A0CD-D5A06E28AF2D}"/>
              </a:ext>
            </a:extLst>
          </p:cNvPr>
          <p:cNvGrpSpPr/>
          <p:nvPr/>
        </p:nvGrpSpPr>
        <p:grpSpPr>
          <a:xfrm>
            <a:off x="894472" y="1409135"/>
            <a:ext cx="1828800" cy="4658456"/>
            <a:chOff x="9950459" y="1274791"/>
            <a:chExt cx="1828800" cy="46584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A45495-AB7F-FB49-997E-3CD6EBA6C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0459" y="2877891"/>
              <a:ext cx="1828800" cy="13783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AB1B006-321D-0048-9314-4B12DAF7C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0459" y="4535889"/>
              <a:ext cx="1828800" cy="13973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401DF5A-2F2B-4D4C-B436-BCB24319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0459" y="1274791"/>
              <a:ext cx="1828800" cy="136866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1A8D77-3AF2-5F4B-822E-F4CF5FD3DA5C}"/>
              </a:ext>
            </a:extLst>
          </p:cNvPr>
          <p:cNvSpPr txBox="1"/>
          <p:nvPr/>
        </p:nvSpPr>
        <p:spPr>
          <a:xfrm>
            <a:off x="2033660" y="2374272"/>
            <a:ext cx="6896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432FF"/>
                </a:solidFill>
                <a:latin typeface="+mj-lt"/>
              </a:rPr>
              <a:t>DAPI</a:t>
            </a: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endParaRPr lang="en-US" dirty="0">
              <a:solidFill>
                <a:srgbClr val="92D050"/>
              </a:solidFill>
              <a:latin typeface="+mj-lt"/>
            </a:endParaRPr>
          </a:p>
          <a:p>
            <a:pPr algn="r"/>
            <a:r>
              <a:rPr lang="en-US" dirty="0">
                <a:solidFill>
                  <a:srgbClr val="92D050"/>
                </a:solidFill>
                <a:latin typeface="+mj-lt"/>
              </a:rPr>
              <a:t>H2AX</a:t>
            </a: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dirty="0">
                <a:solidFill>
                  <a:srgbClr val="FF0000"/>
                </a:solidFill>
                <a:latin typeface="+mj-lt"/>
              </a:rPr>
              <a:t>EdU</a:t>
            </a:r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91E4E0-4A58-B349-B781-2327FC3B8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996" y="1391165"/>
            <a:ext cx="1828800" cy="140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A9F5B9-A2C5-574D-B12F-F0A1C5F0F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996" y="2953267"/>
            <a:ext cx="1828800" cy="149629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787C622-8343-BE40-A389-08362386A609}"/>
              </a:ext>
            </a:extLst>
          </p:cNvPr>
          <p:cNvCxnSpPr>
            <a:endCxn id="9" idx="1"/>
          </p:cNvCxnSpPr>
          <p:nvPr/>
        </p:nvCxnSpPr>
        <p:spPr>
          <a:xfrm>
            <a:off x="2723272" y="2093469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09A80E3-FBB4-6B45-BDD9-CD91403BC0A5}"/>
              </a:ext>
            </a:extLst>
          </p:cNvPr>
          <p:cNvCxnSpPr/>
          <p:nvPr/>
        </p:nvCxnSpPr>
        <p:spPr>
          <a:xfrm>
            <a:off x="2723272" y="3701412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7C8EBE4-39A7-D94F-AB8D-2165D6599D0D}"/>
              </a:ext>
            </a:extLst>
          </p:cNvPr>
          <p:cNvCxnSpPr/>
          <p:nvPr/>
        </p:nvCxnSpPr>
        <p:spPr>
          <a:xfrm>
            <a:off x="6053796" y="3701412"/>
            <a:ext cx="1501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07BB4F0-3548-834E-A21B-BCDA6182C9C9}"/>
              </a:ext>
            </a:extLst>
          </p:cNvPr>
          <p:cNvCxnSpPr>
            <a:cxnSpLocks/>
          </p:cNvCxnSpPr>
          <p:nvPr/>
        </p:nvCxnSpPr>
        <p:spPr>
          <a:xfrm>
            <a:off x="2723272" y="5368912"/>
            <a:ext cx="48322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4E90A9-A1A7-8641-AB5B-3906BF68A3F6}"/>
              </a:ext>
            </a:extLst>
          </p:cNvPr>
          <p:cNvSpPr txBox="1"/>
          <p:nvPr/>
        </p:nvSpPr>
        <p:spPr>
          <a:xfrm>
            <a:off x="7555520" y="3378246"/>
            <a:ext cx="213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Number of H2AX foci</a:t>
            </a:r>
          </a:p>
          <a:p>
            <a:r>
              <a:rPr lang="en-US" dirty="0">
                <a:latin typeface="+mj-lt"/>
              </a:rPr>
              <a:t>for each Nucleus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F32F17-CBBF-BE44-87FC-7AFE80BC525C}"/>
              </a:ext>
            </a:extLst>
          </p:cNvPr>
          <p:cNvSpPr txBox="1"/>
          <p:nvPr/>
        </p:nvSpPr>
        <p:spPr>
          <a:xfrm>
            <a:off x="7555520" y="5045744"/>
            <a:ext cx="20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Average intensity</a:t>
            </a:r>
          </a:p>
          <a:p>
            <a:r>
              <a:rPr lang="en-US" dirty="0">
                <a:latin typeface="+mj-lt"/>
              </a:rPr>
              <a:t>for each Nucleus 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xmlns="" id="{C9D381D8-B8C3-7F48-B5DA-9A84E02E13A9}"/>
              </a:ext>
            </a:extLst>
          </p:cNvPr>
          <p:cNvCxnSpPr>
            <a:stCxn id="9" idx="3"/>
          </p:cNvCxnSpPr>
          <p:nvPr/>
        </p:nvCxnSpPr>
        <p:spPr>
          <a:xfrm>
            <a:off x="6053796" y="2093469"/>
            <a:ext cx="750862" cy="160794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084AC73A-7D2B-7742-A1FC-6933ACF949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93703" y="3522662"/>
            <a:ext cx="3106341" cy="586155"/>
          </a:xfrm>
          <a:prstGeom prst="bentConnector3">
            <a:avLst>
              <a:gd name="adj1" fmla="val 184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E754850-40FE-DA44-A5BB-A3804D81A1E0}"/>
              </a:ext>
            </a:extLst>
          </p:cNvPr>
          <p:cNvGrpSpPr/>
          <p:nvPr/>
        </p:nvGrpSpPr>
        <p:grpSpPr>
          <a:xfrm>
            <a:off x="3133335" y="1679873"/>
            <a:ext cx="821059" cy="1977274"/>
            <a:chOff x="3133335" y="1679873"/>
            <a:chExt cx="821059" cy="19772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0325F68-8FCF-3B43-87DB-6C5108938F17}"/>
                </a:ext>
              </a:extLst>
            </p:cNvPr>
            <p:cNvSpPr txBox="1"/>
            <p:nvPr/>
          </p:nvSpPr>
          <p:spPr>
            <a:xfrm>
              <a:off x="3133335" y="1679873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DCNN</a:t>
              </a:r>
              <a:r>
                <a:rPr lang="en-US" baseline="-250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BAA6C76-C104-5842-AF90-1972AF2A4392}"/>
                </a:ext>
              </a:extLst>
            </p:cNvPr>
            <p:cNvSpPr txBox="1"/>
            <p:nvPr/>
          </p:nvSpPr>
          <p:spPr>
            <a:xfrm>
              <a:off x="3133335" y="3287815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DCNN</a:t>
              </a:r>
              <a:r>
                <a:rPr lang="en-US" baseline="-250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61A9E06-CB5B-504C-9C9A-F120FB2DB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776" y="3200310"/>
            <a:ext cx="881690" cy="97233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961FA30-2A67-214E-B3E9-735354280043}"/>
              </a:ext>
            </a:extLst>
          </p:cNvPr>
          <p:cNvCxnSpPr>
            <a:cxnSpLocks/>
            <a:stCxn id="18" idx="3"/>
            <a:endCxn id="30" idx="1"/>
          </p:cNvCxnSpPr>
          <p:nvPr/>
        </p:nvCxnSpPr>
        <p:spPr>
          <a:xfrm flipV="1">
            <a:off x="9690207" y="3686476"/>
            <a:ext cx="915569" cy="14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67DFFE5-6524-A843-B675-60A5E3985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5933" y="4882744"/>
            <a:ext cx="881690" cy="97233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D490391E-2F88-A94E-8E86-93C9421FAEE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9630364" y="5368910"/>
            <a:ext cx="915569" cy="14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7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1A90D-4572-C641-BB3E-F612DF72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6446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Deep Convolutional 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22710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BE2705C-8A0F-514C-956A-446719E5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58" y="4161579"/>
            <a:ext cx="2933700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2B9C4-0F45-EA49-8AC6-505B1906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866EFE-FE95-8749-83E1-51B49C492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9"/>
          <a:stretch/>
        </p:blipFill>
        <p:spPr>
          <a:xfrm>
            <a:off x="838199" y="1198837"/>
            <a:ext cx="4616117" cy="2306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40607-C43F-3C4D-AE2A-E5EB0C0437A7}"/>
              </a:ext>
            </a:extLst>
          </p:cNvPr>
          <p:cNvSpPr txBox="1"/>
          <p:nvPr/>
        </p:nvSpPr>
        <p:spPr>
          <a:xfrm>
            <a:off x="3309034" y="6248290"/>
            <a:ext cx="2154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 McCulloch &amp; Pitts 1943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AB93F1-1C73-D144-8EB5-0CF9519BD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98837"/>
            <a:ext cx="2740503" cy="25361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D95935-E109-CD45-AE06-C77B9D54BA87}"/>
              </a:ext>
            </a:extLst>
          </p:cNvPr>
          <p:cNvSpPr/>
          <p:nvPr/>
        </p:nvSpPr>
        <p:spPr>
          <a:xfrm>
            <a:off x="4002749" y="3471453"/>
            <a:ext cx="1461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+mj-lt"/>
              </a:rPr>
              <a:t>Jain et. al. 1996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951C5F6-0B80-9943-AC1D-4E280D342E12}"/>
                  </a:ext>
                </a:extLst>
              </p:cNvPr>
              <p:cNvSpPr txBox="1"/>
              <p:nvPr/>
            </p:nvSpPr>
            <p:spPr>
              <a:xfrm>
                <a:off x="5726161" y="4400027"/>
                <a:ext cx="3480179" cy="147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51C5F6-0B80-9943-AC1D-4E280D34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61" y="4400027"/>
                <a:ext cx="3480179" cy="1477007"/>
              </a:xfrm>
              <a:prstGeom prst="rect">
                <a:avLst/>
              </a:prstGeom>
              <a:blipFill>
                <a:blip r:embed="rId5"/>
                <a:stretch>
                  <a:fillRect t="-61864" b="-8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0B4ED5-4107-AF43-A366-A70481DEF73D}"/>
              </a:ext>
            </a:extLst>
          </p:cNvPr>
          <p:cNvGrpSpPr/>
          <p:nvPr/>
        </p:nvGrpSpPr>
        <p:grpSpPr>
          <a:xfrm>
            <a:off x="838199" y="4267202"/>
            <a:ext cx="4611211" cy="2589956"/>
            <a:chOff x="838199" y="4267202"/>
            <a:chExt cx="4611211" cy="25899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D1E2950-23D1-3C40-ACFD-0DEDCE3F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0940"/>
            <a:stretch/>
          </p:blipFill>
          <p:spPr>
            <a:xfrm>
              <a:off x="838199" y="4267202"/>
              <a:ext cx="4611211" cy="17426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C7D268A-A902-9C41-850D-8DAE00083C33}"/>
                </a:ext>
              </a:extLst>
            </p:cNvPr>
            <p:cNvSpPr txBox="1"/>
            <p:nvPr/>
          </p:nvSpPr>
          <p:spPr>
            <a:xfrm>
              <a:off x="3922902" y="6518604"/>
              <a:ext cx="1526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Rosenblatt 1958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62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9AB6C-F2EF-5241-94E9-DA28EE60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 (ANNs)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985E9A-3280-3540-98F6-166B8FEBA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24"/>
          <a:stretch/>
        </p:blipFill>
        <p:spPr>
          <a:xfrm>
            <a:off x="1370741" y="1343216"/>
            <a:ext cx="4611211" cy="178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7AB1986-C35E-2249-B7FC-2C371CE7DDA4}"/>
                  </a:ext>
                </a:extLst>
              </p:cNvPr>
              <p:cNvSpPr txBox="1"/>
              <p:nvPr/>
            </p:nvSpPr>
            <p:spPr>
              <a:xfrm>
                <a:off x="6906175" y="1343216"/>
                <a:ext cx="3480179" cy="147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AB1986-C35E-2249-B7FC-2C371CE7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75" y="1343216"/>
                <a:ext cx="3480179" cy="1477007"/>
              </a:xfrm>
              <a:prstGeom prst="rect">
                <a:avLst/>
              </a:prstGeom>
              <a:blipFill>
                <a:blip r:embed="rId3"/>
                <a:stretch>
                  <a:fillRect t="-63248" b="-88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04A5B5D-D8CB-E148-A784-4BD224678D2C}"/>
              </a:ext>
            </a:extLst>
          </p:cNvPr>
          <p:cNvGrpSpPr/>
          <p:nvPr/>
        </p:nvGrpSpPr>
        <p:grpSpPr>
          <a:xfrm>
            <a:off x="848623" y="3029803"/>
            <a:ext cx="5655448" cy="3883672"/>
            <a:chOff x="848623" y="3029803"/>
            <a:chExt cx="5655448" cy="38836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E075B-60A6-2844-8425-E5698311DDD6}"/>
                </a:ext>
              </a:extLst>
            </p:cNvPr>
            <p:cNvGrpSpPr/>
            <p:nvPr/>
          </p:nvGrpSpPr>
          <p:grpSpPr>
            <a:xfrm>
              <a:off x="848623" y="3029803"/>
              <a:ext cx="5655448" cy="3166281"/>
              <a:chOff x="848623" y="3029803"/>
              <a:chExt cx="5655448" cy="316628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3F36145A-3B25-3C4D-9924-F0B242FEE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623" y="3747194"/>
                <a:ext cx="5655448" cy="2448890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DA35BD60-457B-5647-83A0-A4D11FF5A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8841" y="3029803"/>
                <a:ext cx="1416246" cy="11737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AF496634-60F7-EF4F-B826-61D3A35A8D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0525" y="3029803"/>
                <a:ext cx="3051429" cy="1202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F235-A82C-3448-A98D-813ADEC7CA61}"/>
                </a:ext>
              </a:extLst>
            </p:cNvPr>
            <p:cNvSpPr txBox="1"/>
            <p:nvPr/>
          </p:nvSpPr>
          <p:spPr>
            <a:xfrm>
              <a:off x="4278462" y="6574921"/>
              <a:ext cx="2225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 Minsky and </a:t>
              </a:r>
              <a:r>
                <a:rPr lang="en-US" sz="1600" dirty="0" err="1">
                  <a:latin typeface="+mj-lt"/>
                </a:rPr>
                <a:t>Papert</a:t>
              </a:r>
              <a:r>
                <a:rPr lang="en-US" sz="1600" dirty="0">
                  <a:latin typeface="+mj-lt"/>
                </a:rPr>
                <a:t> 1969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426736B-9820-0140-A2A9-3359E996B640}"/>
                  </a:ext>
                </a:extLst>
              </p:cNvPr>
              <p:cNvSpPr txBox="1"/>
              <p:nvPr/>
            </p:nvSpPr>
            <p:spPr>
              <a:xfrm>
                <a:off x="7108589" y="1344433"/>
                <a:ext cx="3480179" cy="147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26736B-9820-0140-A2A9-3359E996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89" y="1344433"/>
                <a:ext cx="3480179" cy="1477007"/>
              </a:xfrm>
              <a:prstGeom prst="rect">
                <a:avLst/>
              </a:prstGeom>
              <a:blipFill>
                <a:blip r:embed="rId5"/>
                <a:stretch>
                  <a:fillRect t="-63248" b="-88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5B683B-9C21-C446-A486-62F6ABAE0729}"/>
                  </a:ext>
                </a:extLst>
              </p:cNvPr>
              <p:cNvSpPr txBox="1"/>
              <p:nvPr/>
            </p:nvSpPr>
            <p:spPr>
              <a:xfrm>
                <a:off x="7283707" y="1957277"/>
                <a:ext cx="3480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5B683B-9C21-C446-A486-62F6ABAE0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707" y="1957277"/>
                <a:ext cx="3480179" cy="276999"/>
              </a:xfrm>
              <a:prstGeom prst="rect">
                <a:avLst/>
              </a:prstGeom>
              <a:blipFill>
                <a:blip r:embed="rId6"/>
                <a:stretch>
                  <a:fillRect l="-2545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DFAB5E6-A9C6-9440-8FF2-7CB0A375D70A}"/>
                  </a:ext>
                </a:extLst>
              </p:cNvPr>
              <p:cNvSpPr txBox="1"/>
              <p:nvPr/>
            </p:nvSpPr>
            <p:spPr>
              <a:xfrm>
                <a:off x="7283707" y="1943220"/>
                <a:ext cx="3480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FAB5E6-A9C6-9440-8FF2-7CB0A375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707" y="1943220"/>
                <a:ext cx="3480179" cy="276999"/>
              </a:xfrm>
              <a:prstGeom prst="rect">
                <a:avLst/>
              </a:prstGeom>
              <a:blipFill>
                <a:blip r:embed="rId7"/>
                <a:stretch>
                  <a:fillRect l="-2545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0E56DE5-32B6-8D4F-B712-761C8E4F9E63}"/>
                  </a:ext>
                </a:extLst>
              </p:cNvPr>
              <p:cNvSpPr txBox="1"/>
              <p:nvPr/>
            </p:nvSpPr>
            <p:spPr>
              <a:xfrm>
                <a:off x="7263643" y="3932962"/>
                <a:ext cx="3480179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},{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E56DE5-32B6-8D4F-B712-761C8E4F9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643" y="3932962"/>
                <a:ext cx="3480179" cy="299313"/>
              </a:xfrm>
              <a:prstGeom prst="rect">
                <a:avLst/>
              </a:prstGeom>
              <a:blipFill>
                <a:blip r:embed="rId8"/>
                <a:stretch>
                  <a:fillRect l="-2182" t="-25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63DC57A-2394-3541-840B-40A9F8986203}"/>
              </a:ext>
            </a:extLst>
          </p:cNvPr>
          <p:cNvGrpSpPr/>
          <p:nvPr/>
        </p:nvGrpSpPr>
        <p:grpSpPr>
          <a:xfrm>
            <a:off x="7263643" y="4369252"/>
            <a:ext cx="3500243" cy="1124201"/>
            <a:chOff x="7263643" y="4369252"/>
            <a:chExt cx="3500243" cy="1124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E619CD06-4B0B-2C41-ABAE-179C21B484DB}"/>
                    </a:ext>
                  </a:extLst>
                </p:cNvPr>
                <p:cNvSpPr txBox="1"/>
                <p:nvPr/>
              </p:nvSpPr>
              <p:spPr>
                <a:xfrm>
                  <a:off x="7263643" y="4369252"/>
                  <a:ext cx="3480179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(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},{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19CD06-4B0B-2C41-ABAE-179C21B48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3643" y="4369252"/>
                  <a:ext cx="3480179" cy="299313"/>
                </a:xfrm>
                <a:prstGeom prst="rect">
                  <a:avLst/>
                </a:prstGeom>
                <a:blipFill>
                  <a:blip r:embed="rId9"/>
                  <a:stretch>
                    <a:fillRect l="-2182" t="-200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EB996039-A662-3B4D-B556-83ED0972EAC8}"/>
                    </a:ext>
                  </a:extLst>
                </p:cNvPr>
                <p:cNvSpPr txBox="1"/>
                <p:nvPr/>
              </p:nvSpPr>
              <p:spPr>
                <a:xfrm>
                  <a:off x="7283707" y="5194140"/>
                  <a:ext cx="3480179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US" dirty="0"/>
                    <a:t>(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},{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B996039-A662-3B4D-B556-83ED0972E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707" y="5194140"/>
                  <a:ext cx="3480179" cy="299313"/>
                </a:xfrm>
                <a:prstGeom prst="rect">
                  <a:avLst/>
                </a:prstGeom>
                <a:blipFill>
                  <a:blip r:embed="rId10"/>
                  <a:stretch>
                    <a:fillRect l="-2545" t="-200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AE25317-BE8D-CF44-8A66-29446F2A3C9F}"/>
                  </a:ext>
                </a:extLst>
              </p:cNvPr>
              <p:cNvSpPr txBox="1"/>
              <p:nvPr/>
            </p:nvSpPr>
            <p:spPr>
              <a:xfrm>
                <a:off x="7249995" y="4653898"/>
                <a:ext cx="4852887" cy="303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25317-BE8D-CF44-8A66-29446F2A3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995" y="4653898"/>
                <a:ext cx="4852887" cy="303288"/>
              </a:xfrm>
              <a:prstGeom prst="rect">
                <a:avLst/>
              </a:prstGeom>
              <a:blipFill>
                <a:blip r:embed="rId11"/>
                <a:stretch>
                  <a:fillRect l="-2089" t="-20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5D97BD7-30C6-E944-9E76-ADC085BAC51B}"/>
                  </a:ext>
                </a:extLst>
              </p:cNvPr>
              <p:cNvSpPr txBox="1"/>
              <p:nvPr/>
            </p:nvSpPr>
            <p:spPr>
              <a:xfrm>
                <a:off x="7346345" y="4662564"/>
                <a:ext cx="48528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97BD7-30C6-E944-9E76-ADC085BA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45" y="4662564"/>
                <a:ext cx="4852887" cy="276999"/>
              </a:xfrm>
              <a:prstGeom prst="rect">
                <a:avLst/>
              </a:prstGeom>
              <a:blipFill>
                <a:blip r:embed="rId12"/>
                <a:stretch>
                  <a:fillRect l="-1563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3" grpId="1"/>
      <p:bldP spid="24" grpId="0"/>
      <p:bldP spid="24" grpId="1"/>
      <p:bldP spid="25" grpId="1"/>
      <p:bldP spid="26" grpId="0"/>
      <p:bldP spid="26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85BC3-9BC1-A44E-8C89-3B0E4DF8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with ANNs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3381AC-F521-4949-A486-9054BB29509C}"/>
              </a:ext>
            </a:extLst>
          </p:cNvPr>
          <p:cNvGrpSpPr/>
          <p:nvPr/>
        </p:nvGrpSpPr>
        <p:grpSpPr>
          <a:xfrm>
            <a:off x="3428050" y="1547933"/>
            <a:ext cx="5655448" cy="2898339"/>
            <a:chOff x="3428050" y="1547933"/>
            <a:chExt cx="5655448" cy="28983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9DD79AB-D1DA-F24B-B842-778EAFFC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050" y="1547933"/>
              <a:ext cx="5655448" cy="24488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BE12ACA0-5E1B-364F-A7D3-ECD26D654A99}"/>
                    </a:ext>
                  </a:extLst>
                </p:cNvPr>
                <p:cNvSpPr txBox="1"/>
                <p:nvPr/>
              </p:nvSpPr>
              <p:spPr>
                <a:xfrm>
                  <a:off x="5790500" y="4169273"/>
                  <a:ext cx="159293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 xmlns="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dirty="0"/>
                    <a:t>(</a:t>
                  </a:r>
                  <a14:m>
                    <m:oMath xmlns:m="http://schemas.openxmlformats.org/officeDocument/2006/math" xmlns="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E12ACA0-5E1B-364F-A7D3-ECD26D654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500" y="4169273"/>
                  <a:ext cx="15929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600" t="-21739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E89EF1A-3E20-5A43-8EB4-75F929A27FC1}"/>
              </a:ext>
            </a:extLst>
          </p:cNvPr>
          <p:cNvGrpSpPr/>
          <p:nvPr/>
        </p:nvGrpSpPr>
        <p:grpSpPr>
          <a:xfrm>
            <a:off x="5254389" y="2407784"/>
            <a:ext cx="2129050" cy="690257"/>
            <a:chOff x="5254388" y="4618722"/>
            <a:chExt cx="2129050" cy="690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477048D-CD3A-0747-B6AB-37AA7A70D318}"/>
                </a:ext>
              </a:extLst>
            </p:cNvPr>
            <p:cNvSpPr/>
            <p:nvPr/>
          </p:nvSpPr>
          <p:spPr>
            <a:xfrm>
              <a:off x="5254388" y="4618722"/>
              <a:ext cx="2033516" cy="690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A77BB9F6-A53F-794A-81A8-D4AD830155CA}"/>
                    </a:ext>
                  </a:extLst>
                </p:cNvPr>
                <p:cNvSpPr txBox="1"/>
                <p:nvPr/>
              </p:nvSpPr>
              <p:spPr>
                <a:xfrm>
                  <a:off x="5790499" y="4826639"/>
                  <a:ext cx="159293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 xmlns="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(</a:t>
                  </a:r>
                  <a14:m>
                    <m:oMath xmlns:m="http://schemas.openxmlformats.org/officeDocument/2006/math" xmlns="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7BB9F6-A53F-794A-81A8-D4AD83015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499" y="4826639"/>
                  <a:ext cx="15929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600" t="-21739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2D1EF16-32B6-3C42-A2AF-BD921DE46608}"/>
              </a:ext>
            </a:extLst>
          </p:cNvPr>
          <p:cNvGrpSpPr/>
          <p:nvPr/>
        </p:nvGrpSpPr>
        <p:grpSpPr>
          <a:xfrm>
            <a:off x="850548" y="1979288"/>
            <a:ext cx="10820829" cy="1496291"/>
            <a:chOff x="850548" y="1979288"/>
            <a:chExt cx="10820829" cy="14962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F3BFE8A-F719-DA4C-85BA-D65F31D3C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548" y="2038254"/>
              <a:ext cx="1828800" cy="13783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EEA3058-0B8B-8B46-B2A9-DBF75FC8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2577" y="1979288"/>
              <a:ext cx="1828800" cy="1496291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80CA8596-89AA-5048-88F4-DEB3D7E4878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679348" y="2727433"/>
              <a:ext cx="2575041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8C5DD621-2DA5-F047-9A45-6C89AC28E56E}"/>
                </a:ext>
              </a:extLst>
            </p:cNvPr>
            <p:cNvCxnSpPr/>
            <p:nvPr/>
          </p:nvCxnSpPr>
          <p:spPr>
            <a:xfrm>
              <a:off x="7287905" y="2727434"/>
              <a:ext cx="255467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580E323-AE9B-2441-A972-0583ACF8E3B6}"/>
              </a:ext>
            </a:extLst>
          </p:cNvPr>
          <p:cNvGrpSpPr/>
          <p:nvPr/>
        </p:nvGrpSpPr>
        <p:grpSpPr>
          <a:xfrm>
            <a:off x="820615" y="2407784"/>
            <a:ext cx="10880529" cy="3847602"/>
            <a:chOff x="820615" y="2407784"/>
            <a:chExt cx="10880529" cy="38476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E25913B-CD44-534A-9389-72AAAEC88CED}"/>
                </a:ext>
              </a:extLst>
            </p:cNvPr>
            <p:cNvGrpSpPr/>
            <p:nvPr/>
          </p:nvGrpSpPr>
          <p:grpSpPr>
            <a:xfrm>
              <a:off x="820615" y="2407784"/>
              <a:ext cx="10880528" cy="3815513"/>
              <a:chOff x="820615" y="2407784"/>
              <a:chExt cx="10880528" cy="38155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0941321D-BED8-2044-A137-EACA1A2B6C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905" t="7295" r="56131" b="14613"/>
              <a:stretch/>
            </p:blipFill>
            <p:spPr>
              <a:xfrm>
                <a:off x="820615" y="4361779"/>
                <a:ext cx="1861517" cy="186151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A86969A-267D-1446-B527-C35E30961B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6345" t="7615" r="4584" b="15427"/>
              <a:stretch/>
            </p:blipFill>
            <p:spPr>
              <a:xfrm>
                <a:off x="9872343" y="4425958"/>
                <a:ext cx="1828800" cy="1797338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FC85797-152E-E841-832F-18FAAD307764}"/>
                  </a:ext>
                </a:extLst>
              </p:cNvPr>
              <p:cNvSpPr/>
              <p:nvPr/>
            </p:nvSpPr>
            <p:spPr>
              <a:xfrm>
                <a:off x="1467501" y="2407784"/>
                <a:ext cx="129354" cy="1391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0ED8023-5972-4849-9D4B-1A9C9386981C}"/>
                  </a:ext>
                </a:extLst>
              </p:cNvPr>
              <p:cNvSpPr/>
              <p:nvPr/>
            </p:nvSpPr>
            <p:spPr>
              <a:xfrm>
                <a:off x="10460527" y="2415403"/>
                <a:ext cx="129354" cy="1391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D1FF3F91-B052-7346-A1C7-D97AFFFA3513}"/>
                </a:ext>
              </a:extLst>
            </p:cNvPr>
            <p:cNvSpPr/>
            <p:nvPr/>
          </p:nvSpPr>
          <p:spPr>
            <a:xfrm>
              <a:off x="820615" y="4361779"/>
              <a:ext cx="1858733" cy="18615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B8A2A11-FAE6-7E40-BCEE-CB9062013CD9}"/>
                </a:ext>
              </a:extLst>
            </p:cNvPr>
            <p:cNvSpPr/>
            <p:nvPr/>
          </p:nvSpPr>
          <p:spPr>
            <a:xfrm>
              <a:off x="9872344" y="4393868"/>
              <a:ext cx="1828800" cy="18615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15A838-3913-BF40-B2BB-38813C210C76}"/>
              </a:ext>
            </a:extLst>
          </p:cNvPr>
          <p:cNvGrpSpPr/>
          <p:nvPr/>
        </p:nvGrpSpPr>
        <p:grpSpPr>
          <a:xfrm>
            <a:off x="275293" y="4281524"/>
            <a:ext cx="11641413" cy="2139230"/>
            <a:chOff x="275294" y="6788027"/>
            <a:chExt cx="11641413" cy="21392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4D92AF2-DDE4-8848-B8F4-C4B2E0EFF786}"/>
                </a:ext>
              </a:extLst>
            </p:cNvPr>
            <p:cNvGrpSpPr/>
            <p:nvPr/>
          </p:nvGrpSpPr>
          <p:grpSpPr>
            <a:xfrm>
              <a:off x="275294" y="6788027"/>
              <a:ext cx="11641412" cy="2139230"/>
              <a:chOff x="302737" y="4190207"/>
              <a:chExt cx="11641412" cy="213923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CBD843CC-CFDB-8642-9585-B27AAE866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737" y="4190207"/>
                <a:ext cx="4470318" cy="212684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97BB8D89-04AF-3D40-917E-7E59B2B73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0884" y="4223725"/>
                <a:ext cx="3543265" cy="2105712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F874011-225B-B047-AC1C-8B2B73A391BD}"/>
                </a:ext>
              </a:extLst>
            </p:cNvPr>
            <p:cNvSpPr/>
            <p:nvPr/>
          </p:nvSpPr>
          <p:spPr>
            <a:xfrm>
              <a:off x="275294" y="6788027"/>
              <a:ext cx="4470318" cy="21392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577D0E8-677B-C34F-BB93-9BC316896E62}"/>
                </a:ext>
              </a:extLst>
            </p:cNvPr>
            <p:cNvSpPr/>
            <p:nvPr/>
          </p:nvSpPr>
          <p:spPr>
            <a:xfrm>
              <a:off x="8373441" y="6821545"/>
              <a:ext cx="3543266" cy="21057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08CB918-D54D-F940-A71A-C07FBEE42A98}"/>
              </a:ext>
            </a:extLst>
          </p:cNvPr>
          <p:cNvGrpSpPr/>
          <p:nvPr/>
        </p:nvGrpSpPr>
        <p:grpSpPr>
          <a:xfrm>
            <a:off x="240625" y="1549916"/>
            <a:ext cx="11829911" cy="2341304"/>
            <a:chOff x="240625" y="1549916"/>
            <a:chExt cx="11829911" cy="2341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D9EBD4C0-B899-0B49-8A81-BFCF6F8FEF1B}"/>
                    </a:ext>
                  </a:extLst>
                </p:cNvPr>
                <p:cNvSpPr/>
                <p:nvPr/>
              </p:nvSpPr>
              <p:spPr>
                <a:xfrm>
                  <a:off x="275293" y="1648116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9EBD4C0-B899-0B49-8A81-BFCF6F8FE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93" y="1648116"/>
                  <a:ext cx="46076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C664AAD2-CFEE-8042-B3DD-5C4A65977FE0}"/>
                    </a:ext>
                  </a:extLst>
                </p:cNvPr>
                <p:cNvSpPr/>
                <p:nvPr/>
              </p:nvSpPr>
              <p:spPr>
                <a:xfrm>
                  <a:off x="2588623" y="3467687"/>
                  <a:ext cx="498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64AAD2-CFEE-8042-B3DD-5C4A65977F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623" y="3467687"/>
                  <a:ext cx="49885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BCBC81B4-0104-0642-BE69-AA9AE710F7A3}"/>
                    </a:ext>
                  </a:extLst>
                </p:cNvPr>
                <p:cNvSpPr/>
                <p:nvPr/>
              </p:nvSpPr>
              <p:spPr>
                <a:xfrm>
                  <a:off x="240625" y="2115648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CBC81B4-0104-0642-BE69-AA9AE710F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5" y="2115648"/>
                  <a:ext cx="46608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6E827F28-BBBB-184F-8DEC-188F9D1B8CA9}"/>
                </a:ext>
              </a:extLst>
            </p:cNvPr>
            <p:cNvCxnSpPr>
              <a:cxnSpLocks/>
            </p:cNvCxnSpPr>
            <p:nvPr/>
          </p:nvCxnSpPr>
          <p:spPr>
            <a:xfrm>
              <a:off x="636927" y="1904904"/>
              <a:ext cx="242967" cy="1596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747DE6BF-549C-314B-93C0-E9456F607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779" y="2115438"/>
              <a:ext cx="321115" cy="184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564B1566-A604-E749-A7CA-EC95D7AC48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9071" y="3362315"/>
              <a:ext cx="117610" cy="1876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AD9D5E5B-6340-9746-9434-F5687D0E9F2F}"/>
                    </a:ext>
                  </a:extLst>
                </p:cNvPr>
                <p:cNvSpPr/>
                <p:nvPr/>
              </p:nvSpPr>
              <p:spPr>
                <a:xfrm>
                  <a:off x="9225693" y="1549916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D9D5E5B-6340-9746-9434-F5687D0E9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693" y="1549916"/>
                  <a:ext cx="46076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F90459FD-E846-084A-AD07-E4FAC684CCDB}"/>
                    </a:ext>
                  </a:extLst>
                </p:cNvPr>
                <p:cNvSpPr/>
                <p:nvPr/>
              </p:nvSpPr>
              <p:spPr>
                <a:xfrm>
                  <a:off x="11571681" y="3521888"/>
                  <a:ext cx="498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0459FD-E846-084A-AD07-E4FAC684CC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1681" y="3521888"/>
                  <a:ext cx="49885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E078982D-886B-774E-9F97-20E30A1E6814}"/>
                    </a:ext>
                  </a:extLst>
                </p:cNvPr>
                <p:cNvSpPr/>
                <p:nvPr/>
              </p:nvSpPr>
              <p:spPr>
                <a:xfrm>
                  <a:off x="9191025" y="2017448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E078982D-886B-774E-9F97-20E30A1E6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1025" y="2017448"/>
                  <a:ext cx="46608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0313DC2F-38A9-F348-8844-A9769B79B520}"/>
                </a:ext>
              </a:extLst>
            </p:cNvPr>
            <p:cNvCxnSpPr>
              <a:cxnSpLocks/>
            </p:cNvCxnSpPr>
            <p:nvPr/>
          </p:nvCxnSpPr>
          <p:spPr>
            <a:xfrm>
              <a:off x="9587327" y="1806704"/>
              <a:ext cx="242967" cy="1596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9D2BD7F6-B911-C641-B95B-3B2F19EA3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9179" y="2017238"/>
              <a:ext cx="321115" cy="184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C9EB72DA-402B-4140-B278-397EC3B7CE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22129" y="3416516"/>
              <a:ext cx="117610" cy="1876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61EFE98-2B19-7040-B065-830727C5D3D1}"/>
              </a:ext>
            </a:extLst>
          </p:cNvPr>
          <p:cNvGrpSpPr/>
          <p:nvPr/>
        </p:nvGrpSpPr>
        <p:grpSpPr>
          <a:xfrm>
            <a:off x="1596855" y="1474327"/>
            <a:ext cx="9226653" cy="389387"/>
            <a:chOff x="1596855" y="1474327"/>
            <a:chExt cx="9226653" cy="38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971CE333-7D3E-4A41-8680-E04124A82CB7}"/>
                    </a:ext>
                  </a:extLst>
                </p:cNvPr>
                <p:cNvSpPr/>
                <p:nvPr/>
              </p:nvSpPr>
              <p:spPr>
                <a:xfrm>
                  <a:off x="1596855" y="1474327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71CE333-7D3E-4A41-8680-E04124A82C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855" y="1474327"/>
                  <a:ext cx="37061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E58396D8-59E0-5347-BF85-648D5FF0ADD9}"/>
                    </a:ext>
                  </a:extLst>
                </p:cNvPr>
                <p:cNvSpPr/>
                <p:nvPr/>
              </p:nvSpPr>
              <p:spPr>
                <a:xfrm>
                  <a:off x="10448084" y="1494382"/>
                  <a:ext cx="3754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58396D8-59E0-5347-BF85-648D5FF0AD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8084" y="1494382"/>
                  <a:ext cx="37542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E19290AC-AA82-D04B-8B44-851A237CFA39}"/>
                  </a:ext>
                </a:extLst>
              </p:cNvPr>
              <p:cNvSpPr/>
              <p:nvPr/>
            </p:nvSpPr>
            <p:spPr>
              <a:xfrm>
                <a:off x="5290933" y="4513065"/>
                <a:ext cx="22320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What about </a:t>
                </a:r>
                <a14:m>
                  <m:oMath xmlns:m="http://schemas.openxmlformats.org/officeDocument/2006/math" xmlns="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19290AC-AA82-D04B-8B44-851A237CF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33" y="4513065"/>
                <a:ext cx="2232021" cy="461665"/>
              </a:xfrm>
              <a:prstGeom prst="rect">
                <a:avLst/>
              </a:prstGeom>
              <a:blipFill>
                <a:blip r:embed="rId18"/>
                <a:stretch>
                  <a:fillRect l="-4545" t="-5263" r="-340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7CF81DD9-8337-2B43-B8CA-BFA788470A92}"/>
                  </a:ext>
                </a:extLst>
              </p:cNvPr>
              <p:cNvSpPr/>
              <p:nvPr/>
            </p:nvSpPr>
            <p:spPr>
              <a:xfrm>
                <a:off x="3406735" y="4957570"/>
                <a:ext cx="6634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is found by ”training” through backpropagation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CF81DD9-8337-2B43-B8CA-BFA788470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735" y="4957570"/>
                <a:ext cx="6634765" cy="461665"/>
              </a:xfrm>
              <a:prstGeom prst="rect">
                <a:avLst/>
              </a:prstGeom>
              <a:blipFill>
                <a:blip r:embed="rId19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3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97B9F-C5E8-9F47-BC82-DE8ABAC5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network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3DB8F07-98E7-0B4E-B201-1BEBC195E51D}"/>
              </a:ext>
            </a:extLst>
          </p:cNvPr>
          <p:cNvGrpSpPr/>
          <p:nvPr/>
        </p:nvGrpSpPr>
        <p:grpSpPr>
          <a:xfrm>
            <a:off x="838199" y="1357884"/>
            <a:ext cx="4741289" cy="2405351"/>
            <a:chOff x="838199" y="1357884"/>
            <a:chExt cx="4741289" cy="24053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559A56B-D501-2F4A-B0AE-9FF27386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199" y="1357884"/>
              <a:ext cx="4741289" cy="205304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A160500-2E59-3C42-9456-DD42B28A7990}"/>
                </a:ext>
              </a:extLst>
            </p:cNvPr>
            <p:cNvSpPr txBox="1"/>
            <p:nvPr/>
          </p:nvSpPr>
          <p:spPr>
            <a:xfrm>
              <a:off x="1493734" y="3393903"/>
              <a:ext cx="3147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Fully connected neural network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8DA629-DFEB-2248-9A5D-9D7EA3FA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63217"/>
            <a:ext cx="3169937" cy="23891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83DCE1-267C-9D42-8A34-7928CEA23B22}"/>
              </a:ext>
            </a:extLst>
          </p:cNvPr>
          <p:cNvGrpSpPr/>
          <p:nvPr/>
        </p:nvGrpSpPr>
        <p:grpSpPr>
          <a:xfrm>
            <a:off x="1143000" y="4063217"/>
            <a:ext cx="4436489" cy="2389165"/>
            <a:chOff x="1143000" y="4063217"/>
            <a:chExt cx="4436489" cy="23891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0DD1479-9DE3-254B-A39D-FED7E07BC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4694" y="4063217"/>
              <a:ext cx="1484795" cy="11685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F4056BA-ADD3-E34C-9EBC-0656C322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4694" y="5285248"/>
              <a:ext cx="1484795" cy="116713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6E39CFF-9D11-1D4A-A42D-6B4B19605D13}"/>
                </a:ext>
              </a:extLst>
            </p:cNvPr>
            <p:cNvSpPr/>
            <p:nvPr/>
          </p:nvSpPr>
          <p:spPr>
            <a:xfrm>
              <a:off x="1143000" y="5010150"/>
              <a:ext cx="243840" cy="2216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ECF5669-1D1B-9248-B635-BDE9A1ECA558}"/>
                </a:ext>
              </a:extLst>
            </p:cNvPr>
            <p:cNvSpPr/>
            <p:nvPr/>
          </p:nvSpPr>
          <p:spPr>
            <a:xfrm>
              <a:off x="2641600" y="4340721"/>
              <a:ext cx="243840" cy="2216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E4715B-A242-BD4D-B6BC-16677677B987}"/>
                  </a:ext>
                </a:extLst>
              </p:cNvPr>
              <p:cNvSpPr txBox="1"/>
              <p:nvPr/>
            </p:nvSpPr>
            <p:spPr>
              <a:xfrm>
                <a:off x="1472580" y="4466939"/>
                <a:ext cx="33645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Megapixel image =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pixels</a:t>
                </a:r>
              </a:p>
              <a:p>
                <a:endParaRPr lang="en-US" dirty="0"/>
              </a:p>
              <a:p>
                <a:r>
                  <a:rPr lang="en-US" dirty="0"/>
                  <a:t>Say 5 layers</a:t>
                </a:r>
              </a:p>
              <a:p>
                <a:r>
                  <a:rPr lang="en-US" dirty="0"/>
                  <a:t>Number of connections =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E4715B-A242-BD4D-B6BC-16677677B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80" y="4466939"/>
                <a:ext cx="3364511" cy="1200329"/>
              </a:xfrm>
              <a:prstGeom prst="rect">
                <a:avLst/>
              </a:prstGeom>
              <a:blipFill>
                <a:blip r:embed="rId6"/>
                <a:stretch>
                  <a:fillRect l="-1504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11D64B9-52E9-4C48-9E3F-ED523C1E7977}"/>
              </a:ext>
            </a:extLst>
          </p:cNvPr>
          <p:cNvGrpSpPr/>
          <p:nvPr/>
        </p:nvGrpSpPr>
        <p:grpSpPr>
          <a:xfrm>
            <a:off x="6580663" y="1455971"/>
            <a:ext cx="4773137" cy="5334965"/>
            <a:chOff x="6740774" y="3529025"/>
            <a:chExt cx="4773137" cy="5334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0E42F85-363F-AB4D-AD3A-86DBE4AB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0774" y="3529025"/>
              <a:ext cx="4773137" cy="31539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52CEE05-9D8B-5542-8DB1-C0FFED6A8C89}"/>
                </a:ext>
              </a:extLst>
            </p:cNvPr>
            <p:cNvSpPr txBox="1"/>
            <p:nvPr/>
          </p:nvSpPr>
          <p:spPr>
            <a:xfrm>
              <a:off x="8052939" y="8525436"/>
              <a:ext cx="21643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Hubel and Wiesel, 1959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3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8132F-E1F0-2749-9A88-2388ED70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D1B35E-A68D-934D-87D5-7EB50DCBB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t="6431" r="55738" b="12569"/>
          <a:stretch/>
        </p:blipFill>
        <p:spPr>
          <a:xfrm>
            <a:off x="960120" y="1508760"/>
            <a:ext cx="2423160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C3E50B-6FA1-AC43-82AC-828BF3BF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5765800" cy="2743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2CBB3588-8EEA-A642-8B3C-3307626A6B00}"/>
              </a:ext>
            </a:extLst>
          </p:cNvPr>
          <p:cNvSpPr/>
          <p:nvPr/>
        </p:nvSpPr>
        <p:spPr>
          <a:xfrm>
            <a:off x="6918960" y="3977640"/>
            <a:ext cx="38100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322571-101A-2D46-9025-0E8E60CDE2F2}"/>
              </a:ext>
            </a:extLst>
          </p:cNvPr>
          <p:cNvSpPr txBox="1"/>
          <p:nvPr/>
        </p:nvSpPr>
        <p:spPr>
          <a:xfrm>
            <a:off x="7614920" y="3992880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450260-4E2E-6849-99BD-AD5B0A01DD9A}"/>
              </a:ext>
            </a:extLst>
          </p:cNvPr>
          <p:cNvSpPr/>
          <p:nvPr/>
        </p:nvSpPr>
        <p:spPr>
          <a:xfrm>
            <a:off x="2514600" y="2179320"/>
            <a:ext cx="1371600" cy="67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572DCAF-B6C1-2B45-B905-3B0F0DFEECF5}"/>
              </a:ext>
            </a:extLst>
          </p:cNvPr>
          <p:cNvGrpSpPr/>
          <p:nvPr/>
        </p:nvGrpSpPr>
        <p:grpSpPr>
          <a:xfrm>
            <a:off x="2678430" y="2316480"/>
            <a:ext cx="4240530" cy="1844040"/>
            <a:chOff x="2678430" y="2316480"/>
            <a:chExt cx="4240530" cy="184404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9E9C008-699C-594B-8EFB-F2BE4188B7CD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2791460" y="2316480"/>
              <a:ext cx="4127500" cy="1844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72EC05E-45D3-5F4A-8B87-839F4449DE8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3721100" y="2316480"/>
              <a:ext cx="3197860" cy="1844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655C694-384B-9247-BF57-E6B0368110E9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3200400" y="2316480"/>
              <a:ext cx="3718560" cy="1844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B9DC143-6A3B-2F40-9261-46C24B48D6A2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2678430" y="2514600"/>
              <a:ext cx="4240530" cy="16459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5096A26-5652-C24B-B485-B7675947BB7E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2734945" y="2743200"/>
              <a:ext cx="4184015" cy="1417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ACAF631-E9D2-294B-9D2E-324FE6F235FF}"/>
                  </a:ext>
                </a:extLst>
              </p:cNvPr>
              <p:cNvSpPr txBox="1"/>
              <p:nvPr/>
            </p:nvSpPr>
            <p:spPr>
              <a:xfrm>
                <a:off x="7614920" y="4362212"/>
                <a:ext cx="3035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AF631-E9D2-294B-9D2E-324FE6F23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20" y="4362212"/>
                <a:ext cx="3035446" cy="369332"/>
              </a:xfrm>
              <a:prstGeom prst="rect">
                <a:avLst/>
              </a:prstGeom>
              <a:blipFill>
                <a:blip r:embed="rId4"/>
                <a:stretch>
                  <a:fillRect l="-2092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EB33AD6-1046-924C-8D04-8C0D9CE9A207}"/>
                  </a:ext>
                </a:extLst>
              </p:cNvPr>
              <p:cNvSpPr/>
              <p:nvPr/>
            </p:nvSpPr>
            <p:spPr>
              <a:xfrm>
                <a:off x="7614920" y="4861034"/>
                <a:ext cx="1502784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EB33AD6-1046-924C-8D04-8C0D9CE9A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20" y="4861034"/>
                <a:ext cx="1502784" cy="763029"/>
              </a:xfrm>
              <a:prstGeom prst="rect">
                <a:avLst/>
              </a:prstGeom>
              <a:blipFill>
                <a:blip r:embed="rId5"/>
                <a:stretch>
                  <a:fillRect l="-21186" t="-12131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5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3 -0.1 L 0.125 -0.095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1" grpId="1" animBg="1"/>
      <p:bldP spid="30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654</Words>
  <Application>Microsoft Macintosh PowerPoint</Application>
  <PresentationFormat>Custom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20.109 Foci Analysis using Deep Convolutional Neural Networks</vt:lpstr>
      <vt:lpstr>Data</vt:lpstr>
      <vt:lpstr>Analysis Pipeline </vt:lpstr>
      <vt:lpstr>Deep Convolutional Neural Networks </vt:lpstr>
      <vt:lpstr>Perceptron </vt:lpstr>
      <vt:lpstr>Artificial Neural Networks (ANNs)</vt:lpstr>
      <vt:lpstr>Image processing with ANNs</vt:lpstr>
      <vt:lpstr>Architecture of the network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Summary </vt:lpstr>
      <vt:lpstr>Analysis Pipeline </vt:lpstr>
      <vt:lpstr>Demo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20.109 – Foci Analysis</dc:title>
  <dc:creator>Microsoft Office User</dc:creator>
  <cp:lastModifiedBy>Noreen Lyell</cp:lastModifiedBy>
  <cp:revision>69</cp:revision>
  <dcterms:created xsi:type="dcterms:W3CDTF">2019-09-14T20:11:34Z</dcterms:created>
  <dcterms:modified xsi:type="dcterms:W3CDTF">2019-09-26T22:57:07Z</dcterms:modified>
</cp:coreProperties>
</file>