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336" r:id="rId2"/>
    <p:sldId id="339" r:id="rId3"/>
    <p:sldId id="337" r:id="rId4"/>
    <p:sldId id="338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73"/>
    <p:restoredTop sz="65276"/>
  </p:normalViewPr>
  <p:slideViewPr>
    <p:cSldViewPr snapToGrid="0" snapToObjects="1">
      <p:cViewPr varScale="1">
        <p:scale>
          <a:sx n="64" d="100"/>
          <a:sy n="64" d="100"/>
        </p:scale>
        <p:origin x="160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72E1E3-AB2C-FB4A-9972-4E8A17C54410}" type="datetimeFigureOut">
              <a:rPr lang="en-US" smtClean="0"/>
              <a:t>2/25/22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B87FEE-4EF8-EB40-A7DC-4BDA710D9B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7864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0" kern="1200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An</a:t>
            </a:r>
            <a:r>
              <a:rPr lang="en-US" sz="800" b="1" kern="1200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 experimental schematic </a:t>
            </a:r>
            <a:r>
              <a:rPr lang="en-US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provides key steps used in a particular method / technique / procedure.  The goal is to highlight the key steps at a high level.  In this, the minor technical and methods details are eliminated…remember that this schematic is not meant to be used to replicate the method / technique / procedure as that is the purpose of the methods section.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With this, what steps / details can be eliminated from the example here?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B87FEE-4EF8-EB40-A7DC-4BDA710D9B4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5381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Things that can be omitted from this example:</a:t>
            </a:r>
          </a:p>
          <a:p>
            <a:endParaRPr lang="en-US" dirty="0"/>
          </a:p>
          <a:p>
            <a:pPr marL="228600" indent="-228600">
              <a:buAutoNum type="arabicPeriod"/>
            </a:pPr>
            <a:r>
              <a:rPr lang="en-US" dirty="0"/>
              <a:t>That the pattern is found on Etsy or that the thread is purchased from Michaels’s is not important…including manufacturer / supplier details should not be included.</a:t>
            </a:r>
          </a:p>
          <a:p>
            <a:pPr marL="228600" indent="-228600">
              <a:buAutoNum type="arabicPeriod"/>
            </a:pPr>
            <a:r>
              <a:rPr lang="en-US" dirty="0"/>
              <a:t>How certain supplies were acquired is not needed.</a:t>
            </a:r>
          </a:p>
          <a:p>
            <a:pPr marL="228600" indent="-228600">
              <a:buAutoNum type="arabicPeriod"/>
            </a:pPr>
            <a:r>
              <a:rPr lang="en-US" dirty="0"/>
              <a:t>Steps used to prepare the materials needed for the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method / technique / procedure are not needed.  Instead focus on the steps that directly lead to the final product.</a:t>
            </a:r>
          </a:p>
          <a:p>
            <a:pPr marL="228600" indent="-228600"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Technical details regarding how certain equipment was used / prepared is not needed.</a:t>
            </a:r>
          </a:p>
          <a:p>
            <a:pPr marL="228600" indent="-228600"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Mistakes that were made / corrected do not need to be included.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B87FEE-4EF8-EB40-A7DC-4BDA710D9B4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3238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 sure to define all labels included on the figure in </a:t>
            </a:r>
            <a:r>
              <a:rPr lang="en-US"/>
              <a:t>the caption!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B87FEE-4EF8-EB40-A7DC-4BDA710D9B4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0376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5F3DB3-EC30-194F-8471-2D159AB3C7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F89B098-E4BE-F34E-BC3A-74172CCF8D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ED1C7A-2EB1-3B4C-9CEB-10B39BA270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C8A00-57F6-AE46-BBE0-F55A2E30F191}" type="datetimeFigureOut">
              <a:rPr lang="en-US" smtClean="0"/>
              <a:t>2/25/22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5B1AEA-8899-5043-B5DA-D5E3EDAC2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02DB32-99A9-9742-9CDF-B51F57220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C933E-2478-F846-A240-9ABE52FBEF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8069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1DC4CA-3D6B-5D4C-9BC3-292F3F62FC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4E12CCF-DB23-7847-84B0-E9BE650DE6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42C321-A98B-874F-8440-3A2FCB7E02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C8A00-57F6-AE46-BBE0-F55A2E30F191}" type="datetimeFigureOut">
              <a:rPr lang="en-US" smtClean="0"/>
              <a:t>2/25/22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82F951-BF0C-A24D-882B-6942059B5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53F04E-974E-C84C-B59D-F69C6420E9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C933E-2478-F846-A240-9ABE52FBEF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0050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BEBC7D6-B414-3541-87DF-ABFB1363D9B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0BD0D61-F462-A743-A564-861E93C8E3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F7A464-E707-F641-AAB3-F2F57DF6C0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C8A00-57F6-AE46-BBE0-F55A2E30F191}" type="datetimeFigureOut">
              <a:rPr lang="en-US" smtClean="0"/>
              <a:t>2/25/22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B67A0B-6EEE-6E4A-B9E3-40B3CE49C0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C80387-E48D-6B4E-BF49-80DE4BE40B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C933E-2478-F846-A240-9ABE52FBEF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852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6FAD23-90CC-A34E-BE9E-3FC871DD0B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A10086-64C8-B947-94EA-6F4B097A65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61502B-3C0F-0545-90F1-0D2CB28EAC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C8A00-57F6-AE46-BBE0-F55A2E30F191}" type="datetimeFigureOut">
              <a:rPr lang="en-US" smtClean="0"/>
              <a:t>2/25/22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BFB1DD-79F6-3341-9CC4-39408600C7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DA5FFD-9C81-914C-9B1C-4F819C3AFC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C933E-2478-F846-A240-9ABE52FBEF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7917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EB2117-4DE9-1F41-A6F3-AA15E2FE45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42F7FD-9AE8-EB48-BB74-75DB2EAEB9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22197B-0C65-AA4D-9511-841E9949BD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C8A00-57F6-AE46-BBE0-F55A2E30F191}" type="datetimeFigureOut">
              <a:rPr lang="en-US" smtClean="0"/>
              <a:t>2/25/22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616993-A6CA-FE46-B040-66B661D88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C10E7F-23AD-C848-9C8F-CC2A037FC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C933E-2478-F846-A240-9ABE52FBEF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523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3B47D9-1C55-9241-BBDE-911CE4DFE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351233-59CB-D040-BAED-AC2640D4AC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B339B1-9CE5-4A4B-B1EA-4F9D1932FC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A29FF1-AC96-8944-A07F-6709BDAE7A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C8A00-57F6-AE46-BBE0-F55A2E30F191}" type="datetimeFigureOut">
              <a:rPr lang="en-US" smtClean="0"/>
              <a:t>2/25/22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56E537-07DF-3140-999B-E488DBA58F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C4EF33-FA0F-8A43-B831-BFAE0E833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C933E-2478-F846-A240-9ABE52FBEF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033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0A2123-276E-7C49-A0B1-E05B2C3220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488419-25E9-C647-A3D1-765042749C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8F2DBE-E06D-B04A-A4A1-C61E386AE6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0FAFCC-BB4F-014E-9DC5-B85362E383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E7C8A55-E3AC-E54B-88D6-65764884C8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026B44-3CB0-D845-8649-D7CC58D2E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C8A00-57F6-AE46-BBE0-F55A2E30F191}" type="datetimeFigureOut">
              <a:rPr lang="en-US" smtClean="0"/>
              <a:t>2/25/22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7AF5D53-1A63-4F4A-B8AD-CAA28D1D02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573B19F-BA56-DA46-873B-F1DE68140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C933E-2478-F846-A240-9ABE52FBEF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9517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AAA6D1-E791-A44D-B794-486E11703B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F28EE94-430F-9B46-B682-9B99117687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C8A00-57F6-AE46-BBE0-F55A2E30F191}" type="datetimeFigureOut">
              <a:rPr lang="en-US" smtClean="0"/>
              <a:t>2/25/22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5492EA6-F85A-404C-BE56-405446BDE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11FA66-A60E-224D-BC95-3756A5892B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C933E-2478-F846-A240-9ABE52FBEF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660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3B5D9A5-E42A-204F-ACCF-A6358183E7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C8A00-57F6-AE46-BBE0-F55A2E30F191}" type="datetimeFigureOut">
              <a:rPr lang="en-US" smtClean="0"/>
              <a:t>2/25/22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E54D01F-9B6B-1240-9CFF-DD6298ACD7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0226E5-4DB5-924D-A90D-F442DE4A9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C933E-2478-F846-A240-9ABE52FBEF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9630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E59A55-0C8D-B14E-BB45-003FF9DCC6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FF46A9-6CB6-5546-B1E5-D11137562D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14283F-F7E7-5340-AE7F-076D1FCAE0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845FDE-3F5E-3A44-BCDE-2BF26836B0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C8A00-57F6-AE46-BBE0-F55A2E30F191}" type="datetimeFigureOut">
              <a:rPr lang="en-US" smtClean="0"/>
              <a:t>2/25/22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EE48BD-0CC9-AA42-A08B-C294D4DA8F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19D3C7-05C4-B247-9554-B9E1AC105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C933E-2478-F846-A240-9ABE52FBEF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0787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BA5BEE-C9D5-B243-BC5B-FF4BF44C3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5812816-2C4F-ED4C-9531-0E85A7D620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440637-69AC-A74E-88BE-530CB6C6BB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08AC04-06F3-DC4B-960A-F12FD97B2F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C8A00-57F6-AE46-BBE0-F55A2E30F191}" type="datetimeFigureOut">
              <a:rPr lang="en-US" smtClean="0"/>
              <a:t>2/25/22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38E28B-F79A-0844-A887-C8A948CCB2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8316F7-D2B1-DA4C-B946-302EDA654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C933E-2478-F846-A240-9ABE52FBEF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7256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42F7389-3CBF-A64A-BDBB-C87C096E31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EADF5B-74CE-B548-A1CA-13F16F6376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9D2F33-4652-8F41-8F62-E429E3EBF9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CC8A00-57F6-AE46-BBE0-F55A2E30F191}" type="datetimeFigureOut">
              <a:rPr lang="en-US" smtClean="0"/>
              <a:t>2/25/22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1E5379-57D3-7345-964F-5727E0E9FF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315580-21B4-F545-B9A9-4EA8C89FD0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0C933E-2478-F846-A240-9ABE52FBEF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161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F8EBCC-215C-0D4C-9390-ED6029FC6B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Notes on experimental schematics…</a:t>
            </a:r>
          </a:p>
        </p:txBody>
      </p:sp>
      <p:pic>
        <p:nvPicPr>
          <p:cNvPr id="1026" name="Picture 2" descr="20 Basic Embroidery Stitch Diagrams | Better Homes &amp;amp; Gardens">
            <a:extLst>
              <a:ext uri="{FF2B5EF4-FFF2-40B4-BE49-F238E27FC236}">
                <a16:creationId xmlns:a16="http://schemas.microsoft.com/office/drawing/2014/main" id="{D3E44452-FEC6-B84C-80B2-8A0EAF336E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992"/>
          <a:stretch/>
        </p:blipFill>
        <p:spPr bwMode="auto">
          <a:xfrm>
            <a:off x="5879279" y="4388487"/>
            <a:ext cx="1997720" cy="1718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6F03EB4E-A1DF-9E47-81E6-F17159B6F50C}"/>
              </a:ext>
            </a:extLst>
          </p:cNvPr>
          <p:cNvGrpSpPr/>
          <p:nvPr/>
        </p:nvGrpSpPr>
        <p:grpSpPr>
          <a:xfrm>
            <a:off x="384158" y="2062773"/>
            <a:ext cx="2325130" cy="1790097"/>
            <a:chOff x="702273" y="2212347"/>
            <a:chExt cx="2325130" cy="1790097"/>
          </a:xfrm>
        </p:grpSpPr>
        <p:pic>
          <p:nvPicPr>
            <p:cNvPr id="1028" name="Picture 4" descr="Caucasian Woman Searching Information on a Laptop. Stock Vector -  Illustration of european, information: 97869766">
              <a:extLst>
                <a:ext uri="{FF2B5EF4-FFF2-40B4-BE49-F238E27FC236}">
                  <a16:creationId xmlns:a16="http://schemas.microsoft.com/office/drawing/2014/main" id="{45908A27-5536-6248-8219-DB277C48B1A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1647" y="2212347"/>
              <a:ext cx="1466382" cy="14663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E2A7A1B-6E97-C74F-ABE9-B404AF3CE80D}"/>
                </a:ext>
              </a:extLst>
            </p:cNvPr>
            <p:cNvSpPr txBox="1"/>
            <p:nvPr/>
          </p:nvSpPr>
          <p:spPr>
            <a:xfrm>
              <a:off x="702273" y="3694667"/>
              <a:ext cx="232513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search Etsy for pattern</a:t>
              </a:r>
            </a:p>
          </p:txBody>
        </p:sp>
      </p:grp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F02345DD-9380-5344-9665-1C536D013B16}"/>
              </a:ext>
            </a:extLst>
          </p:cNvPr>
          <p:cNvCxnSpPr/>
          <p:nvPr/>
        </p:nvCxnSpPr>
        <p:spPr>
          <a:xfrm>
            <a:off x="2487073" y="2778125"/>
            <a:ext cx="737075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A picture containing thread, indoor, colorful, different&#10;&#10;Description automatically generated">
            <a:extLst>
              <a:ext uri="{FF2B5EF4-FFF2-40B4-BE49-F238E27FC236}">
                <a16:creationId xmlns:a16="http://schemas.microsoft.com/office/drawing/2014/main" id="{EB4B9008-B064-9748-8301-CA6D443D67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77924" y="2212385"/>
            <a:ext cx="2287361" cy="116089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61CBD46-A7BC-734F-92CE-1ACECB03F4F1}"/>
              </a:ext>
            </a:extLst>
          </p:cNvPr>
          <p:cNvSpPr txBox="1"/>
          <p:nvPr/>
        </p:nvSpPr>
        <p:spPr>
          <a:xfrm>
            <a:off x="3340419" y="3386890"/>
            <a:ext cx="23251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gather thread colors from my collection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EA6EFDD-921C-E64B-82CA-2CFA3FBF4522}"/>
              </a:ext>
            </a:extLst>
          </p:cNvPr>
          <p:cNvCxnSpPr/>
          <p:nvPr/>
        </p:nvCxnSpPr>
        <p:spPr>
          <a:xfrm>
            <a:off x="5976435" y="2776146"/>
            <a:ext cx="737075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51ACFC1-2F44-4241-9DDA-2770CA024B37}"/>
              </a:ext>
            </a:extLst>
          </p:cNvPr>
          <p:cNvGrpSpPr/>
          <p:nvPr/>
        </p:nvGrpSpPr>
        <p:grpSpPr>
          <a:xfrm>
            <a:off x="6467084" y="2255726"/>
            <a:ext cx="2325130" cy="1640776"/>
            <a:chOff x="7159069" y="2478149"/>
            <a:chExt cx="2325130" cy="1640776"/>
          </a:xfrm>
        </p:grpSpPr>
        <p:pic>
          <p:nvPicPr>
            <p:cNvPr id="11" name="Picture 10" descr="A picture containing tool, broom&#10;&#10;Description automatically generated">
              <a:extLst>
                <a:ext uri="{FF2B5EF4-FFF2-40B4-BE49-F238E27FC236}">
                  <a16:creationId xmlns:a16="http://schemas.microsoft.com/office/drawing/2014/main" id="{E6ABC0D3-EB3C-334D-A27A-E5E3BB9E0D3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609614" y="2478149"/>
              <a:ext cx="1466383" cy="1266834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205569D-96FB-1740-B612-2DB4DF42269F}"/>
                </a:ext>
              </a:extLst>
            </p:cNvPr>
            <p:cNvSpPr txBox="1"/>
            <p:nvPr/>
          </p:nvSpPr>
          <p:spPr>
            <a:xfrm>
              <a:off x="7159069" y="3595705"/>
              <a:ext cx="23251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buy needed thread colors from Michael’s</a:t>
              </a:r>
            </a:p>
          </p:txBody>
        </p:sp>
      </p:grp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E524CCAE-339B-454A-88DC-448FAED44368}"/>
              </a:ext>
            </a:extLst>
          </p:cNvPr>
          <p:cNvCxnSpPr/>
          <p:nvPr/>
        </p:nvCxnSpPr>
        <p:spPr>
          <a:xfrm>
            <a:off x="8699049" y="2767906"/>
            <a:ext cx="737075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0" name="Picture 6" descr="Wichelt 18 Count Very Light Pewter Aida Fabric 36x43 - 123Stitch">
            <a:extLst>
              <a:ext uri="{FF2B5EF4-FFF2-40B4-BE49-F238E27FC236}">
                <a16:creationId xmlns:a16="http://schemas.microsoft.com/office/drawing/2014/main" id="{2A354903-1882-3D4C-B7E4-279E934104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7418" y="2062773"/>
            <a:ext cx="1466382" cy="1466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D1FF960-0E08-AC48-BC4D-87F8D409FA16}"/>
              </a:ext>
            </a:extLst>
          </p:cNvPr>
          <p:cNvCxnSpPr>
            <a:stCxn id="1030" idx="0"/>
            <a:endCxn id="1030" idx="2"/>
          </p:cNvCxnSpPr>
          <p:nvPr/>
        </p:nvCxnSpPr>
        <p:spPr>
          <a:xfrm>
            <a:off x="10620609" y="2062773"/>
            <a:ext cx="0" cy="1466382"/>
          </a:xfrm>
          <a:prstGeom prst="line">
            <a:avLst/>
          </a:prstGeom>
          <a:ln w="57150"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B4AA0A3-14B8-8947-989B-1F77D49F65EF}"/>
              </a:ext>
            </a:extLst>
          </p:cNvPr>
          <p:cNvCxnSpPr>
            <a:cxnSpLocks/>
            <a:stCxn id="1030" idx="1"/>
            <a:endCxn id="1030" idx="3"/>
          </p:cNvCxnSpPr>
          <p:nvPr/>
        </p:nvCxnSpPr>
        <p:spPr>
          <a:xfrm>
            <a:off x="9887418" y="2795964"/>
            <a:ext cx="1466382" cy="0"/>
          </a:xfrm>
          <a:prstGeom prst="line">
            <a:avLst/>
          </a:prstGeom>
          <a:ln w="57150"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25A3AC22-C04D-6A43-819A-5523D69F79F4}"/>
              </a:ext>
            </a:extLst>
          </p:cNvPr>
          <p:cNvSpPr txBox="1"/>
          <p:nvPr/>
        </p:nvSpPr>
        <p:spPr>
          <a:xfrm>
            <a:off x="9436124" y="3678729"/>
            <a:ext cx="23251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prepare aida fabric by finding the center</a:t>
            </a: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37DD32C1-A0AD-984A-91CC-D0BBEBC93C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5901"/>
            <a:ext cx="4783667" cy="680508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+mj-lt"/>
              </a:rPr>
              <a:t>How to cross-stitch.</a:t>
            </a:r>
          </a:p>
        </p:txBody>
      </p:sp>
      <p:pic>
        <p:nvPicPr>
          <p:cNvPr id="1032" name="Picture 8" descr="Blue/Grey 14 Count Aida Cloth – Junebug and Darlin">
            <a:extLst>
              <a:ext uri="{FF2B5EF4-FFF2-40B4-BE49-F238E27FC236}">
                <a16:creationId xmlns:a16="http://schemas.microsoft.com/office/drawing/2014/main" id="{5516FE3D-7201-864F-8489-1C8E9372A1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4683" y="4617605"/>
            <a:ext cx="1592725" cy="159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5D7A3EFC-10C9-9748-9F5F-1767CC9485E2}"/>
              </a:ext>
            </a:extLst>
          </p:cNvPr>
          <p:cNvGrpSpPr/>
          <p:nvPr/>
        </p:nvGrpSpPr>
        <p:grpSpPr>
          <a:xfrm>
            <a:off x="10659728" y="4438022"/>
            <a:ext cx="752082" cy="1025610"/>
            <a:chOff x="9751161" y="4462858"/>
            <a:chExt cx="752082" cy="1025610"/>
          </a:xfrm>
        </p:grpSpPr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57981EC7-8042-6341-88CF-C2D8F396515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751161" y="5467866"/>
              <a:ext cx="737075" cy="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0DE2398B-617A-A649-B631-B31D119F74E4}"/>
                </a:ext>
              </a:extLst>
            </p:cNvPr>
            <p:cNvCxnSpPr/>
            <p:nvPr/>
          </p:nvCxnSpPr>
          <p:spPr>
            <a:xfrm flipV="1">
              <a:off x="10503243" y="4462858"/>
              <a:ext cx="0" cy="102561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62DB5936-3719-A749-9649-134115E8674D}"/>
              </a:ext>
            </a:extLst>
          </p:cNvPr>
          <p:cNvSpPr txBox="1"/>
          <p:nvPr/>
        </p:nvSpPr>
        <p:spPr>
          <a:xfrm>
            <a:off x="8528480" y="6105425"/>
            <a:ext cx="23251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secure fabric in embroidery hoop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B8897E19-2E46-DC45-915C-3253E638805E}"/>
              </a:ext>
            </a:extLst>
          </p:cNvPr>
          <p:cNvCxnSpPr>
            <a:cxnSpLocks/>
          </p:cNvCxnSpPr>
          <p:nvPr/>
        </p:nvCxnSpPr>
        <p:spPr>
          <a:xfrm flipH="1">
            <a:off x="7831861" y="5443030"/>
            <a:ext cx="737075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3EA3A827-0839-9D47-B286-C74C9DE4651A}"/>
              </a:ext>
            </a:extLst>
          </p:cNvPr>
          <p:cNvSpPr txBox="1"/>
          <p:nvPr/>
        </p:nvSpPr>
        <p:spPr>
          <a:xfrm>
            <a:off x="5606661" y="6107231"/>
            <a:ext cx="25429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follow the pattern to create a picture using x-stitches</a:t>
            </a:r>
          </a:p>
        </p:txBody>
      </p:sp>
      <p:pic>
        <p:nvPicPr>
          <p:cNvPr id="1034" name="Picture 10" descr="Counting With Plastic Numbers-miscount Stock Photo, Picture And Royalty  Free Image. Image 24200638.">
            <a:extLst>
              <a:ext uri="{FF2B5EF4-FFF2-40B4-BE49-F238E27FC236}">
                <a16:creationId xmlns:a16="http://schemas.microsoft.com/office/drawing/2014/main" id="{F52CE2D4-5BFE-D14F-A993-E358A5BD68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8397" y="4825084"/>
            <a:ext cx="1635755" cy="1100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7A69C267-DF07-8C44-95E9-9A0105888E72}"/>
              </a:ext>
            </a:extLst>
          </p:cNvPr>
          <p:cNvCxnSpPr>
            <a:cxnSpLocks/>
          </p:cNvCxnSpPr>
          <p:nvPr/>
        </p:nvCxnSpPr>
        <p:spPr>
          <a:xfrm flipH="1">
            <a:off x="5158840" y="5413967"/>
            <a:ext cx="737075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545DE5A6-47B8-5F47-B5D1-96B750F60C3F}"/>
              </a:ext>
            </a:extLst>
          </p:cNvPr>
          <p:cNvSpPr txBox="1"/>
          <p:nvPr/>
        </p:nvSpPr>
        <p:spPr>
          <a:xfrm>
            <a:off x="2984422" y="6081332"/>
            <a:ext cx="25429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miscount, remove, and correct stitches</a:t>
            </a: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4ABF8AFC-85D4-C94A-92BC-4641CA4FAFB4}"/>
              </a:ext>
            </a:extLst>
          </p:cNvPr>
          <p:cNvCxnSpPr>
            <a:cxnSpLocks/>
          </p:cNvCxnSpPr>
          <p:nvPr/>
        </p:nvCxnSpPr>
        <p:spPr>
          <a:xfrm flipH="1">
            <a:off x="2370326" y="5418084"/>
            <a:ext cx="737075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6" name="Picture 12" descr="Dimensions® Learn-a-Craft Donut Cross Stitch Kit | Michaels">
            <a:extLst>
              <a:ext uri="{FF2B5EF4-FFF2-40B4-BE49-F238E27FC236}">
                <a16:creationId xmlns:a16="http://schemas.microsoft.com/office/drawing/2014/main" id="{E7575C07-94C0-704D-BA62-1C45ADFBC4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439" y="4617605"/>
            <a:ext cx="1524242" cy="1524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8BFCFC43-BAAC-AE49-8A01-E480ADC7C806}"/>
              </a:ext>
            </a:extLst>
          </p:cNvPr>
          <p:cNvSpPr txBox="1"/>
          <p:nvPr/>
        </p:nvSpPr>
        <p:spPr>
          <a:xfrm>
            <a:off x="62603" y="6169113"/>
            <a:ext cx="25429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complete pattern and frame finished picture!</a:t>
            </a:r>
          </a:p>
        </p:txBody>
      </p:sp>
    </p:spTree>
    <p:extLst>
      <p:ext uri="{BB962C8B-B14F-4D97-AF65-F5344CB8AC3E}">
        <p14:creationId xmlns:p14="http://schemas.microsoft.com/office/powerpoint/2010/main" val="4836925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F8EBCC-215C-0D4C-9390-ED6029FC6B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Notes on experimental schematics…</a:t>
            </a:r>
          </a:p>
        </p:txBody>
      </p:sp>
      <p:pic>
        <p:nvPicPr>
          <p:cNvPr id="1026" name="Picture 2" descr="20 Basic Embroidery Stitch Diagrams | Better Homes &amp;amp; Gardens">
            <a:extLst>
              <a:ext uri="{FF2B5EF4-FFF2-40B4-BE49-F238E27FC236}">
                <a16:creationId xmlns:a16="http://schemas.microsoft.com/office/drawing/2014/main" id="{D3E44452-FEC6-B84C-80B2-8A0EAF336E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992"/>
          <a:stretch/>
        </p:blipFill>
        <p:spPr bwMode="auto">
          <a:xfrm>
            <a:off x="5879279" y="4388487"/>
            <a:ext cx="1997720" cy="1718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6F03EB4E-A1DF-9E47-81E6-F17159B6F50C}"/>
              </a:ext>
            </a:extLst>
          </p:cNvPr>
          <p:cNvGrpSpPr/>
          <p:nvPr/>
        </p:nvGrpSpPr>
        <p:grpSpPr>
          <a:xfrm>
            <a:off x="384158" y="2062773"/>
            <a:ext cx="2325130" cy="1790097"/>
            <a:chOff x="702273" y="2212347"/>
            <a:chExt cx="2325130" cy="1790097"/>
          </a:xfrm>
        </p:grpSpPr>
        <p:pic>
          <p:nvPicPr>
            <p:cNvPr id="1028" name="Picture 4" descr="Caucasian Woman Searching Information on a Laptop. Stock Vector -  Illustration of european, information: 97869766">
              <a:extLst>
                <a:ext uri="{FF2B5EF4-FFF2-40B4-BE49-F238E27FC236}">
                  <a16:creationId xmlns:a16="http://schemas.microsoft.com/office/drawing/2014/main" id="{45908A27-5536-6248-8219-DB277C48B1A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1647" y="2212347"/>
              <a:ext cx="1466382" cy="14663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E2A7A1B-6E97-C74F-ABE9-B404AF3CE80D}"/>
                </a:ext>
              </a:extLst>
            </p:cNvPr>
            <p:cNvSpPr txBox="1"/>
            <p:nvPr/>
          </p:nvSpPr>
          <p:spPr>
            <a:xfrm>
              <a:off x="702273" y="3694667"/>
              <a:ext cx="232513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search Etsy for pattern</a:t>
              </a:r>
            </a:p>
          </p:txBody>
        </p:sp>
      </p:grp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F02345DD-9380-5344-9665-1C536D013B16}"/>
              </a:ext>
            </a:extLst>
          </p:cNvPr>
          <p:cNvCxnSpPr/>
          <p:nvPr/>
        </p:nvCxnSpPr>
        <p:spPr>
          <a:xfrm>
            <a:off x="2487073" y="2778125"/>
            <a:ext cx="737075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A picture containing thread, indoor, colorful, different&#10;&#10;Description automatically generated">
            <a:extLst>
              <a:ext uri="{FF2B5EF4-FFF2-40B4-BE49-F238E27FC236}">
                <a16:creationId xmlns:a16="http://schemas.microsoft.com/office/drawing/2014/main" id="{EB4B9008-B064-9748-8301-CA6D443D67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77924" y="2212385"/>
            <a:ext cx="2287361" cy="116089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61CBD46-A7BC-734F-92CE-1ACECB03F4F1}"/>
              </a:ext>
            </a:extLst>
          </p:cNvPr>
          <p:cNvSpPr txBox="1"/>
          <p:nvPr/>
        </p:nvSpPr>
        <p:spPr>
          <a:xfrm>
            <a:off x="3340419" y="3386890"/>
            <a:ext cx="23251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gather thread colors from my collection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EA6EFDD-921C-E64B-82CA-2CFA3FBF4522}"/>
              </a:ext>
            </a:extLst>
          </p:cNvPr>
          <p:cNvCxnSpPr/>
          <p:nvPr/>
        </p:nvCxnSpPr>
        <p:spPr>
          <a:xfrm>
            <a:off x="5976435" y="2776146"/>
            <a:ext cx="737075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51ACFC1-2F44-4241-9DDA-2770CA024B37}"/>
              </a:ext>
            </a:extLst>
          </p:cNvPr>
          <p:cNvGrpSpPr/>
          <p:nvPr/>
        </p:nvGrpSpPr>
        <p:grpSpPr>
          <a:xfrm>
            <a:off x="6467084" y="2255726"/>
            <a:ext cx="2325130" cy="1640776"/>
            <a:chOff x="7159069" y="2478149"/>
            <a:chExt cx="2325130" cy="1640776"/>
          </a:xfrm>
        </p:grpSpPr>
        <p:pic>
          <p:nvPicPr>
            <p:cNvPr id="11" name="Picture 10" descr="A picture containing tool, broom&#10;&#10;Description automatically generated">
              <a:extLst>
                <a:ext uri="{FF2B5EF4-FFF2-40B4-BE49-F238E27FC236}">
                  <a16:creationId xmlns:a16="http://schemas.microsoft.com/office/drawing/2014/main" id="{E6ABC0D3-EB3C-334D-A27A-E5E3BB9E0D3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609614" y="2478149"/>
              <a:ext cx="1466383" cy="1266834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205569D-96FB-1740-B612-2DB4DF42269F}"/>
                </a:ext>
              </a:extLst>
            </p:cNvPr>
            <p:cNvSpPr txBox="1"/>
            <p:nvPr/>
          </p:nvSpPr>
          <p:spPr>
            <a:xfrm>
              <a:off x="7159069" y="3595705"/>
              <a:ext cx="23251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buy needed thread colors from Michael’s</a:t>
              </a:r>
            </a:p>
          </p:txBody>
        </p:sp>
      </p:grp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E524CCAE-339B-454A-88DC-448FAED44368}"/>
              </a:ext>
            </a:extLst>
          </p:cNvPr>
          <p:cNvCxnSpPr/>
          <p:nvPr/>
        </p:nvCxnSpPr>
        <p:spPr>
          <a:xfrm>
            <a:off x="8699049" y="2767906"/>
            <a:ext cx="737075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0" name="Picture 6" descr="Wichelt 18 Count Very Light Pewter Aida Fabric 36x43 - 123Stitch">
            <a:extLst>
              <a:ext uri="{FF2B5EF4-FFF2-40B4-BE49-F238E27FC236}">
                <a16:creationId xmlns:a16="http://schemas.microsoft.com/office/drawing/2014/main" id="{2A354903-1882-3D4C-B7E4-279E934104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7418" y="2062773"/>
            <a:ext cx="1466382" cy="1466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D1FF960-0E08-AC48-BC4D-87F8D409FA16}"/>
              </a:ext>
            </a:extLst>
          </p:cNvPr>
          <p:cNvCxnSpPr>
            <a:stCxn id="1030" idx="0"/>
            <a:endCxn id="1030" idx="2"/>
          </p:cNvCxnSpPr>
          <p:nvPr/>
        </p:nvCxnSpPr>
        <p:spPr>
          <a:xfrm>
            <a:off x="10620609" y="2062773"/>
            <a:ext cx="0" cy="1466382"/>
          </a:xfrm>
          <a:prstGeom prst="line">
            <a:avLst/>
          </a:prstGeom>
          <a:ln w="57150"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B4AA0A3-14B8-8947-989B-1F77D49F65EF}"/>
              </a:ext>
            </a:extLst>
          </p:cNvPr>
          <p:cNvCxnSpPr>
            <a:cxnSpLocks/>
            <a:stCxn id="1030" idx="1"/>
            <a:endCxn id="1030" idx="3"/>
          </p:cNvCxnSpPr>
          <p:nvPr/>
        </p:nvCxnSpPr>
        <p:spPr>
          <a:xfrm>
            <a:off x="9887418" y="2795964"/>
            <a:ext cx="1466382" cy="0"/>
          </a:xfrm>
          <a:prstGeom prst="line">
            <a:avLst/>
          </a:prstGeom>
          <a:ln w="57150"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25A3AC22-C04D-6A43-819A-5523D69F79F4}"/>
              </a:ext>
            </a:extLst>
          </p:cNvPr>
          <p:cNvSpPr txBox="1"/>
          <p:nvPr/>
        </p:nvSpPr>
        <p:spPr>
          <a:xfrm>
            <a:off x="9436124" y="3678729"/>
            <a:ext cx="23251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prepare aida fabric by finding the center</a:t>
            </a: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37DD32C1-A0AD-984A-91CC-D0BBEBC93C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5901"/>
            <a:ext cx="4783667" cy="680508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+mj-lt"/>
              </a:rPr>
              <a:t>How to cross-stitch.</a:t>
            </a:r>
          </a:p>
        </p:txBody>
      </p:sp>
      <p:pic>
        <p:nvPicPr>
          <p:cNvPr id="1032" name="Picture 8" descr="Blue/Grey 14 Count Aida Cloth – Junebug and Darlin">
            <a:extLst>
              <a:ext uri="{FF2B5EF4-FFF2-40B4-BE49-F238E27FC236}">
                <a16:creationId xmlns:a16="http://schemas.microsoft.com/office/drawing/2014/main" id="{5516FE3D-7201-864F-8489-1C8E9372A1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4683" y="4617605"/>
            <a:ext cx="1592725" cy="159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5D7A3EFC-10C9-9748-9F5F-1767CC9485E2}"/>
              </a:ext>
            </a:extLst>
          </p:cNvPr>
          <p:cNvGrpSpPr/>
          <p:nvPr/>
        </p:nvGrpSpPr>
        <p:grpSpPr>
          <a:xfrm>
            <a:off x="10659728" y="4438022"/>
            <a:ext cx="752082" cy="1025610"/>
            <a:chOff x="9751161" y="4462858"/>
            <a:chExt cx="752082" cy="1025610"/>
          </a:xfrm>
        </p:grpSpPr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57981EC7-8042-6341-88CF-C2D8F396515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751161" y="5467866"/>
              <a:ext cx="737075" cy="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0DE2398B-617A-A649-B631-B31D119F74E4}"/>
                </a:ext>
              </a:extLst>
            </p:cNvPr>
            <p:cNvCxnSpPr/>
            <p:nvPr/>
          </p:nvCxnSpPr>
          <p:spPr>
            <a:xfrm flipV="1">
              <a:off x="10503243" y="4462858"/>
              <a:ext cx="0" cy="102561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62DB5936-3719-A749-9649-134115E8674D}"/>
              </a:ext>
            </a:extLst>
          </p:cNvPr>
          <p:cNvSpPr txBox="1"/>
          <p:nvPr/>
        </p:nvSpPr>
        <p:spPr>
          <a:xfrm>
            <a:off x="8528480" y="6105425"/>
            <a:ext cx="23251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secure fabric in embroidery hoop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B8897E19-2E46-DC45-915C-3253E638805E}"/>
              </a:ext>
            </a:extLst>
          </p:cNvPr>
          <p:cNvCxnSpPr>
            <a:cxnSpLocks/>
          </p:cNvCxnSpPr>
          <p:nvPr/>
        </p:nvCxnSpPr>
        <p:spPr>
          <a:xfrm flipH="1">
            <a:off x="7831861" y="5443030"/>
            <a:ext cx="737075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3EA3A827-0839-9D47-B286-C74C9DE4651A}"/>
              </a:ext>
            </a:extLst>
          </p:cNvPr>
          <p:cNvSpPr txBox="1"/>
          <p:nvPr/>
        </p:nvSpPr>
        <p:spPr>
          <a:xfrm>
            <a:off x="5606661" y="6107231"/>
            <a:ext cx="25429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follow the pattern to create a picture using x-stitches</a:t>
            </a:r>
          </a:p>
        </p:txBody>
      </p:sp>
      <p:pic>
        <p:nvPicPr>
          <p:cNvPr id="1034" name="Picture 10" descr="Counting With Plastic Numbers-miscount Stock Photo, Picture And Royalty  Free Image. Image 24200638.">
            <a:extLst>
              <a:ext uri="{FF2B5EF4-FFF2-40B4-BE49-F238E27FC236}">
                <a16:creationId xmlns:a16="http://schemas.microsoft.com/office/drawing/2014/main" id="{F52CE2D4-5BFE-D14F-A993-E358A5BD68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8397" y="4825084"/>
            <a:ext cx="1635755" cy="1100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7A69C267-DF07-8C44-95E9-9A0105888E72}"/>
              </a:ext>
            </a:extLst>
          </p:cNvPr>
          <p:cNvCxnSpPr>
            <a:cxnSpLocks/>
          </p:cNvCxnSpPr>
          <p:nvPr/>
        </p:nvCxnSpPr>
        <p:spPr>
          <a:xfrm flipH="1">
            <a:off x="5158840" y="5413967"/>
            <a:ext cx="737075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545DE5A6-47B8-5F47-B5D1-96B750F60C3F}"/>
              </a:ext>
            </a:extLst>
          </p:cNvPr>
          <p:cNvSpPr txBox="1"/>
          <p:nvPr/>
        </p:nvSpPr>
        <p:spPr>
          <a:xfrm>
            <a:off x="2984422" y="6081332"/>
            <a:ext cx="25429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miscount, remove, and correct stitches</a:t>
            </a: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4ABF8AFC-85D4-C94A-92BC-4641CA4FAFB4}"/>
              </a:ext>
            </a:extLst>
          </p:cNvPr>
          <p:cNvCxnSpPr>
            <a:cxnSpLocks/>
          </p:cNvCxnSpPr>
          <p:nvPr/>
        </p:nvCxnSpPr>
        <p:spPr>
          <a:xfrm flipH="1">
            <a:off x="2370326" y="5418084"/>
            <a:ext cx="737075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6" name="Picture 12" descr="Dimensions® Learn-a-Craft Donut Cross Stitch Kit | Michaels">
            <a:extLst>
              <a:ext uri="{FF2B5EF4-FFF2-40B4-BE49-F238E27FC236}">
                <a16:creationId xmlns:a16="http://schemas.microsoft.com/office/drawing/2014/main" id="{E7575C07-94C0-704D-BA62-1C45ADFBC4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439" y="4617605"/>
            <a:ext cx="1524242" cy="1524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8BFCFC43-BAAC-AE49-8A01-E480ADC7C806}"/>
              </a:ext>
            </a:extLst>
          </p:cNvPr>
          <p:cNvSpPr txBox="1"/>
          <p:nvPr/>
        </p:nvSpPr>
        <p:spPr>
          <a:xfrm>
            <a:off x="62603" y="6169113"/>
            <a:ext cx="25429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complete pattern and frame finished picture!</a:t>
            </a:r>
          </a:p>
        </p:txBody>
      </p:sp>
      <p:sp>
        <p:nvSpPr>
          <p:cNvPr id="3" name="Multiply 2">
            <a:extLst>
              <a:ext uri="{FF2B5EF4-FFF2-40B4-BE49-F238E27FC236}">
                <a16:creationId xmlns:a16="http://schemas.microsoft.com/office/drawing/2014/main" id="{997AD7D4-11A8-7444-AD98-8825459FA9AD}"/>
              </a:ext>
            </a:extLst>
          </p:cNvPr>
          <p:cNvSpPr/>
          <p:nvPr/>
        </p:nvSpPr>
        <p:spPr>
          <a:xfrm>
            <a:off x="2279914" y="1446145"/>
            <a:ext cx="6903843" cy="2902045"/>
          </a:xfrm>
          <a:prstGeom prst="mathMultiply">
            <a:avLst>
              <a:gd name="adj1" fmla="val 3020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Multiply 34">
            <a:extLst>
              <a:ext uri="{FF2B5EF4-FFF2-40B4-BE49-F238E27FC236}">
                <a16:creationId xmlns:a16="http://schemas.microsoft.com/office/drawing/2014/main" id="{5440D80D-DCC2-9840-931E-2ECB60762F9B}"/>
              </a:ext>
            </a:extLst>
          </p:cNvPr>
          <p:cNvSpPr/>
          <p:nvPr/>
        </p:nvSpPr>
        <p:spPr>
          <a:xfrm>
            <a:off x="838200" y="3455663"/>
            <a:ext cx="1078509" cy="480595"/>
          </a:xfrm>
          <a:prstGeom prst="mathMultiply">
            <a:avLst>
              <a:gd name="adj1" fmla="val 3020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Multiply 38">
            <a:extLst>
              <a:ext uri="{FF2B5EF4-FFF2-40B4-BE49-F238E27FC236}">
                <a16:creationId xmlns:a16="http://schemas.microsoft.com/office/drawing/2014/main" id="{DFDA69F6-9F6D-1A42-93B5-EF695671812A}"/>
              </a:ext>
            </a:extLst>
          </p:cNvPr>
          <p:cNvSpPr/>
          <p:nvPr/>
        </p:nvSpPr>
        <p:spPr>
          <a:xfrm>
            <a:off x="7274615" y="3529155"/>
            <a:ext cx="1078509" cy="480595"/>
          </a:xfrm>
          <a:prstGeom prst="mathMultiply">
            <a:avLst>
              <a:gd name="adj1" fmla="val 3020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Multiply 42">
            <a:extLst>
              <a:ext uri="{FF2B5EF4-FFF2-40B4-BE49-F238E27FC236}">
                <a16:creationId xmlns:a16="http://schemas.microsoft.com/office/drawing/2014/main" id="{4EBFD12A-2F32-0D4C-90E8-41AEE1207AED}"/>
              </a:ext>
            </a:extLst>
          </p:cNvPr>
          <p:cNvSpPr/>
          <p:nvPr/>
        </p:nvSpPr>
        <p:spPr>
          <a:xfrm>
            <a:off x="2733956" y="3787395"/>
            <a:ext cx="2972772" cy="3537961"/>
          </a:xfrm>
          <a:prstGeom prst="mathMultiply">
            <a:avLst>
              <a:gd name="adj1" fmla="val 3020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Multiply 43">
            <a:extLst>
              <a:ext uri="{FF2B5EF4-FFF2-40B4-BE49-F238E27FC236}">
                <a16:creationId xmlns:a16="http://schemas.microsoft.com/office/drawing/2014/main" id="{50EA413C-492A-494B-B262-D55E65B53412}"/>
              </a:ext>
            </a:extLst>
          </p:cNvPr>
          <p:cNvSpPr/>
          <p:nvPr/>
        </p:nvSpPr>
        <p:spPr>
          <a:xfrm>
            <a:off x="8228900" y="3775642"/>
            <a:ext cx="2972772" cy="3537961"/>
          </a:xfrm>
          <a:prstGeom prst="mathMultiply">
            <a:avLst>
              <a:gd name="adj1" fmla="val 3020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Multiply 44">
            <a:extLst>
              <a:ext uri="{FF2B5EF4-FFF2-40B4-BE49-F238E27FC236}">
                <a16:creationId xmlns:a16="http://schemas.microsoft.com/office/drawing/2014/main" id="{D1B75949-11C3-8C4A-A45F-2233CD6E8130}"/>
              </a:ext>
            </a:extLst>
          </p:cNvPr>
          <p:cNvSpPr/>
          <p:nvPr/>
        </p:nvSpPr>
        <p:spPr>
          <a:xfrm>
            <a:off x="9163753" y="1290259"/>
            <a:ext cx="2972772" cy="3537961"/>
          </a:xfrm>
          <a:prstGeom prst="mathMultiply">
            <a:avLst>
              <a:gd name="adj1" fmla="val 3020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97BF435-7122-C64F-B4C7-B5B5727988D0}"/>
              </a:ext>
            </a:extLst>
          </p:cNvPr>
          <p:cNvSpPr txBox="1"/>
          <p:nvPr/>
        </p:nvSpPr>
        <p:spPr>
          <a:xfrm>
            <a:off x="1033670" y="3850476"/>
            <a:ext cx="655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</a:rPr>
              <a:t>1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22AFF12D-2FC7-2A49-8209-1FD9F4CADDE4}"/>
              </a:ext>
            </a:extLst>
          </p:cNvPr>
          <p:cNvSpPr txBox="1"/>
          <p:nvPr/>
        </p:nvSpPr>
        <p:spPr>
          <a:xfrm>
            <a:off x="7486038" y="3842664"/>
            <a:ext cx="655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</a:rPr>
              <a:t>1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8D45961E-6A8F-0546-853A-0B7B45CCEC96}"/>
              </a:ext>
            </a:extLst>
          </p:cNvPr>
          <p:cNvSpPr txBox="1"/>
          <p:nvPr/>
        </p:nvSpPr>
        <p:spPr>
          <a:xfrm>
            <a:off x="5635475" y="1829960"/>
            <a:ext cx="655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</a:rPr>
              <a:t>2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CAEB693-4924-9744-8D93-24817EE2F362}"/>
              </a:ext>
            </a:extLst>
          </p:cNvPr>
          <p:cNvSpPr txBox="1"/>
          <p:nvPr/>
        </p:nvSpPr>
        <p:spPr>
          <a:xfrm>
            <a:off x="10003746" y="1571501"/>
            <a:ext cx="655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</a:rPr>
              <a:t>3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08A120EF-ADE9-9847-9B14-9ADE243E13F0}"/>
              </a:ext>
            </a:extLst>
          </p:cNvPr>
          <p:cNvSpPr txBox="1"/>
          <p:nvPr/>
        </p:nvSpPr>
        <p:spPr>
          <a:xfrm>
            <a:off x="8990641" y="4214270"/>
            <a:ext cx="655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</a:rPr>
              <a:t>4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555D6137-9BAC-244F-A833-541EFE0056C0}"/>
              </a:ext>
            </a:extLst>
          </p:cNvPr>
          <p:cNvSpPr txBox="1"/>
          <p:nvPr/>
        </p:nvSpPr>
        <p:spPr>
          <a:xfrm>
            <a:off x="3564360" y="4232265"/>
            <a:ext cx="655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4699589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E6DDF-9380-9D40-A8AD-FFA974304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should be in the Title and Caption?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955B13-ED75-4A4D-A564-98C74D298E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>
                <a:latin typeface="+mj-lt"/>
              </a:rPr>
              <a:t>Title: </a:t>
            </a:r>
            <a:r>
              <a:rPr lang="en-US" dirty="0">
                <a:latin typeface="+mj-lt"/>
              </a:rPr>
              <a:t>State was is shown / represented in the schematic</a:t>
            </a:r>
          </a:p>
          <a:p>
            <a:pPr marL="0" indent="0">
              <a:buNone/>
            </a:pPr>
            <a:endParaRPr lang="en-US" dirty="0">
              <a:latin typeface="+mj-lt"/>
            </a:endParaRPr>
          </a:p>
          <a:p>
            <a:pPr marL="0" indent="0">
              <a:buNone/>
            </a:pPr>
            <a:r>
              <a:rPr lang="en-US" b="1" dirty="0">
                <a:latin typeface="+mj-lt"/>
              </a:rPr>
              <a:t>Caption:</a:t>
            </a:r>
          </a:p>
          <a:p>
            <a:r>
              <a:rPr lang="en-US" dirty="0">
                <a:latin typeface="+mj-lt"/>
              </a:rPr>
              <a:t>Explain the flow of information using concise / clear language</a:t>
            </a:r>
          </a:p>
          <a:p>
            <a:r>
              <a:rPr lang="en-US" dirty="0">
                <a:latin typeface="+mj-lt"/>
              </a:rPr>
              <a:t>Expand on text shown in figure labels to eliminate excess wordiness / clutter from the figure</a:t>
            </a:r>
          </a:p>
          <a:p>
            <a:r>
              <a:rPr lang="en-US" dirty="0">
                <a:latin typeface="+mj-lt"/>
              </a:rPr>
              <a:t>Define all abbreviations / jargon / labels / symbols</a:t>
            </a:r>
          </a:p>
        </p:txBody>
      </p:sp>
    </p:spTree>
    <p:extLst>
      <p:ext uri="{BB962C8B-B14F-4D97-AF65-F5344CB8AC3E}">
        <p14:creationId xmlns:p14="http://schemas.microsoft.com/office/powerpoint/2010/main" val="16550743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F8EBCC-215C-0D4C-9390-ED6029FC6B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Notes on experimental schematics…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67CB719-FB85-6042-8274-6242FE1D7ABF}"/>
              </a:ext>
            </a:extLst>
          </p:cNvPr>
          <p:cNvGrpSpPr/>
          <p:nvPr/>
        </p:nvGrpSpPr>
        <p:grpSpPr>
          <a:xfrm>
            <a:off x="1065758" y="1795348"/>
            <a:ext cx="9790096" cy="2516003"/>
            <a:chOff x="682697" y="1795348"/>
            <a:chExt cx="9790096" cy="2516003"/>
          </a:xfrm>
        </p:grpSpPr>
        <p:pic>
          <p:nvPicPr>
            <p:cNvPr id="1026" name="Picture 2" descr="20 Basic Embroidery Stitch Diagrams | Better Homes &amp;amp; Gardens">
              <a:extLst>
                <a:ext uri="{FF2B5EF4-FFF2-40B4-BE49-F238E27FC236}">
                  <a16:creationId xmlns:a16="http://schemas.microsoft.com/office/drawing/2014/main" id="{D3E44452-FEC6-B84C-80B2-8A0EAF336E9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3992"/>
            <a:stretch/>
          </p:blipFill>
          <p:spPr bwMode="auto">
            <a:xfrm>
              <a:off x="4801703" y="1914096"/>
              <a:ext cx="1997720" cy="17182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E2A7A1B-6E97-C74F-ABE9-B404AF3CE80D}"/>
                </a:ext>
              </a:extLst>
            </p:cNvPr>
            <p:cNvSpPr txBox="1"/>
            <p:nvPr/>
          </p:nvSpPr>
          <p:spPr>
            <a:xfrm>
              <a:off x="816231" y="3744519"/>
              <a:ext cx="23251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choose pattern and gather embroidery thread</a:t>
              </a:r>
            </a:p>
          </p:txBody>
        </p: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F02345DD-9380-5344-9665-1C536D013B16}"/>
                </a:ext>
              </a:extLst>
            </p:cNvPr>
            <p:cNvCxnSpPr/>
            <p:nvPr/>
          </p:nvCxnSpPr>
          <p:spPr>
            <a:xfrm>
              <a:off x="3765189" y="2781820"/>
              <a:ext cx="737075" cy="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3EA3A827-0839-9D47-B286-C74C9DE4651A}"/>
                </a:ext>
              </a:extLst>
            </p:cNvPr>
            <p:cNvSpPr txBox="1"/>
            <p:nvPr/>
          </p:nvSpPr>
          <p:spPr>
            <a:xfrm>
              <a:off x="4564049" y="3788131"/>
              <a:ext cx="254295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follow the pattern to create a picture using x-stitches</a:t>
              </a:r>
            </a:p>
          </p:txBody>
        </p:sp>
        <p:pic>
          <p:nvPicPr>
            <p:cNvPr id="1036" name="Picture 12" descr="Dimensions® Learn-a-Craft Donut Cross Stitch Kit | Michaels">
              <a:extLst>
                <a:ext uri="{FF2B5EF4-FFF2-40B4-BE49-F238E27FC236}">
                  <a16:creationId xmlns:a16="http://schemas.microsoft.com/office/drawing/2014/main" id="{E7575C07-94C0-704D-BA62-1C45ADFBC48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30510" y="1795348"/>
              <a:ext cx="1941612" cy="19416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8BFCFC43-BAAC-AE49-8A01-E480ADC7C806}"/>
                </a:ext>
              </a:extLst>
            </p:cNvPr>
            <p:cNvSpPr txBox="1"/>
            <p:nvPr/>
          </p:nvSpPr>
          <p:spPr>
            <a:xfrm>
              <a:off x="7929838" y="3788131"/>
              <a:ext cx="254295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complete pattern and frame finished picture</a:t>
              </a:r>
            </a:p>
          </p:txBody>
        </p:sp>
        <p:pic>
          <p:nvPicPr>
            <p:cNvPr id="3074" name="Picture 2" descr="The Easy Way to Get Started With Embroidery">
              <a:extLst>
                <a:ext uri="{FF2B5EF4-FFF2-40B4-BE49-F238E27FC236}">
                  <a16:creationId xmlns:a16="http://schemas.microsoft.com/office/drawing/2014/main" id="{3A2D3F35-5902-D046-B2DF-3B20F95F754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2697" y="1795348"/>
              <a:ext cx="2592199" cy="19441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B8BC918E-DC3D-1643-A48D-339FC47FDB22}"/>
                </a:ext>
              </a:extLst>
            </p:cNvPr>
            <p:cNvCxnSpPr/>
            <p:nvPr/>
          </p:nvCxnSpPr>
          <p:spPr>
            <a:xfrm>
              <a:off x="7068574" y="2773579"/>
              <a:ext cx="737075" cy="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9394534D-82CF-3743-8735-A2AA65641065}"/>
              </a:ext>
            </a:extLst>
          </p:cNvPr>
          <p:cNvSpPr txBox="1"/>
          <p:nvPr/>
        </p:nvSpPr>
        <p:spPr>
          <a:xfrm>
            <a:off x="1065758" y="4683211"/>
            <a:ext cx="97900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Figure 1: Noreen uses cross-stitching to embroider pictures.  </a:t>
            </a:r>
            <a:r>
              <a:rPr lang="en-US" dirty="0"/>
              <a:t>Cross-stitching is a method of embroidery that is used to create pictures from x-shaped stitches.  (A) The supplies for cross-stitching include: 1. embroidery thread, 2. aida fabric, and 3. a hoop. (B) The x-shaped stitches are completed by using the strokes in the order indicated by the numbers. (C) …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C121573-0960-6B4D-84A5-3A3062A23CC6}"/>
              </a:ext>
            </a:extLst>
          </p:cNvPr>
          <p:cNvSpPr txBox="1"/>
          <p:nvPr/>
        </p:nvSpPr>
        <p:spPr>
          <a:xfrm>
            <a:off x="518984" y="1790326"/>
            <a:ext cx="5467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A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B29D843-5DD6-4E41-B560-2699DBA28702}"/>
              </a:ext>
            </a:extLst>
          </p:cNvPr>
          <p:cNvSpPr txBox="1"/>
          <p:nvPr/>
        </p:nvSpPr>
        <p:spPr>
          <a:xfrm>
            <a:off x="4915613" y="1790326"/>
            <a:ext cx="5467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B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FE1369C4-B0F3-AA48-B2E9-67BA5074C28F}"/>
              </a:ext>
            </a:extLst>
          </p:cNvPr>
          <p:cNvSpPr txBox="1"/>
          <p:nvPr/>
        </p:nvSpPr>
        <p:spPr>
          <a:xfrm>
            <a:off x="8188710" y="1790325"/>
            <a:ext cx="5467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C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A02962ED-196D-3842-9D52-2BDB3363C07C}"/>
              </a:ext>
            </a:extLst>
          </p:cNvPr>
          <p:cNvSpPr txBox="1"/>
          <p:nvPr/>
        </p:nvSpPr>
        <p:spPr>
          <a:xfrm>
            <a:off x="1147812" y="2047467"/>
            <a:ext cx="5467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A626C22-D2A6-574B-B088-A3FD5D606A4D}"/>
              </a:ext>
            </a:extLst>
          </p:cNvPr>
          <p:cNvSpPr txBox="1"/>
          <p:nvPr/>
        </p:nvSpPr>
        <p:spPr>
          <a:xfrm>
            <a:off x="1856110" y="2159577"/>
            <a:ext cx="5467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64EE5E4D-C74A-B942-BE35-D233DC6ED3EC}"/>
              </a:ext>
            </a:extLst>
          </p:cNvPr>
          <p:cNvSpPr txBox="1"/>
          <p:nvPr/>
        </p:nvSpPr>
        <p:spPr>
          <a:xfrm>
            <a:off x="2916014" y="2348975"/>
            <a:ext cx="5467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CD7EB15B-336D-D147-8011-E4D071BC3CB6}"/>
              </a:ext>
            </a:extLst>
          </p:cNvPr>
          <p:cNvSpPr txBox="1"/>
          <p:nvPr/>
        </p:nvSpPr>
        <p:spPr>
          <a:xfrm>
            <a:off x="5271995" y="2434074"/>
            <a:ext cx="54677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1905FDFA-F950-B843-B1E1-7BD275B21726}"/>
              </a:ext>
            </a:extLst>
          </p:cNvPr>
          <p:cNvSpPr txBox="1"/>
          <p:nvPr/>
        </p:nvSpPr>
        <p:spPr>
          <a:xfrm>
            <a:off x="5749204" y="3270578"/>
            <a:ext cx="54677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070C1972-A0BA-3B41-8319-555C997CF578}"/>
              </a:ext>
            </a:extLst>
          </p:cNvPr>
          <p:cNvSpPr txBox="1"/>
          <p:nvPr/>
        </p:nvSpPr>
        <p:spPr>
          <a:xfrm>
            <a:off x="5263142" y="3278899"/>
            <a:ext cx="54677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7E436BDC-AE36-F24B-A533-F57F870FA715}"/>
              </a:ext>
            </a:extLst>
          </p:cNvPr>
          <p:cNvSpPr txBox="1"/>
          <p:nvPr/>
        </p:nvSpPr>
        <p:spPr>
          <a:xfrm>
            <a:off x="5717536" y="2426207"/>
            <a:ext cx="54677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6573580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500</Words>
  <Application>Microsoft Macintosh PowerPoint</Application>
  <PresentationFormat>Widescreen</PresentationFormat>
  <Paragraphs>62</Paragraphs>
  <Slides>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Notes on experimental schematics…</vt:lpstr>
      <vt:lpstr>Notes on experimental schematics…</vt:lpstr>
      <vt:lpstr>What should be in the Title and Caption?</vt:lpstr>
      <vt:lpstr>Notes on experimental schematics…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Notes on experimental schematics…</dc:title>
  <dc:creator>Noreen L Lyell</dc:creator>
  <cp:lastModifiedBy>Noreen L Lyell</cp:lastModifiedBy>
  <cp:revision>5</cp:revision>
  <dcterms:created xsi:type="dcterms:W3CDTF">2022-02-24T19:28:46Z</dcterms:created>
  <dcterms:modified xsi:type="dcterms:W3CDTF">2022-02-25T18:21:48Z</dcterms:modified>
</cp:coreProperties>
</file>