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6" r:id="rId2"/>
    <p:sldId id="280" r:id="rId3"/>
    <p:sldId id="326" r:id="rId4"/>
    <p:sldId id="327" r:id="rId5"/>
    <p:sldId id="328" r:id="rId6"/>
    <p:sldId id="329" r:id="rId7"/>
    <p:sldId id="330" r:id="rId8"/>
    <p:sldId id="331" r:id="rId9"/>
    <p:sldId id="332" r:id="rId10"/>
    <p:sldId id="333" r:id="rId11"/>
    <p:sldId id="334" r:id="rId12"/>
    <p:sldId id="335" r:id="rId13"/>
    <p:sldId id="336" r:id="rId14"/>
    <p:sldId id="337" r:id="rId15"/>
    <p:sldId id="338" r:id="rId16"/>
    <p:sldId id="339" r:id="rId17"/>
    <p:sldId id="340" r:id="rId18"/>
    <p:sldId id="341" r:id="rId19"/>
    <p:sldId id="342" r:id="rId20"/>
    <p:sldId id="343" r:id="rId21"/>
    <p:sldId id="344" r:id="rId22"/>
    <p:sldId id="345" r:id="rId23"/>
    <p:sldId id="259" r:id="rId24"/>
    <p:sldId id="258" r:id="rId25"/>
    <p:sldId id="257" r:id="rId26"/>
    <p:sldId id="260" r:id="rId27"/>
    <p:sldId id="322" r:id="rId28"/>
    <p:sldId id="321" r:id="rId29"/>
    <p:sldId id="265" r:id="rId30"/>
    <p:sldId id="325" r:id="rId31"/>
    <p:sldId id="270" r:id="rId32"/>
    <p:sldId id="271" r:id="rId33"/>
    <p:sldId id="272" r:id="rId34"/>
    <p:sldId id="273" r:id="rId35"/>
    <p:sldId id="274" r:id="rId36"/>
    <p:sldId id="266" r:id="rId37"/>
    <p:sldId id="267" r:id="rId38"/>
    <p:sldId id="268" r:id="rId39"/>
    <p:sldId id="269" r:id="rId40"/>
    <p:sldId id="302" r:id="rId41"/>
    <p:sldId id="261" r:id="rId42"/>
    <p:sldId id="275" r:id="rId43"/>
    <p:sldId id="276" r:id="rId44"/>
    <p:sldId id="277" r:id="rId45"/>
    <p:sldId id="278"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6" d="100"/>
          <a:sy n="96" d="100"/>
        </p:scale>
        <p:origin x="-912" y="-112"/>
      </p:cViewPr>
      <p:guideLst>
        <p:guide orient="horz" pos="2160"/>
        <p:guide pos="277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F96FEB-0243-5D44-AD4C-99D3B9A65985}" type="datetimeFigureOut">
              <a:rPr lang="en-US" smtClean="0"/>
              <a:t>2/6/18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893DCA5-F0F0-F142-A61E-4993E6D2136E}" type="slidenum">
              <a:rPr lang="en-US" smtClean="0"/>
              <a:t>‹#›</a:t>
            </a:fld>
            <a:endParaRPr lang="en-US"/>
          </a:p>
        </p:txBody>
      </p:sp>
    </p:spTree>
    <p:extLst>
      <p:ext uri="{BB962C8B-B14F-4D97-AF65-F5344CB8AC3E}">
        <p14:creationId xmlns:p14="http://schemas.microsoft.com/office/powerpoint/2010/main" val="3909986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3CAAAC-5245-1A4E-9C48-7DB83EBF459A}" type="datetimeFigureOut">
              <a:rPr lang="en-US" smtClean="0"/>
              <a:t>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DDDA36-9E4D-1341-B4C1-8D9595A96D3D}" type="slidenum">
              <a:rPr lang="en-US" smtClean="0"/>
              <a:t>‹#›</a:t>
            </a:fld>
            <a:endParaRPr lang="en-US"/>
          </a:p>
        </p:txBody>
      </p:sp>
    </p:spTree>
    <p:extLst>
      <p:ext uri="{BB962C8B-B14F-4D97-AF65-F5344CB8AC3E}">
        <p14:creationId xmlns:p14="http://schemas.microsoft.com/office/powerpoint/2010/main" val="36526191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ask students to post to blog concerning reflections on course…</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2</a:t>
            </a:fld>
            <a:endParaRPr lang="en-US"/>
          </a:p>
        </p:txBody>
      </p:sp>
    </p:spTree>
    <p:extLst>
      <p:ext uri="{BB962C8B-B14F-4D97-AF65-F5344CB8AC3E}">
        <p14:creationId xmlns:p14="http://schemas.microsoft.com/office/powerpoint/2010/main" val="917931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again, you will have the tools you need for success</a:t>
            </a:r>
            <a:r>
              <a:rPr lang="en-US" baseline="0" dirty="0" smtClean="0"/>
              <a:t> despite these potential setbacks</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11</a:t>
            </a:fld>
            <a:endParaRPr lang="en-US"/>
          </a:p>
        </p:txBody>
      </p:sp>
    </p:spTree>
    <p:extLst>
      <p:ext uri="{BB962C8B-B14F-4D97-AF65-F5344CB8AC3E}">
        <p14:creationId xmlns:p14="http://schemas.microsoft.com/office/powerpoint/2010/main" val="2931981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teaching faculty are here</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12</a:t>
            </a:fld>
            <a:endParaRPr lang="en-US"/>
          </a:p>
        </p:txBody>
      </p:sp>
    </p:spTree>
    <p:extLst>
      <p:ext uri="{BB962C8B-B14F-4D97-AF65-F5344CB8AC3E}">
        <p14:creationId xmlns:p14="http://schemas.microsoft.com/office/powerpoint/2010/main" val="4072227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help you succeed, we will provide A LOT of feedback on your work</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13</a:t>
            </a:fld>
            <a:endParaRPr lang="en-US"/>
          </a:p>
        </p:txBody>
      </p:sp>
    </p:spTree>
    <p:extLst>
      <p:ext uri="{BB962C8B-B14F-4D97-AF65-F5344CB8AC3E}">
        <p14:creationId xmlns:p14="http://schemas.microsoft.com/office/powerpoint/2010/main" val="3404285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the end of it all you will have a body of work to be proud of</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14</a:t>
            </a:fld>
            <a:endParaRPr lang="en-US"/>
          </a:p>
        </p:txBody>
      </p:sp>
    </p:spTree>
    <p:extLst>
      <p:ext uri="{BB962C8B-B14F-4D97-AF65-F5344CB8AC3E}">
        <p14:creationId xmlns:p14="http://schemas.microsoft.com/office/powerpoint/2010/main" val="184101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a:t>
            </a:r>
            <a:r>
              <a:rPr lang="en-US" baseline="0" dirty="0" smtClean="0"/>
              <a:t> develop proficiencies in scientific communication</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15</a:t>
            </a:fld>
            <a:endParaRPr lang="en-US"/>
          </a:p>
        </p:txBody>
      </p:sp>
    </p:spTree>
    <p:extLst>
      <p:ext uri="{BB962C8B-B14F-4D97-AF65-F5344CB8AC3E}">
        <p14:creationId xmlns:p14="http://schemas.microsoft.com/office/powerpoint/2010/main" val="88865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we are here</a:t>
            </a:r>
            <a:r>
              <a:rPr lang="en-US" baseline="0" dirty="0" smtClean="0"/>
              <a:t> for you</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16</a:t>
            </a:fld>
            <a:endParaRPr lang="en-US"/>
          </a:p>
        </p:txBody>
      </p:sp>
    </p:spTree>
    <p:extLst>
      <p:ext uri="{BB962C8B-B14F-4D97-AF65-F5344CB8AC3E}">
        <p14:creationId xmlns:p14="http://schemas.microsoft.com/office/powerpoint/2010/main" val="883791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you will have cool things to tell</a:t>
            </a:r>
            <a:r>
              <a:rPr lang="en-US" baseline="0" dirty="0" smtClean="0"/>
              <a:t> your family when they ask, what is biological engineering</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17</a:t>
            </a:fld>
            <a:endParaRPr lang="en-US"/>
          </a:p>
        </p:txBody>
      </p:sp>
    </p:spTree>
    <p:extLst>
      <p:ext uri="{BB962C8B-B14F-4D97-AF65-F5344CB8AC3E}">
        <p14:creationId xmlns:p14="http://schemas.microsoft.com/office/powerpoint/2010/main" val="3151593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leave with</a:t>
            </a:r>
            <a:r>
              <a:rPr lang="en-US" baseline="0" dirty="0" smtClean="0"/>
              <a:t> a toolkit and skills that will be useful long after your time in 20.109</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18</a:t>
            </a:fld>
            <a:endParaRPr lang="en-US"/>
          </a:p>
        </p:txBody>
      </p:sp>
    </p:spTree>
    <p:extLst>
      <p:ext uri="{BB962C8B-B14F-4D97-AF65-F5344CB8AC3E}">
        <p14:creationId xmlns:p14="http://schemas.microsoft.com/office/powerpoint/2010/main" val="1042730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you will have the confidence</a:t>
            </a:r>
            <a:r>
              <a:rPr lang="en-US" baseline="0" dirty="0" smtClean="0"/>
              <a:t> to use those tools and skills</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19</a:t>
            </a:fld>
            <a:endParaRPr lang="en-US"/>
          </a:p>
        </p:txBody>
      </p:sp>
    </p:spTree>
    <p:extLst>
      <p:ext uri="{BB962C8B-B14F-4D97-AF65-F5344CB8AC3E}">
        <p14:creationId xmlns:p14="http://schemas.microsoft.com/office/powerpoint/2010/main" val="2447559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hopefully you enjoy your time with us</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20</a:t>
            </a:fld>
            <a:endParaRPr lang="en-US"/>
          </a:p>
        </p:txBody>
      </p:sp>
    </p:spTree>
    <p:extLst>
      <p:ext uri="{BB962C8B-B14F-4D97-AF65-F5344CB8AC3E}">
        <p14:creationId xmlns:p14="http://schemas.microsoft.com/office/powerpoint/2010/main" val="2059229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 for everyone</a:t>
            </a:r>
            <a:r>
              <a:rPr lang="en-US" baseline="0" dirty="0" smtClean="0"/>
              <a:t> when I say you will do a lot this semester, writing and science</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3</a:t>
            </a:fld>
            <a:endParaRPr lang="en-US"/>
          </a:p>
        </p:txBody>
      </p:sp>
    </p:spTree>
    <p:extLst>
      <p:ext uri="{BB962C8B-B14F-4D97-AF65-F5344CB8AC3E}">
        <p14:creationId xmlns:p14="http://schemas.microsoft.com/office/powerpoint/2010/main" val="1289972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note, you</a:t>
            </a:r>
            <a:r>
              <a:rPr lang="en-US" baseline="0" dirty="0" smtClean="0"/>
              <a:t> may be coming into this experience thinking you will learn a lot about working in a lab and a bit about communicating your science; however, …</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21</a:t>
            </a:fld>
            <a:endParaRPr lang="en-US"/>
          </a:p>
        </p:txBody>
      </p:sp>
    </p:spTree>
    <p:extLst>
      <p:ext uri="{BB962C8B-B14F-4D97-AF65-F5344CB8AC3E}">
        <p14:creationId xmlns:p14="http://schemas.microsoft.com/office/powerpoint/2010/main" val="893170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109 is best described as a ‘graduate school </a:t>
            </a:r>
            <a:r>
              <a:rPr lang="en-US" dirty="0" err="1" smtClean="0"/>
              <a:t>bootcamp</a:t>
            </a:r>
            <a:r>
              <a:rPr lang="en-US" dirty="0" smtClean="0"/>
              <a:t>’ and our goal is to train you</a:t>
            </a:r>
            <a:r>
              <a:rPr lang="en-US" baseline="0" dirty="0" smtClean="0"/>
              <a:t> to be successful and well-</a:t>
            </a:r>
            <a:r>
              <a:rPr lang="en-US" baseline="0" smtClean="0"/>
              <a:t>rounded scientists</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22</a:t>
            </a:fld>
            <a:endParaRPr lang="en-US"/>
          </a:p>
        </p:txBody>
      </p:sp>
    </p:spTree>
    <p:extLst>
      <p:ext uri="{BB962C8B-B14F-4D97-AF65-F5344CB8AC3E}">
        <p14:creationId xmlns:p14="http://schemas.microsoft.com/office/powerpoint/2010/main" val="2169041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Homework is key…practice for major assignments</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4</a:t>
            </a:fld>
            <a:endParaRPr lang="en-US"/>
          </a:p>
        </p:txBody>
      </p:sp>
    </p:spTree>
    <p:extLst>
      <p:ext uri="{BB962C8B-B14F-4D97-AF65-F5344CB8AC3E}">
        <p14:creationId xmlns:p14="http://schemas.microsoft.com/office/powerpoint/2010/main" val="790876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is to teach best practices in</a:t>
            </a:r>
            <a:r>
              <a:rPr lang="en-US" baseline="0" dirty="0" smtClean="0"/>
              <a:t> communicating your science…succinctly</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5</a:t>
            </a:fld>
            <a:endParaRPr lang="en-US"/>
          </a:p>
        </p:txBody>
      </p:sp>
    </p:spTree>
    <p:extLst>
      <p:ext uri="{BB962C8B-B14F-4D97-AF65-F5344CB8AC3E}">
        <p14:creationId xmlns:p14="http://schemas.microsoft.com/office/powerpoint/2010/main" val="3887130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complete oral communication assignments</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6</a:t>
            </a:fld>
            <a:endParaRPr lang="en-US"/>
          </a:p>
        </p:txBody>
      </p:sp>
    </p:spTree>
    <p:extLst>
      <p:ext uri="{BB962C8B-B14F-4D97-AF65-F5344CB8AC3E}">
        <p14:creationId xmlns:p14="http://schemas.microsoft.com/office/powerpoint/2010/main" val="1850273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 presentations can</a:t>
            </a:r>
            <a:r>
              <a:rPr lang="en-US" baseline="0" dirty="0" smtClean="0"/>
              <a:t> be stressful, you will have the tools you need for success</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7</a:t>
            </a:fld>
            <a:endParaRPr lang="en-US"/>
          </a:p>
        </p:txBody>
      </p:sp>
    </p:spTree>
    <p:extLst>
      <p:ext uri="{BB962C8B-B14F-4D97-AF65-F5344CB8AC3E}">
        <p14:creationId xmlns:p14="http://schemas.microsoft.com/office/powerpoint/2010/main" val="913727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also written</a:t>
            </a:r>
            <a:r>
              <a:rPr lang="en-US" baseline="0" dirty="0" smtClean="0"/>
              <a:t> assignments…and they will be challenging</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8</a:t>
            </a:fld>
            <a:endParaRPr lang="en-US"/>
          </a:p>
        </p:txBody>
      </p:sp>
    </p:spTree>
    <p:extLst>
      <p:ext uri="{BB962C8B-B14F-4D97-AF65-F5344CB8AC3E}">
        <p14:creationId xmlns:p14="http://schemas.microsoft.com/office/powerpoint/2010/main" val="3504493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many</a:t>
            </a:r>
            <a:r>
              <a:rPr lang="en-US" baseline="0" dirty="0" smtClean="0"/>
              <a:t> reasons…one being that we do real science and sometimes things fail</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9</a:t>
            </a:fld>
            <a:endParaRPr lang="en-US"/>
          </a:p>
        </p:txBody>
      </p:sp>
    </p:spTree>
    <p:extLst>
      <p:ext uri="{BB962C8B-B14F-4D97-AF65-F5344CB8AC3E}">
        <p14:creationId xmlns:p14="http://schemas.microsoft.com/office/powerpoint/2010/main" val="308215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when they don</a:t>
            </a:r>
            <a:r>
              <a:rPr lang="fr-FR" dirty="0" smtClean="0"/>
              <a:t>’</a:t>
            </a:r>
            <a:r>
              <a:rPr lang="en-US" dirty="0" smtClean="0"/>
              <a:t>t fail, sometimes the data are not significant</a:t>
            </a:r>
            <a:endParaRPr lang="en-US" dirty="0"/>
          </a:p>
        </p:txBody>
      </p:sp>
      <p:sp>
        <p:nvSpPr>
          <p:cNvPr id="4" name="Slide Number Placeholder 3"/>
          <p:cNvSpPr>
            <a:spLocks noGrp="1"/>
          </p:cNvSpPr>
          <p:nvPr>
            <p:ph type="sldNum" sz="quarter" idx="10"/>
          </p:nvPr>
        </p:nvSpPr>
        <p:spPr/>
        <p:txBody>
          <a:bodyPr/>
          <a:lstStyle/>
          <a:p>
            <a:fld id="{BBDDDA36-9E4D-1341-B4C1-8D9595A96D3D}" type="slidenum">
              <a:rPr lang="en-US" smtClean="0"/>
              <a:t>10</a:t>
            </a:fld>
            <a:endParaRPr lang="en-US"/>
          </a:p>
        </p:txBody>
      </p:sp>
    </p:spTree>
    <p:extLst>
      <p:ext uri="{BB962C8B-B14F-4D97-AF65-F5344CB8AC3E}">
        <p14:creationId xmlns:p14="http://schemas.microsoft.com/office/powerpoint/2010/main" val="240571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6B0922-CDEE-9C49-8C84-6B6A4E1BB74D}"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2925844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B0922-CDEE-9C49-8C84-6B6A4E1BB74D}"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3644272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B0922-CDEE-9C49-8C84-6B6A4E1BB74D}"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1361389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B0922-CDEE-9C49-8C84-6B6A4E1BB74D}"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94502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6B0922-CDEE-9C49-8C84-6B6A4E1BB74D}"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1443723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6B0922-CDEE-9C49-8C84-6B6A4E1BB74D}" type="datetimeFigureOut">
              <a:rPr lang="en-US" smtClean="0"/>
              <a:t>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2808984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6B0922-CDEE-9C49-8C84-6B6A4E1BB74D}" type="datetimeFigureOut">
              <a:rPr lang="en-US" smtClean="0"/>
              <a:t>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3939347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6B0922-CDEE-9C49-8C84-6B6A4E1BB74D}" type="datetimeFigureOut">
              <a:rPr lang="en-US" smtClean="0"/>
              <a:t>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539002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B0922-CDEE-9C49-8C84-6B6A4E1BB74D}" type="datetimeFigureOut">
              <a:rPr lang="en-US" smtClean="0"/>
              <a:t>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108312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B0922-CDEE-9C49-8C84-6B6A4E1BB74D}" type="datetimeFigureOut">
              <a:rPr lang="en-US" smtClean="0"/>
              <a:t>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157578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B0922-CDEE-9C49-8C84-6B6A4E1BB74D}" type="datetimeFigureOut">
              <a:rPr lang="en-US" smtClean="0"/>
              <a:t>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41269113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B0922-CDEE-9C49-8C84-6B6A4E1BB74D}" type="datetimeFigureOut">
              <a:rPr lang="en-US" smtClean="0"/>
              <a:t>2/6/18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D18A2-E9CE-0849-A852-C3B17F949FEC}" type="slidenum">
              <a:rPr lang="en-US" smtClean="0"/>
              <a:t>‹#›</a:t>
            </a:fld>
            <a:endParaRPr lang="en-US"/>
          </a:p>
        </p:txBody>
      </p:sp>
    </p:spTree>
    <p:extLst>
      <p:ext uri="{BB962C8B-B14F-4D97-AF65-F5344CB8AC3E}">
        <p14:creationId xmlns:p14="http://schemas.microsoft.com/office/powerpoint/2010/main" val="3812645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smtClean="0"/>
              <a:t>Welcome to 20.109!</a:t>
            </a:r>
            <a:endParaRPr lang="en-US" sz="6000" dirty="0"/>
          </a:p>
        </p:txBody>
      </p:sp>
      <p:sp>
        <p:nvSpPr>
          <p:cNvPr id="3" name="Subtitle 2"/>
          <p:cNvSpPr>
            <a:spLocks noGrp="1"/>
          </p:cNvSpPr>
          <p:nvPr>
            <p:ph type="subTitle" idx="1"/>
          </p:nvPr>
        </p:nvSpPr>
        <p:spPr>
          <a:xfrm>
            <a:off x="1104034" y="3886200"/>
            <a:ext cx="6938818" cy="1752600"/>
          </a:xfrm>
        </p:spPr>
        <p:txBody>
          <a:bodyPr/>
          <a:lstStyle/>
          <a:p>
            <a:r>
              <a:rPr lang="en-US" dirty="0" smtClean="0"/>
              <a:t>Fundamentals of Biological Engineering</a:t>
            </a:r>
          </a:p>
          <a:p>
            <a:r>
              <a:rPr lang="en-US" dirty="0" smtClean="0"/>
              <a:t>Spring 2018</a:t>
            </a:r>
            <a:endParaRPr lang="en-US" dirty="0"/>
          </a:p>
        </p:txBody>
      </p:sp>
    </p:spTree>
    <p:extLst>
      <p:ext uri="{BB962C8B-B14F-4D97-AF65-F5344CB8AC3E}">
        <p14:creationId xmlns:p14="http://schemas.microsoft.com/office/powerpoint/2010/main" val="8464632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31709" y="1692365"/>
            <a:ext cx="3606800" cy="4064000"/>
          </a:xfrm>
          <a:prstGeom prst="rect">
            <a:avLst/>
          </a:prstGeom>
        </p:spPr>
      </p:pic>
      <p:sp>
        <p:nvSpPr>
          <p:cNvPr id="5" name="Rectangle 4"/>
          <p:cNvSpPr/>
          <p:nvPr/>
        </p:nvSpPr>
        <p:spPr>
          <a:xfrm>
            <a:off x="4530467" y="2274838"/>
            <a:ext cx="3960123" cy="2308324"/>
          </a:xfrm>
          <a:prstGeom prst="rect">
            <a:avLst/>
          </a:prstGeom>
        </p:spPr>
        <p:txBody>
          <a:bodyPr wrap="square">
            <a:spAutoFit/>
          </a:bodyPr>
          <a:lstStyle/>
          <a:p>
            <a:pPr algn="ctr"/>
            <a:r>
              <a:rPr lang="en-US" sz="2400" dirty="0" smtClean="0"/>
              <a:t>“…but I struggled writing the Mod2 report because unfortunately our results were not … "statistically significant" (the p-value was 0.07, so close!!).”</a:t>
            </a:r>
            <a:endParaRPr lang="en-US" sz="2400" dirty="0"/>
          </a:p>
        </p:txBody>
      </p:sp>
    </p:spTree>
    <p:extLst>
      <p:ext uri="{BB962C8B-B14F-4D97-AF65-F5344CB8AC3E}">
        <p14:creationId xmlns:p14="http://schemas.microsoft.com/office/powerpoint/2010/main" val="2608469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6351" y="682292"/>
            <a:ext cx="8150969" cy="1938992"/>
          </a:xfrm>
          <a:prstGeom prst="rect">
            <a:avLst/>
          </a:prstGeom>
        </p:spPr>
        <p:txBody>
          <a:bodyPr wrap="square">
            <a:spAutoFit/>
          </a:bodyPr>
          <a:lstStyle/>
          <a:p>
            <a:pPr algn="ctr"/>
            <a:r>
              <a:rPr lang="en-US" sz="2400" dirty="0" smtClean="0"/>
              <a:t>“When the going gets tough, check the wiki. The wiki provided so much information throughout the module about the module and what was going on. In addition, the summaries of what should belong in each section of the paper was absolutely lifesaving. Absolute gold.”</a:t>
            </a:r>
            <a:endParaRPr lang="en-US" sz="2400" dirty="0"/>
          </a:p>
        </p:txBody>
      </p:sp>
      <p:pic>
        <p:nvPicPr>
          <p:cNvPr id="5" name="Picture 4"/>
          <p:cNvPicPr>
            <a:picLocks noChangeAspect="1"/>
          </p:cNvPicPr>
          <p:nvPr/>
        </p:nvPicPr>
        <p:blipFill>
          <a:blip r:embed="rId3"/>
          <a:stretch>
            <a:fillRect/>
          </a:stretch>
        </p:blipFill>
        <p:spPr>
          <a:xfrm>
            <a:off x="1535895" y="2857709"/>
            <a:ext cx="5906295" cy="3469948"/>
          </a:xfrm>
          <a:prstGeom prst="rect">
            <a:avLst/>
          </a:prstGeom>
        </p:spPr>
      </p:pic>
    </p:spTree>
    <p:extLst>
      <p:ext uri="{BB962C8B-B14F-4D97-AF65-F5344CB8AC3E}">
        <p14:creationId xmlns:p14="http://schemas.microsoft.com/office/powerpoint/2010/main" val="3225161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5803" y="2507484"/>
            <a:ext cx="6496945" cy="3938773"/>
          </a:xfrm>
          <a:prstGeom prst="rect">
            <a:avLst/>
          </a:prstGeom>
        </p:spPr>
      </p:pic>
      <p:sp>
        <p:nvSpPr>
          <p:cNvPr id="5" name="Rectangle 4"/>
          <p:cNvSpPr/>
          <p:nvPr/>
        </p:nvSpPr>
        <p:spPr>
          <a:xfrm>
            <a:off x="1108186" y="605903"/>
            <a:ext cx="6810010" cy="1569660"/>
          </a:xfrm>
          <a:prstGeom prst="rect">
            <a:avLst/>
          </a:prstGeom>
        </p:spPr>
        <p:txBody>
          <a:bodyPr wrap="square">
            <a:spAutoFit/>
          </a:bodyPr>
          <a:lstStyle/>
          <a:p>
            <a:pPr algn="ctr"/>
            <a:r>
              <a:rPr lang="en-US" sz="2400" dirty="0" smtClean="0"/>
              <a:t>“They made sure I started parts of the report early by assigning helpful homework assignments.  The comments and feedback they gave me definitely went a long way when I was writing.”</a:t>
            </a:r>
            <a:endParaRPr lang="en-US" sz="2400" dirty="0"/>
          </a:p>
        </p:txBody>
      </p:sp>
    </p:spTree>
    <p:extLst>
      <p:ext uri="{BB962C8B-B14F-4D97-AF65-F5344CB8AC3E}">
        <p14:creationId xmlns:p14="http://schemas.microsoft.com/office/powerpoint/2010/main" val="3800938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7400" y="1278853"/>
            <a:ext cx="4064000" cy="4421685"/>
          </a:xfrm>
          <a:prstGeom prst="rect">
            <a:avLst/>
          </a:prstGeom>
        </p:spPr>
      </p:pic>
      <p:sp>
        <p:nvSpPr>
          <p:cNvPr id="5" name="Rectangle 4"/>
          <p:cNvSpPr/>
          <p:nvPr/>
        </p:nvSpPr>
        <p:spPr>
          <a:xfrm>
            <a:off x="4359530" y="825563"/>
            <a:ext cx="4572000" cy="5632310"/>
          </a:xfrm>
          <a:prstGeom prst="rect">
            <a:avLst/>
          </a:prstGeom>
        </p:spPr>
        <p:txBody>
          <a:bodyPr>
            <a:spAutoFit/>
          </a:bodyPr>
          <a:lstStyle/>
          <a:p>
            <a:pPr algn="ctr"/>
            <a:r>
              <a:rPr lang="en-US" sz="2400" dirty="0" smtClean="0"/>
              <a:t>“…but it was exciting to have the conventions explicitly pointed out so that we could know how best to go about constructing the different elements of our data summaries.  It was also extremely useful to be critiqued on our work in a way that encouraged creativity and freedom, by allowing us to focus on/emphasize the things that we thought were important, but in a way that also standardized our work and assured that our work contained all of the basic elements necessary.”</a:t>
            </a:r>
            <a:endParaRPr lang="en-US" sz="2400" dirty="0"/>
          </a:p>
        </p:txBody>
      </p:sp>
    </p:spTree>
    <p:extLst>
      <p:ext uri="{BB962C8B-B14F-4D97-AF65-F5344CB8AC3E}">
        <p14:creationId xmlns:p14="http://schemas.microsoft.com/office/powerpoint/2010/main" val="2072306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 b="43149"/>
          <a:stretch/>
        </p:blipFill>
        <p:spPr>
          <a:xfrm>
            <a:off x="1575157" y="723646"/>
            <a:ext cx="6206659" cy="5338665"/>
          </a:xfrm>
          <a:prstGeom prst="rect">
            <a:avLst/>
          </a:prstGeom>
        </p:spPr>
      </p:pic>
    </p:spTree>
    <p:extLst>
      <p:ext uri="{BB962C8B-B14F-4D97-AF65-F5344CB8AC3E}">
        <p14:creationId xmlns:p14="http://schemas.microsoft.com/office/powerpoint/2010/main" val="3499013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1205" y="761966"/>
            <a:ext cx="4204578" cy="5174865"/>
          </a:xfrm>
          <a:prstGeom prst="rect">
            <a:avLst/>
          </a:prstGeom>
        </p:spPr>
      </p:pic>
      <p:sp>
        <p:nvSpPr>
          <p:cNvPr id="5" name="Rectangle 4"/>
          <p:cNvSpPr/>
          <p:nvPr/>
        </p:nvSpPr>
        <p:spPr>
          <a:xfrm>
            <a:off x="4784266" y="1290952"/>
            <a:ext cx="4067178" cy="3785652"/>
          </a:xfrm>
          <a:prstGeom prst="rect">
            <a:avLst/>
          </a:prstGeom>
        </p:spPr>
        <p:txBody>
          <a:bodyPr wrap="square">
            <a:spAutoFit/>
          </a:bodyPr>
          <a:lstStyle/>
          <a:p>
            <a:pPr algn="ctr"/>
            <a:r>
              <a:rPr lang="en-US" sz="2400" dirty="0" smtClean="0"/>
              <a:t>“… I feel like having done the research article for this section did help give me a much better structural understanding of how to create one in the future, thinking both about for whom each individual section is being crafted, as well as in what order I should be creating them.” </a:t>
            </a:r>
            <a:endParaRPr lang="en-US" sz="2400" dirty="0"/>
          </a:p>
        </p:txBody>
      </p:sp>
    </p:spTree>
    <p:extLst>
      <p:ext uri="{BB962C8B-B14F-4D97-AF65-F5344CB8AC3E}">
        <p14:creationId xmlns:p14="http://schemas.microsoft.com/office/powerpoint/2010/main" val="2872183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02792" y="1697990"/>
            <a:ext cx="6142761" cy="4885415"/>
          </a:xfrm>
          <a:prstGeom prst="rect">
            <a:avLst/>
          </a:prstGeom>
        </p:spPr>
      </p:pic>
      <p:sp>
        <p:nvSpPr>
          <p:cNvPr id="5" name="Rectangle 4"/>
          <p:cNvSpPr/>
          <p:nvPr/>
        </p:nvSpPr>
        <p:spPr>
          <a:xfrm>
            <a:off x="974575" y="500772"/>
            <a:ext cx="7102566" cy="1200328"/>
          </a:xfrm>
          <a:prstGeom prst="rect">
            <a:avLst/>
          </a:prstGeom>
        </p:spPr>
        <p:txBody>
          <a:bodyPr wrap="square">
            <a:spAutoFit/>
          </a:bodyPr>
          <a:lstStyle/>
          <a:p>
            <a:pPr algn="ctr"/>
            <a:r>
              <a:rPr lang="en-US" sz="2400" dirty="0" smtClean="0"/>
              <a:t>“All the instructors are very caring and helpful. They care about our mental health, and understand sometimes we are really stressed.”</a:t>
            </a:r>
            <a:endParaRPr lang="en-US" sz="2400" dirty="0"/>
          </a:p>
        </p:txBody>
      </p:sp>
    </p:spTree>
    <p:extLst>
      <p:ext uri="{BB962C8B-B14F-4D97-AF65-F5344CB8AC3E}">
        <p14:creationId xmlns:p14="http://schemas.microsoft.com/office/powerpoint/2010/main" val="1224516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36638" y="3521843"/>
            <a:ext cx="4064000" cy="3048000"/>
          </a:xfrm>
          <a:prstGeom prst="rect">
            <a:avLst/>
          </a:prstGeom>
        </p:spPr>
      </p:pic>
      <p:sp>
        <p:nvSpPr>
          <p:cNvPr id="5" name="Rectangle 4"/>
          <p:cNvSpPr/>
          <p:nvPr/>
        </p:nvSpPr>
        <p:spPr>
          <a:xfrm>
            <a:off x="664481" y="105523"/>
            <a:ext cx="7811346" cy="3416320"/>
          </a:xfrm>
          <a:prstGeom prst="rect">
            <a:avLst/>
          </a:prstGeom>
        </p:spPr>
        <p:txBody>
          <a:bodyPr wrap="square">
            <a:spAutoFit/>
          </a:bodyPr>
          <a:lstStyle/>
          <a:p>
            <a:pPr algn="ctr"/>
            <a:r>
              <a:rPr lang="en-US" sz="2400" dirty="0" smtClean="0"/>
              <a:t>“20.109 Episode VIII: The Last Module</a:t>
            </a:r>
          </a:p>
          <a:p>
            <a:pPr algn="ctr"/>
            <a:endParaRPr lang="en-US" sz="2400" dirty="0" smtClean="0"/>
          </a:p>
          <a:p>
            <a:pPr algn="ctr"/>
            <a:r>
              <a:rPr lang="en-US" sz="2400" dirty="0" smtClean="0"/>
              <a:t>The students of 20.109 are crumbling under the pressure from the end of the semester.</a:t>
            </a:r>
          </a:p>
          <a:p>
            <a:pPr algn="ctr"/>
            <a:r>
              <a:rPr lang="en-US" sz="2400" dirty="0" smtClean="0"/>
              <a:t>They thought they would know exactly what to expect in the closing weeks.</a:t>
            </a:r>
          </a:p>
          <a:p>
            <a:pPr algn="ctr"/>
            <a:r>
              <a:rPr lang="en-US" sz="2400" dirty="0" smtClean="0"/>
              <a:t>Biological engineering was starting to make sense, but then the teaching staff had designed a new experiment, one that the students had never seen before, making batteries!”</a:t>
            </a:r>
            <a:endParaRPr lang="en-US" sz="2400" dirty="0"/>
          </a:p>
        </p:txBody>
      </p:sp>
    </p:spTree>
    <p:extLst>
      <p:ext uri="{BB962C8B-B14F-4D97-AF65-F5344CB8AC3E}">
        <p14:creationId xmlns:p14="http://schemas.microsoft.com/office/powerpoint/2010/main" val="1067617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86922" y="2147498"/>
            <a:ext cx="5419008" cy="4165862"/>
          </a:xfrm>
          <a:prstGeom prst="rect">
            <a:avLst/>
          </a:prstGeom>
        </p:spPr>
      </p:pic>
      <p:sp>
        <p:nvSpPr>
          <p:cNvPr id="5" name="Rectangle 4"/>
          <p:cNvSpPr/>
          <p:nvPr/>
        </p:nvSpPr>
        <p:spPr>
          <a:xfrm>
            <a:off x="2702439" y="1138326"/>
            <a:ext cx="3463658" cy="461665"/>
          </a:xfrm>
          <a:prstGeom prst="rect">
            <a:avLst/>
          </a:prstGeom>
        </p:spPr>
        <p:txBody>
          <a:bodyPr wrap="none">
            <a:spAutoFit/>
          </a:bodyPr>
          <a:lstStyle/>
          <a:p>
            <a:r>
              <a:rPr lang="en-US" sz="2400" dirty="0" smtClean="0"/>
              <a:t>“Accomplished, and tired”</a:t>
            </a:r>
            <a:endParaRPr lang="en-US" sz="2400" dirty="0"/>
          </a:p>
        </p:txBody>
      </p:sp>
    </p:spTree>
    <p:extLst>
      <p:ext uri="{BB962C8B-B14F-4D97-AF65-F5344CB8AC3E}">
        <p14:creationId xmlns:p14="http://schemas.microsoft.com/office/powerpoint/2010/main" val="4000863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0472" y="1013027"/>
            <a:ext cx="4386129" cy="5067008"/>
          </a:xfrm>
          <a:prstGeom prst="rect">
            <a:avLst/>
          </a:prstGeom>
        </p:spPr>
      </p:pic>
      <p:sp>
        <p:nvSpPr>
          <p:cNvPr id="5" name="Rectangle 4"/>
          <p:cNvSpPr/>
          <p:nvPr/>
        </p:nvSpPr>
        <p:spPr>
          <a:xfrm>
            <a:off x="4843329" y="1541614"/>
            <a:ext cx="3681041" cy="4154983"/>
          </a:xfrm>
          <a:prstGeom prst="rect">
            <a:avLst/>
          </a:prstGeom>
        </p:spPr>
        <p:txBody>
          <a:bodyPr wrap="square">
            <a:spAutoFit/>
          </a:bodyPr>
          <a:lstStyle/>
          <a:p>
            <a:pPr algn="ctr"/>
            <a:r>
              <a:rPr lang="en-US" sz="2400" dirty="0" smtClean="0"/>
              <a:t>“At the end of semester, we did all the exciting things the instructors told us we would do. And I am proud of what I have done. Learned so much about everything. Improved  a lot in terms scientific writing, scientific reading, communication skills, lab skills, and more.”</a:t>
            </a:r>
            <a:endParaRPr lang="en-US" sz="2400" dirty="0"/>
          </a:p>
        </p:txBody>
      </p:sp>
    </p:spTree>
    <p:extLst>
      <p:ext uri="{BB962C8B-B14F-4D97-AF65-F5344CB8AC3E}">
        <p14:creationId xmlns:p14="http://schemas.microsoft.com/office/powerpoint/2010/main" val="2029389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Insight from previous 109ers</a:t>
            </a:r>
            <a:endParaRPr lang="en-US" dirty="0"/>
          </a:p>
        </p:txBody>
      </p:sp>
      <p:sp>
        <p:nvSpPr>
          <p:cNvPr id="3" name="Content Placeholder 2"/>
          <p:cNvSpPr>
            <a:spLocks noGrp="1"/>
          </p:cNvSpPr>
          <p:nvPr>
            <p:ph idx="1"/>
          </p:nvPr>
        </p:nvSpPr>
        <p:spPr>
          <a:xfrm>
            <a:off x="457200" y="1252632"/>
            <a:ext cx="8229600" cy="730737"/>
          </a:xfrm>
        </p:spPr>
        <p:txBody>
          <a:bodyPr/>
          <a:lstStyle/>
          <a:p>
            <a:pPr marL="0" indent="0">
              <a:buNone/>
            </a:pPr>
            <a:r>
              <a:rPr lang="en-US" dirty="0" smtClean="0"/>
              <a:t>Words of wisdom…</a:t>
            </a:r>
            <a:endParaRPr lang="en-US" dirty="0"/>
          </a:p>
        </p:txBody>
      </p:sp>
      <p:pic>
        <p:nvPicPr>
          <p:cNvPr id="9" name="Picture 8" descr="Screen Shot 2016-09-07 at 8.54.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08" y="6077703"/>
            <a:ext cx="8636000" cy="495300"/>
          </a:xfrm>
          <a:prstGeom prst="rect">
            <a:avLst/>
          </a:prstGeom>
        </p:spPr>
      </p:pic>
      <p:pic>
        <p:nvPicPr>
          <p:cNvPr id="10" name="Picture 9" descr="Screen Shot 2016-09-07 at 8.34.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5137" y="4672676"/>
            <a:ext cx="4330700" cy="342900"/>
          </a:xfrm>
          <a:prstGeom prst="rect">
            <a:avLst/>
          </a:prstGeom>
        </p:spPr>
      </p:pic>
      <p:pic>
        <p:nvPicPr>
          <p:cNvPr id="11" name="Picture 10" descr="Screen Shot 2016-09-07 at 8.34.2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868" y="4040634"/>
            <a:ext cx="6604000" cy="406400"/>
          </a:xfrm>
          <a:prstGeom prst="rect">
            <a:avLst/>
          </a:prstGeom>
        </p:spPr>
      </p:pic>
      <p:pic>
        <p:nvPicPr>
          <p:cNvPr id="12" name="Picture 11" descr="Screen Shot 2016-09-07 at 9.12.2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287" y="5313676"/>
            <a:ext cx="4381500" cy="330200"/>
          </a:xfrm>
          <a:prstGeom prst="rect">
            <a:avLst/>
          </a:prstGeom>
        </p:spPr>
      </p:pic>
      <p:pic>
        <p:nvPicPr>
          <p:cNvPr id="13" name="Picture 12" descr="Screen Shot 2016-09-07 at 8.47.0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4500" y="3318471"/>
            <a:ext cx="1562100" cy="330200"/>
          </a:xfrm>
          <a:prstGeom prst="rect">
            <a:avLst/>
          </a:prstGeom>
        </p:spPr>
      </p:pic>
      <p:pic>
        <p:nvPicPr>
          <p:cNvPr id="14" name="Picture 13" descr="Screen Shot 2016-09-07 at 9.12.40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5137" y="3159721"/>
            <a:ext cx="3073400" cy="317500"/>
          </a:xfrm>
          <a:prstGeom prst="rect">
            <a:avLst/>
          </a:prstGeom>
        </p:spPr>
      </p:pic>
      <p:pic>
        <p:nvPicPr>
          <p:cNvPr id="15" name="Picture 14" descr="Screen Shot 2016-09-07 at 9.15.32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868" y="1975797"/>
            <a:ext cx="8591940" cy="909857"/>
          </a:xfrm>
          <a:prstGeom prst="rect">
            <a:avLst/>
          </a:prstGeom>
        </p:spPr>
      </p:pic>
    </p:spTree>
    <p:extLst>
      <p:ext uri="{BB962C8B-B14F-4D97-AF65-F5344CB8AC3E}">
        <p14:creationId xmlns:p14="http://schemas.microsoft.com/office/powerpoint/2010/main" val="17303926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80193" y="2507521"/>
            <a:ext cx="5891529" cy="3313985"/>
          </a:xfrm>
          <a:prstGeom prst="rect">
            <a:avLst/>
          </a:prstGeom>
        </p:spPr>
      </p:pic>
      <p:sp>
        <p:nvSpPr>
          <p:cNvPr id="5" name="Rectangle 4"/>
          <p:cNvSpPr/>
          <p:nvPr/>
        </p:nvSpPr>
        <p:spPr>
          <a:xfrm>
            <a:off x="753082" y="685457"/>
            <a:ext cx="7634150" cy="1569660"/>
          </a:xfrm>
          <a:prstGeom prst="rect">
            <a:avLst/>
          </a:prstGeom>
        </p:spPr>
        <p:txBody>
          <a:bodyPr wrap="square">
            <a:spAutoFit/>
          </a:bodyPr>
          <a:lstStyle/>
          <a:p>
            <a:pPr algn="ctr"/>
            <a:r>
              <a:rPr lang="en-US" sz="2400" dirty="0" smtClean="0"/>
              <a:t>“Before going into 109, I knew it was going to at least be a class I don't hate, since I had heard such good reviews about it from other people. Little did I know, however, how much I was actually going to enjoy the class.” </a:t>
            </a:r>
            <a:endParaRPr lang="en-US" sz="2400" dirty="0"/>
          </a:p>
        </p:txBody>
      </p:sp>
    </p:spTree>
    <p:extLst>
      <p:ext uri="{BB962C8B-B14F-4D97-AF65-F5344CB8AC3E}">
        <p14:creationId xmlns:p14="http://schemas.microsoft.com/office/powerpoint/2010/main" val="1779232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86330" y="1096714"/>
            <a:ext cx="6721587" cy="5158818"/>
          </a:xfrm>
          <a:prstGeom prst="rect">
            <a:avLst/>
          </a:prstGeom>
        </p:spPr>
      </p:pic>
      <p:sp>
        <p:nvSpPr>
          <p:cNvPr id="6" name="Rectangle 5"/>
          <p:cNvSpPr/>
          <p:nvPr/>
        </p:nvSpPr>
        <p:spPr>
          <a:xfrm>
            <a:off x="2045495" y="409044"/>
            <a:ext cx="5244788" cy="461665"/>
          </a:xfrm>
          <a:prstGeom prst="rect">
            <a:avLst/>
          </a:prstGeom>
        </p:spPr>
        <p:txBody>
          <a:bodyPr wrap="square">
            <a:spAutoFit/>
          </a:bodyPr>
          <a:lstStyle/>
          <a:p>
            <a:pPr algn="ctr"/>
            <a:r>
              <a:rPr lang="en-US" sz="2400" dirty="0" smtClean="0"/>
              <a:t> What I will learn in 20.109:  Expectation</a:t>
            </a:r>
          </a:p>
        </p:txBody>
      </p:sp>
    </p:spTree>
    <p:extLst>
      <p:ext uri="{BB962C8B-B14F-4D97-AF65-F5344CB8AC3E}">
        <p14:creationId xmlns:p14="http://schemas.microsoft.com/office/powerpoint/2010/main" val="96369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45495" y="409044"/>
            <a:ext cx="5244788" cy="461665"/>
          </a:xfrm>
          <a:prstGeom prst="rect">
            <a:avLst/>
          </a:prstGeom>
        </p:spPr>
        <p:txBody>
          <a:bodyPr wrap="square">
            <a:spAutoFit/>
          </a:bodyPr>
          <a:lstStyle/>
          <a:p>
            <a:pPr algn="ctr"/>
            <a:r>
              <a:rPr lang="en-US" sz="2400" dirty="0" smtClean="0"/>
              <a:t> What I will learn in 20.109:  Reality</a:t>
            </a:r>
          </a:p>
        </p:txBody>
      </p:sp>
      <p:pic>
        <p:nvPicPr>
          <p:cNvPr id="5" name="Picture 4"/>
          <p:cNvPicPr>
            <a:picLocks noChangeAspect="1"/>
          </p:cNvPicPr>
          <p:nvPr/>
        </p:nvPicPr>
        <p:blipFill>
          <a:blip r:embed="rId3"/>
          <a:stretch>
            <a:fillRect/>
          </a:stretch>
        </p:blipFill>
        <p:spPr>
          <a:xfrm>
            <a:off x="798133" y="1029347"/>
            <a:ext cx="7608751" cy="5478300"/>
          </a:xfrm>
          <a:prstGeom prst="rect">
            <a:avLst/>
          </a:prstGeom>
        </p:spPr>
      </p:pic>
    </p:spTree>
    <p:extLst>
      <p:ext uri="{BB962C8B-B14F-4D97-AF65-F5344CB8AC3E}">
        <p14:creationId xmlns:p14="http://schemas.microsoft.com/office/powerpoint/2010/main" val="4036634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introduction to 20.109</a:t>
            </a:r>
            <a:endParaRPr lang="en-US" dirty="0"/>
          </a:p>
        </p:txBody>
      </p:sp>
      <p:sp>
        <p:nvSpPr>
          <p:cNvPr id="3" name="Content Placeholder 2"/>
          <p:cNvSpPr>
            <a:spLocks noGrp="1"/>
          </p:cNvSpPr>
          <p:nvPr>
            <p:ph idx="1"/>
          </p:nvPr>
        </p:nvSpPr>
        <p:spPr>
          <a:xfrm>
            <a:off x="457200" y="1600200"/>
            <a:ext cx="8229600" cy="4810290"/>
          </a:xfrm>
        </p:spPr>
        <p:txBody>
          <a:bodyPr>
            <a:normAutofit/>
          </a:bodyPr>
          <a:lstStyle/>
          <a:p>
            <a:r>
              <a:rPr lang="en-US" dirty="0" smtClean="0"/>
              <a:t>Meet the team</a:t>
            </a:r>
          </a:p>
          <a:p>
            <a:r>
              <a:rPr lang="en-US" dirty="0" smtClean="0"/>
              <a:t>Core mission</a:t>
            </a:r>
          </a:p>
          <a:p>
            <a:pPr lvl="1"/>
            <a:r>
              <a:rPr lang="en-US" dirty="0" smtClean="0"/>
              <a:t>Building a better                                            bioengineer</a:t>
            </a:r>
          </a:p>
          <a:p>
            <a:r>
              <a:rPr lang="en-US" dirty="0" smtClean="0"/>
              <a:t>Modular structure</a:t>
            </a:r>
          </a:p>
          <a:p>
            <a:pPr lvl="1"/>
            <a:r>
              <a:rPr lang="en-US" dirty="0" smtClean="0"/>
              <a:t>Module 1: Assessing ligand binding</a:t>
            </a:r>
          </a:p>
          <a:p>
            <a:pPr lvl="1"/>
            <a:r>
              <a:rPr lang="en-US" dirty="0" smtClean="0"/>
              <a:t>Module 2: Measuring gene expression</a:t>
            </a:r>
          </a:p>
          <a:p>
            <a:pPr lvl="1"/>
            <a:r>
              <a:rPr lang="en-US" dirty="0" smtClean="0"/>
              <a:t>Module 3: Engineering biomaterials</a:t>
            </a:r>
          </a:p>
          <a:p>
            <a:r>
              <a:rPr lang="en-US" dirty="0" smtClean="0"/>
              <a:t>Logistics</a:t>
            </a:r>
            <a:endParaRPr lang="en-US" dirty="0"/>
          </a:p>
        </p:txBody>
      </p:sp>
      <p:pic>
        <p:nvPicPr>
          <p:cNvPr id="4" name="Picture 3" descr="Screen Shot 2015-09-09 at 1.00.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2060" y="1894358"/>
            <a:ext cx="3670300" cy="1841500"/>
          </a:xfrm>
          <a:prstGeom prst="rect">
            <a:avLst/>
          </a:prstGeom>
        </p:spPr>
      </p:pic>
    </p:spTree>
    <p:extLst>
      <p:ext uri="{BB962C8B-B14F-4D97-AF65-F5344CB8AC3E}">
        <p14:creationId xmlns:p14="http://schemas.microsoft.com/office/powerpoint/2010/main" val="18967969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455" y="1355416"/>
            <a:ext cx="8335335" cy="5483468"/>
          </a:xfrm>
        </p:spPr>
        <p:txBody>
          <a:bodyPr>
            <a:normAutofit/>
          </a:bodyPr>
          <a:lstStyle/>
          <a:p>
            <a:r>
              <a:rPr lang="en-US" dirty="0" smtClean="0"/>
              <a:t>Lecture / laboratory</a:t>
            </a:r>
          </a:p>
          <a:p>
            <a:pPr lvl="1"/>
            <a:r>
              <a:rPr lang="en-US" dirty="0" smtClean="0"/>
              <a:t>Prof. Angela Koehler (M1)</a:t>
            </a:r>
          </a:p>
          <a:p>
            <a:pPr lvl="1"/>
            <a:r>
              <a:rPr lang="en-US" dirty="0" smtClean="0"/>
              <a:t>Prof. Prof. </a:t>
            </a:r>
            <a:r>
              <a:rPr lang="en-US" dirty="0" err="1" smtClean="0"/>
              <a:t>Fraenkel</a:t>
            </a:r>
            <a:r>
              <a:rPr lang="en-US" dirty="0" smtClean="0"/>
              <a:t> and Dr. Noreen Lyell (M2)</a:t>
            </a:r>
          </a:p>
          <a:p>
            <a:pPr lvl="1"/>
            <a:r>
              <a:rPr lang="en-US" dirty="0" smtClean="0"/>
              <a:t>Prof. Angela Belcher (M3)</a:t>
            </a:r>
          </a:p>
          <a:p>
            <a:pPr lvl="1"/>
            <a:r>
              <a:rPr lang="en-US" dirty="0" smtClean="0"/>
              <a:t>Dr. Noreen Lyell (T/R)</a:t>
            </a:r>
          </a:p>
          <a:p>
            <a:pPr lvl="1"/>
            <a:r>
              <a:rPr lang="en-US" dirty="0" smtClean="0"/>
              <a:t>Dr. Josephine </a:t>
            </a:r>
            <a:r>
              <a:rPr lang="en-US" dirty="0" err="1" smtClean="0"/>
              <a:t>Bagnall</a:t>
            </a:r>
            <a:r>
              <a:rPr lang="en-US" dirty="0" smtClean="0"/>
              <a:t> (W/F)</a:t>
            </a:r>
          </a:p>
          <a:p>
            <a:pPr lvl="1"/>
            <a:r>
              <a:rPr lang="en-US" dirty="0"/>
              <a:t>Dr. </a:t>
            </a:r>
            <a:r>
              <a:rPr lang="en-US" dirty="0" smtClean="0"/>
              <a:t>Leslie McClain (T/R)</a:t>
            </a:r>
          </a:p>
          <a:p>
            <a:r>
              <a:rPr lang="en-US" dirty="0" smtClean="0"/>
              <a:t>Communications</a:t>
            </a:r>
          </a:p>
          <a:p>
            <a:pPr lvl="1"/>
            <a:r>
              <a:rPr lang="en-US" dirty="0" smtClean="0"/>
              <a:t>Dr. Sean Clarke</a:t>
            </a:r>
          </a:p>
          <a:p>
            <a:pPr lvl="1"/>
            <a:r>
              <a:rPr lang="en-US" dirty="0" smtClean="0"/>
              <a:t>Dr. </a:t>
            </a:r>
            <a:r>
              <a:rPr lang="en-US" dirty="0" err="1" smtClean="0"/>
              <a:t>Prerna</a:t>
            </a:r>
            <a:r>
              <a:rPr lang="en-US" dirty="0" smtClean="0"/>
              <a:t> </a:t>
            </a:r>
            <a:r>
              <a:rPr lang="en-US" dirty="0" err="1" smtClean="0"/>
              <a:t>Bhargava</a:t>
            </a:r>
            <a:endParaRPr lang="en-US" dirty="0"/>
          </a:p>
        </p:txBody>
      </p:sp>
      <p:sp>
        <p:nvSpPr>
          <p:cNvPr id="4" name="Content Placeholder 2"/>
          <p:cNvSpPr txBox="1">
            <a:spLocks/>
          </p:cNvSpPr>
          <p:nvPr/>
        </p:nvSpPr>
        <p:spPr>
          <a:xfrm>
            <a:off x="5164744" y="3742041"/>
            <a:ext cx="3810910" cy="2189923"/>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500" dirty="0" smtClean="0"/>
              <a:t>Teaching assistant</a:t>
            </a:r>
          </a:p>
          <a:p>
            <a:pPr lvl="1"/>
            <a:r>
              <a:rPr lang="en-US" sz="3000" dirty="0" smtClean="0"/>
              <a:t>Casper </a:t>
            </a:r>
            <a:r>
              <a:rPr lang="en-US" sz="3000" dirty="0" err="1" smtClean="0"/>
              <a:t>Enghuus</a:t>
            </a:r>
            <a:endParaRPr lang="en-US" sz="3000" dirty="0" smtClean="0"/>
          </a:p>
          <a:p>
            <a:r>
              <a:rPr lang="en-US" sz="3500" dirty="0" smtClean="0"/>
              <a:t>Research assistant</a:t>
            </a:r>
          </a:p>
          <a:p>
            <a:pPr lvl="1"/>
            <a:r>
              <a:rPr lang="en-US" sz="3000" dirty="0" smtClean="0"/>
              <a:t>Dr. </a:t>
            </a:r>
            <a:r>
              <a:rPr lang="en-US" sz="3000" dirty="0" err="1" smtClean="0"/>
              <a:t>Jifa</a:t>
            </a:r>
            <a:r>
              <a:rPr lang="en-US" sz="3000" dirty="0" smtClean="0"/>
              <a:t> Qi</a:t>
            </a:r>
          </a:p>
        </p:txBody>
      </p:sp>
      <p:pic>
        <p:nvPicPr>
          <p:cNvPr id="5" name="Picture 4"/>
          <p:cNvPicPr>
            <a:picLocks noChangeAspect="1"/>
          </p:cNvPicPr>
          <p:nvPr/>
        </p:nvPicPr>
        <p:blipFill>
          <a:blip r:embed="rId2"/>
          <a:stretch>
            <a:fillRect/>
          </a:stretch>
        </p:blipFill>
        <p:spPr>
          <a:xfrm>
            <a:off x="4677620" y="78854"/>
            <a:ext cx="3513880" cy="1263758"/>
          </a:xfrm>
          <a:prstGeom prst="rect">
            <a:avLst/>
          </a:prstGeom>
        </p:spPr>
      </p:pic>
      <p:sp>
        <p:nvSpPr>
          <p:cNvPr id="2" name="Title 1"/>
          <p:cNvSpPr>
            <a:spLocks noGrp="1"/>
          </p:cNvSpPr>
          <p:nvPr>
            <p:ph type="title"/>
          </p:nvPr>
        </p:nvSpPr>
        <p:spPr>
          <a:xfrm>
            <a:off x="730250" y="274638"/>
            <a:ext cx="4302714" cy="1143000"/>
          </a:xfrm>
        </p:spPr>
        <p:txBody>
          <a:bodyPr/>
          <a:lstStyle/>
          <a:p>
            <a:pPr algn="r"/>
            <a:r>
              <a:rPr lang="en-US" dirty="0" smtClean="0"/>
              <a:t>Meet the 20.109</a:t>
            </a:r>
            <a:endParaRPr lang="en-US" dirty="0"/>
          </a:p>
        </p:txBody>
      </p:sp>
    </p:spTree>
    <p:extLst>
      <p:ext uri="{BB962C8B-B14F-4D97-AF65-F5344CB8AC3E}">
        <p14:creationId xmlns:p14="http://schemas.microsoft.com/office/powerpoint/2010/main" val="42524752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mission of 20.109</a:t>
            </a:r>
            <a:endParaRPr lang="en-US" dirty="0"/>
          </a:p>
        </p:txBody>
      </p:sp>
      <p:sp>
        <p:nvSpPr>
          <p:cNvPr id="3" name="Content Placeholder 2"/>
          <p:cNvSpPr>
            <a:spLocks noGrp="1"/>
          </p:cNvSpPr>
          <p:nvPr>
            <p:ph idx="1"/>
          </p:nvPr>
        </p:nvSpPr>
        <p:spPr>
          <a:xfrm>
            <a:off x="457200" y="1416612"/>
            <a:ext cx="8229600" cy="5015301"/>
          </a:xfrm>
        </p:spPr>
        <p:txBody>
          <a:bodyPr/>
          <a:lstStyle/>
          <a:p>
            <a:r>
              <a:rPr lang="en-US" dirty="0" smtClean="0"/>
              <a:t>To prepare students to be the </a:t>
            </a:r>
            <a:r>
              <a:rPr lang="en-US" dirty="0" smtClean="0">
                <a:solidFill>
                  <a:srgbClr val="0000FF"/>
                </a:solidFill>
              </a:rPr>
              <a:t>future</a:t>
            </a:r>
            <a:r>
              <a:rPr lang="en-US" dirty="0" smtClean="0"/>
              <a:t> of Biological Engineering</a:t>
            </a:r>
          </a:p>
          <a:p>
            <a:endParaRPr lang="en-US" dirty="0"/>
          </a:p>
          <a:p>
            <a:r>
              <a:rPr lang="en-US" dirty="0" smtClean="0"/>
              <a:t>To teach </a:t>
            </a:r>
            <a:r>
              <a:rPr lang="en-US" dirty="0" smtClean="0">
                <a:solidFill>
                  <a:srgbClr val="0000FF"/>
                </a:solidFill>
              </a:rPr>
              <a:t>cutting edge research skill </a:t>
            </a:r>
            <a:r>
              <a:rPr lang="en-US" dirty="0" smtClean="0"/>
              <a:t>and technology through an </a:t>
            </a:r>
            <a:r>
              <a:rPr lang="en-US" dirty="0" smtClean="0">
                <a:solidFill>
                  <a:srgbClr val="0000FF"/>
                </a:solidFill>
              </a:rPr>
              <a:t>authentic research experience</a:t>
            </a:r>
          </a:p>
          <a:p>
            <a:endParaRPr lang="en-US" dirty="0"/>
          </a:p>
          <a:p>
            <a:r>
              <a:rPr lang="en-US" dirty="0" smtClean="0"/>
              <a:t>To inspire </a:t>
            </a:r>
            <a:r>
              <a:rPr lang="en-US" dirty="0" smtClean="0">
                <a:solidFill>
                  <a:srgbClr val="0000FF"/>
                </a:solidFill>
              </a:rPr>
              <a:t>rigorous data analysis</a:t>
            </a:r>
            <a:r>
              <a:rPr lang="en-US" dirty="0" smtClean="0"/>
              <a:t> and its </a:t>
            </a:r>
            <a:r>
              <a:rPr lang="en-US" dirty="0" smtClean="0">
                <a:solidFill>
                  <a:srgbClr val="0000FF"/>
                </a:solidFill>
              </a:rPr>
              <a:t>thoughtful communication</a:t>
            </a:r>
          </a:p>
        </p:txBody>
      </p:sp>
    </p:spTree>
    <p:extLst>
      <p:ext uri="{BB962C8B-B14F-4D97-AF65-F5344CB8AC3E}">
        <p14:creationId xmlns:p14="http://schemas.microsoft.com/office/powerpoint/2010/main" val="14801441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Navigating success in 20.109</a:t>
            </a:r>
            <a:endParaRPr lang="en-US" dirty="0"/>
          </a:p>
        </p:txBody>
      </p:sp>
      <p:sp>
        <p:nvSpPr>
          <p:cNvPr id="3" name="Content Placeholder 2"/>
          <p:cNvSpPr>
            <a:spLocks noGrp="1"/>
          </p:cNvSpPr>
          <p:nvPr>
            <p:ph idx="1"/>
          </p:nvPr>
        </p:nvSpPr>
        <p:spPr>
          <a:xfrm>
            <a:off x="0" y="5126696"/>
            <a:ext cx="9144000" cy="1735207"/>
          </a:xfrm>
        </p:spPr>
        <p:txBody>
          <a:bodyPr>
            <a:normAutofit/>
          </a:bodyPr>
          <a:lstStyle/>
          <a:p>
            <a:pPr marL="0" indent="0" algn="ctr">
              <a:buNone/>
            </a:pPr>
            <a:r>
              <a:rPr lang="en-US" sz="2800" b="1" dirty="0" smtClean="0"/>
              <a:t>Module 1:</a:t>
            </a:r>
            <a:r>
              <a:rPr lang="en-US" sz="2800" dirty="0" smtClean="0"/>
              <a:t> Assessing ligand binding (Koehler)</a:t>
            </a:r>
            <a:endParaRPr lang="en-US" sz="2800" dirty="0"/>
          </a:p>
          <a:p>
            <a:pPr marL="0" indent="0" algn="ctr">
              <a:buNone/>
            </a:pPr>
            <a:r>
              <a:rPr lang="en-US" sz="2800" b="1" dirty="0" smtClean="0"/>
              <a:t>Module 2: </a:t>
            </a:r>
            <a:r>
              <a:rPr lang="en-US" sz="2800" dirty="0" smtClean="0"/>
              <a:t>Measuring gene expression (</a:t>
            </a:r>
            <a:r>
              <a:rPr lang="en-US" sz="2800" dirty="0" err="1" smtClean="0"/>
              <a:t>Fraenkel</a:t>
            </a:r>
            <a:r>
              <a:rPr lang="en-US" sz="2800" dirty="0" smtClean="0"/>
              <a:t>/Lyell)</a:t>
            </a:r>
          </a:p>
          <a:p>
            <a:pPr marL="0" indent="0" algn="ctr">
              <a:buNone/>
            </a:pPr>
            <a:r>
              <a:rPr lang="en-US" sz="2800" b="1" dirty="0" smtClean="0"/>
              <a:t>Module 3:</a:t>
            </a:r>
            <a:r>
              <a:rPr lang="en-US" sz="2800" dirty="0" smtClean="0"/>
              <a:t> Engineering biomaterials (Belcher)</a:t>
            </a:r>
            <a:endParaRPr lang="en-US" sz="2800" dirty="0"/>
          </a:p>
        </p:txBody>
      </p:sp>
      <p:pic>
        <p:nvPicPr>
          <p:cNvPr id="4" name="Picture 3" descr="Screen Shot 2018-02-05 at 11.27.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3543"/>
            <a:ext cx="9144000" cy="3893095"/>
          </a:xfrm>
          <a:prstGeom prst="rect">
            <a:avLst/>
          </a:prstGeom>
        </p:spPr>
      </p:pic>
    </p:spTree>
    <p:extLst>
      <p:ext uri="{BB962C8B-B14F-4D97-AF65-F5344CB8AC3E}">
        <p14:creationId xmlns:p14="http://schemas.microsoft.com/office/powerpoint/2010/main" val="13100947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199"/>
            <a:ext cx="5136058" cy="4977035"/>
          </a:xfrm>
        </p:spPr>
        <p:txBody>
          <a:bodyPr>
            <a:normAutofit fontScale="92500"/>
          </a:bodyPr>
          <a:lstStyle/>
          <a:p>
            <a:r>
              <a:rPr lang="en-US" dirty="0" smtClean="0"/>
              <a:t>Experiments</a:t>
            </a:r>
          </a:p>
          <a:p>
            <a:pPr lvl="1"/>
            <a:r>
              <a:rPr lang="en-US" dirty="0" smtClean="0"/>
              <a:t>Purify protein and assess purity / concentration</a:t>
            </a:r>
          </a:p>
          <a:p>
            <a:pPr lvl="1"/>
            <a:r>
              <a:rPr lang="en-US" dirty="0" smtClean="0"/>
              <a:t>Screen small-molecule microarray</a:t>
            </a:r>
          </a:p>
          <a:p>
            <a:pPr lvl="1"/>
            <a:r>
              <a:rPr lang="en-US" dirty="0" smtClean="0"/>
              <a:t>Complete secondary assays</a:t>
            </a:r>
          </a:p>
          <a:p>
            <a:r>
              <a:rPr lang="en-US" dirty="0" smtClean="0"/>
              <a:t>Lab skills</a:t>
            </a:r>
          </a:p>
          <a:p>
            <a:pPr lvl="1"/>
            <a:r>
              <a:rPr lang="en-US" dirty="0" smtClean="0"/>
              <a:t>Molecular biology techniques</a:t>
            </a:r>
          </a:p>
          <a:p>
            <a:pPr lvl="1"/>
            <a:r>
              <a:rPr lang="en-US" dirty="0" smtClean="0"/>
              <a:t>High-throughput screening</a:t>
            </a:r>
          </a:p>
          <a:p>
            <a:pPr lvl="1"/>
            <a:r>
              <a:rPr lang="en-US" dirty="0" smtClean="0"/>
              <a:t>Data analysis</a:t>
            </a:r>
            <a:endParaRPr lang="en-US" dirty="0"/>
          </a:p>
        </p:txBody>
      </p:sp>
      <p:sp>
        <p:nvSpPr>
          <p:cNvPr id="6" name="Title 1"/>
          <p:cNvSpPr txBox="1">
            <a:spLocks/>
          </p:cNvSpPr>
          <p:nvPr/>
        </p:nvSpPr>
        <p:spPr>
          <a:xfrm>
            <a:off x="-244254" y="433381"/>
            <a:ext cx="9632494"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Module 1: Assessing ligand binding</a:t>
            </a:r>
            <a:endParaRPr lang="en-US" dirty="0"/>
          </a:p>
        </p:txBody>
      </p:sp>
      <p:pic>
        <p:nvPicPr>
          <p:cNvPr id="2" name="Picture 1" descr="Sp17 20.109 M1D5 SMM sc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2404" y="1854200"/>
            <a:ext cx="3317246" cy="4000500"/>
          </a:xfrm>
          <a:prstGeom prst="rect">
            <a:avLst/>
          </a:prstGeom>
        </p:spPr>
      </p:pic>
    </p:spTree>
    <p:extLst>
      <p:ext uri="{BB962C8B-B14F-4D97-AF65-F5344CB8AC3E}">
        <p14:creationId xmlns:p14="http://schemas.microsoft.com/office/powerpoint/2010/main" val="158123209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Module 2: </a:t>
            </a:r>
            <a:r>
              <a:rPr lang="en-US" dirty="0" smtClean="0"/>
              <a:t>Measuring gene expression</a:t>
            </a:r>
            <a:endParaRPr lang="en-US" dirty="0"/>
          </a:p>
        </p:txBody>
      </p:sp>
      <p:sp>
        <p:nvSpPr>
          <p:cNvPr id="3" name="Content Placeholder 2"/>
          <p:cNvSpPr>
            <a:spLocks noGrp="1"/>
          </p:cNvSpPr>
          <p:nvPr>
            <p:ph idx="1"/>
          </p:nvPr>
        </p:nvSpPr>
        <p:spPr>
          <a:xfrm>
            <a:off x="457200" y="1600199"/>
            <a:ext cx="6403820" cy="4977035"/>
          </a:xfrm>
        </p:spPr>
        <p:txBody>
          <a:bodyPr>
            <a:normAutofit/>
          </a:bodyPr>
          <a:lstStyle/>
          <a:p>
            <a:r>
              <a:rPr lang="en-US" dirty="0" smtClean="0"/>
              <a:t>Experiments</a:t>
            </a:r>
          </a:p>
          <a:p>
            <a:pPr lvl="1"/>
            <a:r>
              <a:rPr lang="en-US" dirty="0" smtClean="0"/>
              <a:t>Measure gene                             expression using                               </a:t>
            </a:r>
            <a:r>
              <a:rPr lang="en-US" dirty="0" err="1" smtClean="0"/>
              <a:t>qPCR</a:t>
            </a:r>
            <a:r>
              <a:rPr lang="en-US" dirty="0" smtClean="0"/>
              <a:t> and RNA-seq</a:t>
            </a:r>
          </a:p>
          <a:p>
            <a:pPr lvl="1"/>
            <a:r>
              <a:rPr lang="en-US" dirty="0" smtClean="0"/>
              <a:t>Examine cell survival                                  in response to drug                        treatment</a:t>
            </a:r>
          </a:p>
          <a:p>
            <a:r>
              <a:rPr lang="en-US" dirty="0" smtClean="0"/>
              <a:t>Lab skills</a:t>
            </a:r>
          </a:p>
          <a:p>
            <a:pPr lvl="1"/>
            <a:r>
              <a:rPr lang="en-US" dirty="0" smtClean="0"/>
              <a:t>Mammalian tissue culture</a:t>
            </a:r>
          </a:p>
          <a:p>
            <a:pPr lvl="1"/>
            <a:r>
              <a:rPr lang="en-US" dirty="0" smtClean="0"/>
              <a:t>Molecular biology techniques</a:t>
            </a:r>
            <a:endParaRPr lang="en-US" dirty="0"/>
          </a:p>
        </p:txBody>
      </p:sp>
      <p:pic>
        <p:nvPicPr>
          <p:cNvPr id="5" name="Picture 4" descr="Screen Shot 2018-02-05 at 11.34.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3407" y="1742191"/>
            <a:ext cx="4730518" cy="3880679"/>
          </a:xfrm>
          <a:prstGeom prst="rect">
            <a:avLst/>
          </a:prstGeom>
        </p:spPr>
      </p:pic>
    </p:spTree>
    <p:extLst>
      <p:ext uri="{BB962C8B-B14F-4D97-AF65-F5344CB8AC3E}">
        <p14:creationId xmlns:p14="http://schemas.microsoft.com/office/powerpoint/2010/main" val="23707241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857" y="274638"/>
            <a:ext cx="8581571" cy="1143000"/>
          </a:xfrm>
        </p:spPr>
        <p:txBody>
          <a:bodyPr>
            <a:normAutofit/>
          </a:bodyPr>
          <a:lstStyle/>
          <a:p>
            <a:r>
              <a:rPr lang="en-US" dirty="0" smtClean="0"/>
              <a:t>Module 3: Engineering biomaterials</a:t>
            </a:r>
            <a:endParaRPr lang="en-US" dirty="0"/>
          </a:p>
        </p:txBody>
      </p:sp>
      <p:pic>
        <p:nvPicPr>
          <p:cNvPr id="5" name="Picture 4" descr="Screen Shot 2016-02-01 at 10.09.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016503" y="2306241"/>
            <a:ext cx="4162424" cy="3215085"/>
          </a:xfrm>
          <a:prstGeom prst="rect">
            <a:avLst/>
          </a:prstGeom>
        </p:spPr>
      </p:pic>
      <p:sp>
        <p:nvSpPr>
          <p:cNvPr id="6" name="Content Placeholder 2"/>
          <p:cNvSpPr txBox="1">
            <a:spLocks/>
          </p:cNvSpPr>
          <p:nvPr/>
        </p:nvSpPr>
        <p:spPr>
          <a:xfrm>
            <a:off x="457200" y="1600199"/>
            <a:ext cx="5136058" cy="497703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Experiments</a:t>
            </a:r>
          </a:p>
          <a:p>
            <a:pPr lvl="1"/>
            <a:r>
              <a:rPr lang="en-US" dirty="0" smtClean="0"/>
              <a:t>Mineralize phage with nanoparticles</a:t>
            </a:r>
          </a:p>
          <a:p>
            <a:pPr lvl="1"/>
            <a:r>
              <a:rPr lang="en-US" dirty="0" smtClean="0"/>
              <a:t>Visualize nanowires with TEM</a:t>
            </a:r>
          </a:p>
          <a:p>
            <a:pPr lvl="1"/>
            <a:r>
              <a:rPr lang="en-US" dirty="0" smtClean="0"/>
              <a:t>Construct cathode material</a:t>
            </a:r>
          </a:p>
          <a:p>
            <a:r>
              <a:rPr lang="en-US" dirty="0" smtClean="0"/>
              <a:t>Lab skills</a:t>
            </a:r>
          </a:p>
          <a:p>
            <a:pPr lvl="1"/>
            <a:r>
              <a:rPr lang="en-US" dirty="0" smtClean="0"/>
              <a:t>Biomaterial production</a:t>
            </a:r>
          </a:p>
          <a:p>
            <a:pPr lvl="1"/>
            <a:r>
              <a:rPr lang="en-US" dirty="0" smtClean="0"/>
              <a:t>Capacity measurements</a:t>
            </a:r>
            <a:endParaRPr lang="en-US" dirty="0"/>
          </a:p>
        </p:txBody>
      </p:sp>
    </p:spTree>
    <p:extLst>
      <p:ext uri="{BB962C8B-B14F-4D97-AF65-F5344CB8AC3E}">
        <p14:creationId xmlns:p14="http://schemas.microsoft.com/office/powerpoint/2010/main" val="19181139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8800" y="808011"/>
            <a:ext cx="8128000" cy="4927600"/>
          </a:xfrm>
          <a:prstGeom prst="rect">
            <a:avLst/>
          </a:prstGeom>
        </p:spPr>
      </p:pic>
    </p:spTree>
    <p:extLst>
      <p:ext uri="{BB962C8B-B14F-4D97-AF65-F5344CB8AC3E}">
        <p14:creationId xmlns:p14="http://schemas.microsoft.com/office/powerpoint/2010/main" val="3861670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in 20.109</a:t>
            </a:r>
            <a:endParaRPr lang="en-US" dirty="0"/>
          </a:p>
        </p:txBody>
      </p:sp>
      <p:pic>
        <p:nvPicPr>
          <p:cNvPr id="3" name="Picture 2" descr="Screen Shot 2018-02-05 at 11.27.29 AM.png"/>
          <p:cNvPicPr>
            <a:picLocks noChangeAspect="1"/>
          </p:cNvPicPr>
          <p:nvPr/>
        </p:nvPicPr>
        <p:blipFill rotWithShape="1">
          <a:blip r:embed="rId2">
            <a:extLst>
              <a:ext uri="{28A0092B-C50C-407E-A947-70E740481C1C}">
                <a14:useLocalDpi xmlns:a14="http://schemas.microsoft.com/office/drawing/2010/main" val="0"/>
              </a:ext>
            </a:extLst>
          </a:blip>
          <a:srcRect t="78015"/>
          <a:stretch/>
        </p:blipFill>
        <p:spPr>
          <a:xfrm>
            <a:off x="0" y="1624728"/>
            <a:ext cx="9144000" cy="855895"/>
          </a:xfrm>
          <a:prstGeom prst="rect">
            <a:avLst/>
          </a:prstGeom>
        </p:spPr>
      </p:pic>
      <p:pic>
        <p:nvPicPr>
          <p:cNvPr id="5" name="Picture 4" descr="Screen Shot 2018-02-05 at 11.38.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1101"/>
            <a:ext cx="9144000" cy="3515289"/>
          </a:xfrm>
          <a:prstGeom prst="rect">
            <a:avLst/>
          </a:prstGeom>
        </p:spPr>
      </p:pic>
    </p:spTree>
    <p:extLst>
      <p:ext uri="{BB962C8B-B14F-4D97-AF65-F5344CB8AC3E}">
        <p14:creationId xmlns:p14="http://schemas.microsoft.com/office/powerpoint/2010/main" val="50037349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 in 20.109</a:t>
            </a:r>
            <a:endParaRPr lang="en-US" dirty="0"/>
          </a:p>
        </p:txBody>
      </p:sp>
      <p:sp>
        <p:nvSpPr>
          <p:cNvPr id="3" name="Content Placeholder 2"/>
          <p:cNvSpPr>
            <a:spLocks noGrp="1"/>
          </p:cNvSpPr>
          <p:nvPr>
            <p:ph idx="1"/>
          </p:nvPr>
        </p:nvSpPr>
        <p:spPr>
          <a:xfrm>
            <a:off x="457200" y="1778778"/>
            <a:ext cx="3263000" cy="4525963"/>
          </a:xfrm>
        </p:spPr>
        <p:txBody>
          <a:bodyPr>
            <a:normAutofit lnSpcReduction="10000"/>
          </a:bodyPr>
          <a:lstStyle/>
          <a:p>
            <a:endParaRPr lang="en-US" dirty="0" smtClean="0"/>
          </a:p>
          <a:p>
            <a:r>
              <a:rPr lang="en-US" dirty="0" smtClean="0"/>
              <a:t>We start here…</a:t>
            </a:r>
          </a:p>
          <a:p>
            <a:endParaRPr lang="en-US" dirty="0" smtClean="0"/>
          </a:p>
          <a:p>
            <a:r>
              <a:rPr lang="en-US" dirty="0" smtClean="0"/>
              <a:t>But, you can’t design an experiment without analyzing some data!</a:t>
            </a:r>
            <a:endParaRPr lang="en-US" dirty="0"/>
          </a:p>
        </p:txBody>
      </p:sp>
      <p:pic>
        <p:nvPicPr>
          <p:cNvPr id="6" name="Picture 5" descr="Screen Shot 2015-09-09 at 2.14.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1212" y="2433573"/>
            <a:ext cx="5214510" cy="2801584"/>
          </a:xfrm>
          <a:prstGeom prst="rect">
            <a:avLst/>
          </a:prstGeom>
        </p:spPr>
      </p:pic>
    </p:spTree>
    <p:extLst>
      <p:ext uri="{BB962C8B-B14F-4D97-AF65-F5344CB8AC3E}">
        <p14:creationId xmlns:p14="http://schemas.microsoft.com/office/powerpoint/2010/main" val="17142926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 in 20.109</a:t>
            </a:r>
            <a:endParaRPr lang="en-US" dirty="0"/>
          </a:p>
        </p:txBody>
      </p:sp>
      <p:sp>
        <p:nvSpPr>
          <p:cNvPr id="3" name="Content Placeholder 2"/>
          <p:cNvSpPr>
            <a:spLocks noGrp="1"/>
          </p:cNvSpPr>
          <p:nvPr>
            <p:ph idx="1"/>
          </p:nvPr>
        </p:nvSpPr>
        <p:spPr>
          <a:xfrm>
            <a:off x="457200" y="1778778"/>
            <a:ext cx="3263000" cy="4525963"/>
          </a:xfrm>
        </p:spPr>
        <p:txBody>
          <a:bodyPr>
            <a:normAutofit lnSpcReduction="10000"/>
          </a:bodyPr>
          <a:lstStyle/>
          <a:p>
            <a:endParaRPr lang="en-US" dirty="0" smtClean="0"/>
          </a:p>
          <a:p>
            <a:r>
              <a:rPr lang="en-US" dirty="0" smtClean="0"/>
              <a:t>We start here…</a:t>
            </a:r>
          </a:p>
          <a:p>
            <a:endParaRPr lang="en-US" dirty="0" smtClean="0"/>
          </a:p>
          <a:p>
            <a:r>
              <a:rPr lang="en-US" dirty="0" smtClean="0"/>
              <a:t>But, you can’t design an experiment without analyzing some data!</a:t>
            </a:r>
            <a:endParaRPr lang="en-US" dirty="0"/>
          </a:p>
        </p:txBody>
      </p:sp>
      <p:pic>
        <p:nvPicPr>
          <p:cNvPr id="6" name="Picture 5" descr="Screen Shot 2015-09-09 at 2.14.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1212" y="2433573"/>
            <a:ext cx="5214510" cy="2801584"/>
          </a:xfrm>
          <a:prstGeom prst="rect">
            <a:avLst/>
          </a:prstGeom>
        </p:spPr>
      </p:pic>
      <p:sp>
        <p:nvSpPr>
          <p:cNvPr id="7" name="TextBox 6"/>
          <p:cNvSpPr txBox="1"/>
          <p:nvPr/>
        </p:nvSpPr>
        <p:spPr>
          <a:xfrm>
            <a:off x="4326408" y="1529663"/>
            <a:ext cx="2341816" cy="707886"/>
          </a:xfrm>
          <a:prstGeom prst="rect">
            <a:avLst/>
          </a:prstGeom>
          <a:noFill/>
        </p:spPr>
        <p:txBody>
          <a:bodyPr wrap="square" rtlCol="0">
            <a:spAutoFit/>
          </a:bodyPr>
          <a:lstStyle/>
          <a:p>
            <a:pPr algn="ctr"/>
            <a:r>
              <a:rPr lang="en-US" sz="4000" dirty="0" smtClean="0">
                <a:solidFill>
                  <a:srgbClr val="0000FF"/>
                </a:solidFill>
              </a:rPr>
              <a:t>Research</a:t>
            </a:r>
            <a:endParaRPr lang="en-US" sz="4000" dirty="0">
              <a:solidFill>
                <a:srgbClr val="0000FF"/>
              </a:solidFill>
            </a:endParaRPr>
          </a:p>
        </p:txBody>
      </p:sp>
      <p:cxnSp>
        <p:nvCxnSpPr>
          <p:cNvPr id="9" name="Straight Arrow Connector 8"/>
          <p:cNvCxnSpPr/>
          <p:nvPr/>
        </p:nvCxnSpPr>
        <p:spPr>
          <a:xfrm>
            <a:off x="5199627" y="2213649"/>
            <a:ext cx="198459" cy="484903"/>
          </a:xfrm>
          <a:prstGeom prst="straightConnector1">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45739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 in 20.109</a:t>
            </a:r>
            <a:endParaRPr lang="en-US" dirty="0"/>
          </a:p>
        </p:txBody>
      </p:sp>
      <p:sp>
        <p:nvSpPr>
          <p:cNvPr id="3" name="Content Placeholder 2"/>
          <p:cNvSpPr>
            <a:spLocks noGrp="1"/>
          </p:cNvSpPr>
          <p:nvPr>
            <p:ph idx="1"/>
          </p:nvPr>
        </p:nvSpPr>
        <p:spPr>
          <a:xfrm>
            <a:off x="3" y="1600200"/>
            <a:ext cx="9640148" cy="4525963"/>
          </a:xfrm>
        </p:spPr>
        <p:txBody>
          <a:bodyPr/>
          <a:lstStyle/>
          <a:p>
            <a:pPr marL="0" indent="0">
              <a:buNone/>
            </a:pPr>
            <a:r>
              <a:rPr lang="en-US" dirty="0" smtClean="0"/>
              <a:t>We aim to prevent ‘just follow the protocol’ syndrome</a:t>
            </a:r>
            <a:endParaRPr lang="en-US" dirty="0"/>
          </a:p>
        </p:txBody>
      </p:sp>
      <p:pic>
        <p:nvPicPr>
          <p:cNvPr id="4" name="Picture 3"/>
          <p:cNvPicPr>
            <a:picLocks noChangeAspect="1"/>
          </p:cNvPicPr>
          <p:nvPr/>
        </p:nvPicPr>
        <p:blipFill>
          <a:blip r:embed="rId2"/>
          <a:stretch>
            <a:fillRect/>
          </a:stretch>
        </p:blipFill>
        <p:spPr>
          <a:xfrm>
            <a:off x="1615305" y="2298700"/>
            <a:ext cx="5687988" cy="4027096"/>
          </a:xfrm>
          <a:prstGeom prst="rect">
            <a:avLst/>
          </a:prstGeom>
        </p:spPr>
      </p:pic>
    </p:spTree>
    <p:extLst>
      <p:ext uri="{BB962C8B-B14F-4D97-AF65-F5344CB8AC3E}">
        <p14:creationId xmlns:p14="http://schemas.microsoft.com/office/powerpoint/2010/main" val="258241868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 in 20.109</a:t>
            </a:r>
            <a:endParaRPr lang="en-US" dirty="0"/>
          </a:p>
        </p:txBody>
      </p:sp>
      <p:sp>
        <p:nvSpPr>
          <p:cNvPr id="3" name="Content Placeholder 2"/>
          <p:cNvSpPr>
            <a:spLocks noGrp="1"/>
          </p:cNvSpPr>
          <p:nvPr>
            <p:ph idx="1"/>
          </p:nvPr>
        </p:nvSpPr>
        <p:spPr>
          <a:xfrm>
            <a:off x="457200" y="1282700"/>
            <a:ext cx="8229600" cy="761035"/>
          </a:xfrm>
        </p:spPr>
        <p:txBody>
          <a:bodyPr/>
          <a:lstStyle/>
          <a:p>
            <a:pPr marL="0" indent="0" algn="ctr">
              <a:buNone/>
            </a:pPr>
            <a:r>
              <a:rPr lang="en-US" dirty="0" smtClean="0"/>
              <a:t>We do relevant and cutting edge science…</a:t>
            </a:r>
            <a:endParaRPr lang="en-US" dirty="0"/>
          </a:p>
        </p:txBody>
      </p:sp>
      <p:sp>
        <p:nvSpPr>
          <p:cNvPr id="5" name="TextBox 4"/>
          <p:cNvSpPr txBox="1"/>
          <p:nvPr/>
        </p:nvSpPr>
        <p:spPr>
          <a:xfrm>
            <a:off x="723900" y="5943599"/>
            <a:ext cx="7556500" cy="646331"/>
          </a:xfrm>
          <a:prstGeom prst="rect">
            <a:avLst/>
          </a:prstGeom>
          <a:noFill/>
        </p:spPr>
        <p:txBody>
          <a:bodyPr wrap="square" rtlCol="0">
            <a:spAutoFit/>
          </a:bodyPr>
          <a:lstStyle/>
          <a:p>
            <a:pPr algn="ctr"/>
            <a:r>
              <a:rPr lang="en-US" sz="3600" b="1" dirty="0" smtClean="0">
                <a:solidFill>
                  <a:srgbClr val="FF0000"/>
                </a:solidFill>
              </a:rPr>
              <a:t>and we do it safely!!</a:t>
            </a:r>
            <a:endParaRPr lang="en-US" sz="3600" b="1" dirty="0">
              <a:solidFill>
                <a:srgbClr val="FF0000"/>
              </a:solidFill>
            </a:endParaRPr>
          </a:p>
        </p:txBody>
      </p:sp>
      <p:pic>
        <p:nvPicPr>
          <p:cNvPr id="6" name="Picture 5"/>
          <p:cNvPicPr>
            <a:picLocks noChangeAspect="1"/>
          </p:cNvPicPr>
          <p:nvPr/>
        </p:nvPicPr>
        <p:blipFill>
          <a:blip r:embed="rId2"/>
          <a:stretch>
            <a:fillRect/>
          </a:stretch>
        </p:blipFill>
        <p:spPr>
          <a:xfrm>
            <a:off x="1879600" y="1857374"/>
            <a:ext cx="5448300" cy="4086225"/>
          </a:xfrm>
          <a:prstGeom prst="rect">
            <a:avLst/>
          </a:prstGeom>
        </p:spPr>
      </p:pic>
    </p:spTree>
    <p:extLst>
      <p:ext uri="{BB962C8B-B14F-4D97-AF65-F5344CB8AC3E}">
        <p14:creationId xmlns:p14="http://schemas.microsoft.com/office/powerpoint/2010/main" val="31613673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2-06 at 6.36.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313" y="1009771"/>
            <a:ext cx="7804463" cy="5688627"/>
          </a:xfrm>
          <a:prstGeom prst="rect">
            <a:avLst/>
          </a:prstGeom>
        </p:spPr>
      </p:pic>
      <p:sp>
        <p:nvSpPr>
          <p:cNvPr id="2" name="Title 1"/>
          <p:cNvSpPr>
            <a:spLocks noGrp="1"/>
          </p:cNvSpPr>
          <p:nvPr>
            <p:ph type="title"/>
          </p:nvPr>
        </p:nvSpPr>
        <p:spPr>
          <a:xfrm>
            <a:off x="0" y="274638"/>
            <a:ext cx="9144000" cy="1143000"/>
          </a:xfrm>
        </p:spPr>
        <p:txBody>
          <a:bodyPr>
            <a:noAutofit/>
          </a:bodyPr>
          <a:lstStyle/>
          <a:p>
            <a:r>
              <a:rPr lang="en-US" sz="4000" dirty="0"/>
              <a:t>We analyze real and novel </a:t>
            </a:r>
            <a:r>
              <a:rPr lang="en-US" sz="4000" dirty="0" smtClean="0"/>
              <a:t>data in 20.109</a:t>
            </a:r>
            <a:endParaRPr lang="en-US" sz="4000" dirty="0"/>
          </a:p>
        </p:txBody>
      </p:sp>
    </p:spTree>
    <p:extLst>
      <p:ext uri="{BB962C8B-B14F-4D97-AF65-F5344CB8AC3E}">
        <p14:creationId xmlns:p14="http://schemas.microsoft.com/office/powerpoint/2010/main" val="337130641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Written and oral communication</a:t>
            </a:r>
            <a:endParaRPr lang="en-US" dirty="0"/>
          </a:p>
        </p:txBody>
      </p:sp>
      <p:sp>
        <p:nvSpPr>
          <p:cNvPr id="3" name="Content Placeholder 2"/>
          <p:cNvSpPr>
            <a:spLocks noGrp="1"/>
          </p:cNvSpPr>
          <p:nvPr>
            <p:ph idx="1"/>
          </p:nvPr>
        </p:nvSpPr>
        <p:spPr>
          <a:xfrm>
            <a:off x="258287" y="4076096"/>
            <a:ext cx="8686800" cy="2127036"/>
          </a:xfrm>
        </p:spPr>
        <p:txBody>
          <a:bodyPr/>
          <a:lstStyle/>
          <a:p>
            <a:pPr algn="ctr"/>
            <a:r>
              <a:rPr lang="en-US" dirty="0" smtClean="0">
                <a:solidFill>
                  <a:srgbClr val="FF0000"/>
                </a:solidFill>
              </a:rPr>
              <a:t>Written communication assignments = 40%</a:t>
            </a:r>
          </a:p>
          <a:p>
            <a:pPr algn="ctr"/>
            <a:r>
              <a:rPr lang="en-US" dirty="0" smtClean="0">
                <a:solidFill>
                  <a:srgbClr val="3366FF"/>
                </a:solidFill>
              </a:rPr>
              <a:t>Oral communication assignments = 40%</a:t>
            </a:r>
          </a:p>
          <a:p>
            <a:pPr algn="ctr"/>
            <a:r>
              <a:rPr lang="en-US" dirty="0" smtClean="0"/>
              <a:t>Daily work and participation = 20%</a:t>
            </a:r>
            <a:endParaRPr lang="en-US" dirty="0"/>
          </a:p>
        </p:txBody>
      </p:sp>
      <p:pic>
        <p:nvPicPr>
          <p:cNvPr id="5" name="Picture 4" descr="Screen Shot 2018-02-05 at 11.41.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9474"/>
            <a:ext cx="9144000" cy="2110970"/>
          </a:xfrm>
          <a:prstGeom prst="rect">
            <a:avLst/>
          </a:prstGeom>
        </p:spPr>
      </p:pic>
    </p:spTree>
    <p:extLst>
      <p:ext uri="{BB962C8B-B14F-4D97-AF65-F5344CB8AC3E}">
        <p14:creationId xmlns:p14="http://schemas.microsoft.com/office/powerpoint/2010/main" val="278741331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communicate your science?</a:t>
            </a:r>
            <a:endParaRPr lang="en-US" dirty="0"/>
          </a:p>
        </p:txBody>
      </p:sp>
      <p:sp>
        <p:nvSpPr>
          <p:cNvPr id="3" name="Content Placeholder 2"/>
          <p:cNvSpPr>
            <a:spLocks noGrp="1"/>
          </p:cNvSpPr>
          <p:nvPr>
            <p:ph idx="1"/>
          </p:nvPr>
        </p:nvSpPr>
        <p:spPr>
          <a:xfrm>
            <a:off x="457200" y="6289512"/>
            <a:ext cx="8229600" cy="453496"/>
          </a:xfrm>
        </p:spPr>
        <p:txBody>
          <a:bodyPr>
            <a:normAutofit/>
          </a:bodyPr>
          <a:lstStyle/>
          <a:p>
            <a:pPr marL="0" indent="0" algn="ctr">
              <a:buNone/>
            </a:pPr>
            <a:r>
              <a:rPr lang="en-US" sz="1800" dirty="0" smtClean="0"/>
              <a:t>http://</a:t>
            </a:r>
            <a:r>
              <a:rPr lang="en-US" sz="1800" dirty="0" err="1" smtClean="0"/>
              <a:t>nrelscience.org</a:t>
            </a:r>
            <a:r>
              <a:rPr lang="en-US" sz="1800" dirty="0" smtClean="0"/>
              <a:t>/2013/09/26/why-scientists-should-tell-more-stories/</a:t>
            </a:r>
            <a:endParaRPr lang="en-US" sz="1800" dirty="0"/>
          </a:p>
        </p:txBody>
      </p:sp>
      <p:pic>
        <p:nvPicPr>
          <p:cNvPr id="4" name="Picture 3" descr="Screen Shot 2016-02-02 at 9.43.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96" y="1276456"/>
            <a:ext cx="7232385" cy="4878871"/>
          </a:xfrm>
          <a:prstGeom prst="rect">
            <a:avLst/>
          </a:prstGeom>
        </p:spPr>
      </p:pic>
    </p:spTree>
    <p:extLst>
      <p:ext uri="{BB962C8B-B14F-4D97-AF65-F5344CB8AC3E}">
        <p14:creationId xmlns:p14="http://schemas.microsoft.com/office/powerpoint/2010/main" val="138295779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scientists should tell more stories</a:t>
            </a:r>
            <a:endParaRPr lang="en-US" dirty="0"/>
          </a:p>
        </p:txBody>
      </p:sp>
      <p:sp>
        <p:nvSpPr>
          <p:cNvPr id="3" name="Content Placeholder 2"/>
          <p:cNvSpPr>
            <a:spLocks noGrp="1"/>
          </p:cNvSpPr>
          <p:nvPr>
            <p:ph idx="1"/>
          </p:nvPr>
        </p:nvSpPr>
        <p:spPr/>
        <p:txBody>
          <a:bodyPr>
            <a:normAutofit fontScale="92500" lnSpcReduction="10000"/>
          </a:bodyPr>
          <a:lstStyle/>
          <a:p>
            <a:pPr marL="0" indent="0" algn="ctr">
              <a:buNone/>
            </a:pPr>
            <a:r>
              <a:rPr lang="en-US" dirty="0" smtClean="0"/>
              <a:t>“Story is the number one way we learn from past experiences, to be better people, and share in experiences.  Yet as scientists we feel the need to separate ourselves from this proven method of communication…</a:t>
            </a:r>
            <a:endParaRPr lang="en-US" dirty="0"/>
          </a:p>
          <a:p>
            <a:pPr marL="0" indent="0" algn="ctr">
              <a:buNone/>
            </a:pPr>
            <a:r>
              <a:rPr lang="en-US" dirty="0" smtClean="0"/>
              <a:t>…encourage the use of narrative in science, but with caution.  I would argue that narrative is imperative for science communication.  Data already incorporates a narrative; we just need to find ways to bring it to light.”</a:t>
            </a:r>
            <a:endParaRPr lang="en-US" dirty="0"/>
          </a:p>
        </p:txBody>
      </p:sp>
    </p:spTree>
    <p:extLst>
      <p:ext uri="{BB962C8B-B14F-4D97-AF65-F5344CB8AC3E}">
        <p14:creationId xmlns:p14="http://schemas.microsoft.com/office/powerpoint/2010/main" val="8723920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are here to help</a:t>
            </a:r>
            <a:endParaRPr lang="en-US" dirty="0"/>
          </a:p>
        </p:txBody>
      </p:sp>
      <p:sp>
        <p:nvSpPr>
          <p:cNvPr id="3" name="Content Placeholder 2"/>
          <p:cNvSpPr>
            <a:spLocks noGrp="1"/>
          </p:cNvSpPr>
          <p:nvPr>
            <p:ph idx="1"/>
          </p:nvPr>
        </p:nvSpPr>
        <p:spPr>
          <a:xfrm>
            <a:off x="385656" y="1600200"/>
            <a:ext cx="5153148" cy="4525963"/>
          </a:xfrm>
        </p:spPr>
        <p:txBody>
          <a:bodyPr/>
          <a:lstStyle/>
          <a:p>
            <a:r>
              <a:rPr lang="en-US" dirty="0"/>
              <a:t>20.109 Teaching                                                   faculty</a:t>
            </a:r>
          </a:p>
          <a:p>
            <a:r>
              <a:rPr lang="en-US" dirty="0" smtClean="0"/>
              <a:t>BE Communication                                              Lab</a:t>
            </a:r>
          </a:p>
          <a:p>
            <a:pPr lvl="1"/>
            <a:r>
              <a:rPr lang="en-US" dirty="0" smtClean="0"/>
              <a:t>Instructors</a:t>
            </a:r>
          </a:p>
          <a:p>
            <a:pPr lvl="2"/>
            <a:r>
              <a:rPr lang="en-US" dirty="0" smtClean="0"/>
              <a:t>Dr. Sean Clarke</a:t>
            </a:r>
          </a:p>
          <a:p>
            <a:pPr lvl="2"/>
            <a:r>
              <a:rPr lang="en-US" dirty="0" smtClean="0"/>
              <a:t>Dr. </a:t>
            </a:r>
            <a:r>
              <a:rPr lang="en-US" dirty="0" err="1" smtClean="0"/>
              <a:t>Prerna</a:t>
            </a:r>
            <a:r>
              <a:rPr lang="en-US" dirty="0" smtClean="0"/>
              <a:t> </a:t>
            </a:r>
            <a:r>
              <a:rPr lang="en-US" dirty="0" err="1" smtClean="0"/>
              <a:t>Bhargava</a:t>
            </a:r>
            <a:endParaRPr lang="en-US" dirty="0" smtClean="0"/>
          </a:p>
          <a:p>
            <a:pPr lvl="1"/>
            <a:r>
              <a:rPr lang="en-US" dirty="0" smtClean="0"/>
              <a:t>Writing fellows</a:t>
            </a:r>
          </a:p>
        </p:txBody>
      </p:sp>
      <p:pic>
        <p:nvPicPr>
          <p:cNvPr id="4" name="Picture 3"/>
          <p:cNvPicPr>
            <a:picLocks noChangeAspect="1"/>
          </p:cNvPicPr>
          <p:nvPr/>
        </p:nvPicPr>
        <p:blipFill>
          <a:blip r:embed="rId2"/>
          <a:stretch>
            <a:fillRect/>
          </a:stretch>
        </p:blipFill>
        <p:spPr>
          <a:xfrm>
            <a:off x="4253711" y="1671517"/>
            <a:ext cx="4626774" cy="4013730"/>
          </a:xfrm>
          <a:prstGeom prst="rect">
            <a:avLst/>
          </a:prstGeom>
        </p:spPr>
      </p:pic>
    </p:spTree>
    <p:extLst>
      <p:ext uri="{BB962C8B-B14F-4D97-AF65-F5344CB8AC3E}">
        <p14:creationId xmlns:p14="http://schemas.microsoft.com/office/powerpoint/2010/main" val="16005147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9550" y="1461955"/>
            <a:ext cx="4745660" cy="3559245"/>
          </a:xfrm>
          <a:prstGeom prst="rect">
            <a:avLst/>
          </a:prstGeom>
        </p:spPr>
      </p:pic>
      <p:sp>
        <p:nvSpPr>
          <p:cNvPr id="5" name="Rectangle 4"/>
          <p:cNvSpPr/>
          <p:nvPr/>
        </p:nvSpPr>
        <p:spPr>
          <a:xfrm>
            <a:off x="5348107" y="1112542"/>
            <a:ext cx="3408276" cy="4524315"/>
          </a:xfrm>
          <a:prstGeom prst="rect">
            <a:avLst/>
          </a:prstGeom>
        </p:spPr>
        <p:txBody>
          <a:bodyPr wrap="square">
            <a:spAutoFit/>
          </a:bodyPr>
          <a:lstStyle/>
          <a:p>
            <a:pPr algn="ctr"/>
            <a:r>
              <a:rPr lang="en-US" sz="2400" b="1" dirty="0" smtClean="0"/>
              <a:t>“Figure 20.109 Decreased sleep intake increases overwhelmed feelings when completing … assignments. </a:t>
            </a:r>
            <a:r>
              <a:rPr lang="en-US" sz="2400" dirty="0" smtClean="0"/>
              <a:t>…  The above image is a representative snapshot taken 1 </a:t>
            </a:r>
            <a:r>
              <a:rPr lang="en-US" sz="2400" dirty="0" err="1" smtClean="0"/>
              <a:t>hr</a:t>
            </a:r>
            <a:r>
              <a:rPr lang="en-US" sz="2400" dirty="0" smtClean="0"/>
              <a:t> before sampling. Levels of stress were measured by facial contortion.”</a:t>
            </a:r>
            <a:endParaRPr lang="en-US" sz="2400" dirty="0"/>
          </a:p>
        </p:txBody>
      </p:sp>
    </p:spTree>
    <p:extLst>
      <p:ext uri="{BB962C8B-B14F-4D97-AF65-F5344CB8AC3E}">
        <p14:creationId xmlns:p14="http://schemas.microsoft.com/office/powerpoint/2010/main" val="3212729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Communication Lab</a:t>
            </a:r>
            <a:endParaRPr lang="en-US" dirty="0"/>
          </a:p>
        </p:txBody>
      </p:sp>
      <p:pic>
        <p:nvPicPr>
          <p:cNvPr id="4" name="Picture 3" descr="Screen Shot 2016-02-02 at 10.44.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1740"/>
            <a:ext cx="9144000" cy="4142683"/>
          </a:xfrm>
          <a:prstGeom prst="rect">
            <a:avLst/>
          </a:prstGeom>
        </p:spPr>
      </p:pic>
      <p:sp>
        <p:nvSpPr>
          <p:cNvPr id="3" name="TextBox 2"/>
          <p:cNvSpPr txBox="1"/>
          <p:nvPr/>
        </p:nvSpPr>
        <p:spPr>
          <a:xfrm>
            <a:off x="2341088" y="5847767"/>
            <a:ext cx="4644271" cy="369332"/>
          </a:xfrm>
          <a:prstGeom prst="rect">
            <a:avLst/>
          </a:prstGeom>
          <a:noFill/>
        </p:spPr>
        <p:txBody>
          <a:bodyPr wrap="square" rtlCol="0">
            <a:spAutoFit/>
          </a:bodyPr>
          <a:lstStyle/>
          <a:p>
            <a:pPr algn="ctr"/>
            <a:r>
              <a:rPr lang="en-US" dirty="0"/>
              <a:t>https://</a:t>
            </a:r>
            <a:r>
              <a:rPr lang="en-US" dirty="0" err="1"/>
              <a:t>be.mit.edu</a:t>
            </a:r>
            <a:r>
              <a:rPr lang="en-US" dirty="0"/>
              <a:t>/</a:t>
            </a:r>
            <a:r>
              <a:rPr lang="en-US" dirty="0" err="1"/>
              <a:t>communicationlab</a:t>
            </a:r>
            <a:endParaRPr lang="en-US" dirty="0"/>
          </a:p>
        </p:txBody>
      </p:sp>
    </p:spTree>
    <p:extLst>
      <p:ext uri="{BB962C8B-B14F-4D97-AF65-F5344CB8AC3E}">
        <p14:creationId xmlns:p14="http://schemas.microsoft.com/office/powerpoint/2010/main" val="288078577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logistics</a:t>
            </a:r>
            <a:endParaRPr lang="en-US" dirty="0"/>
          </a:p>
        </p:txBody>
      </p:sp>
      <p:sp>
        <p:nvSpPr>
          <p:cNvPr id="3" name="Content Placeholder 2"/>
          <p:cNvSpPr>
            <a:spLocks noGrp="1"/>
          </p:cNvSpPr>
          <p:nvPr>
            <p:ph idx="1"/>
          </p:nvPr>
        </p:nvSpPr>
        <p:spPr>
          <a:xfrm>
            <a:off x="457200" y="1600200"/>
            <a:ext cx="8229600" cy="4927922"/>
          </a:xfrm>
        </p:spPr>
        <p:txBody>
          <a:bodyPr>
            <a:normAutofit/>
          </a:bodyPr>
          <a:lstStyle/>
          <a:p>
            <a:r>
              <a:rPr lang="en-US" dirty="0" smtClean="0"/>
              <a:t>Lectures</a:t>
            </a:r>
          </a:p>
          <a:p>
            <a:pPr lvl="1"/>
            <a:r>
              <a:rPr lang="en-US" dirty="0" smtClean="0"/>
              <a:t>T/R 11-12p in 4-149</a:t>
            </a:r>
          </a:p>
          <a:p>
            <a:pPr lvl="1"/>
            <a:r>
              <a:rPr lang="en-US" dirty="0" smtClean="0"/>
              <a:t>Strongly encouraged attendance</a:t>
            </a:r>
          </a:p>
          <a:p>
            <a:r>
              <a:rPr lang="en-US" dirty="0" smtClean="0">
                <a:ea typeface="Wingdings"/>
                <a:cs typeface="Wingdings"/>
                <a:sym typeface="Wingdings"/>
              </a:rPr>
              <a:t>Laboratory sections</a:t>
            </a:r>
          </a:p>
          <a:p>
            <a:pPr lvl="1"/>
            <a:r>
              <a:rPr lang="en-US" dirty="0" smtClean="0">
                <a:ea typeface="Wingdings"/>
                <a:cs typeface="Wingdings"/>
                <a:sym typeface="Wingdings"/>
              </a:rPr>
              <a:t>T/R or W/F 1-5p in 56-322</a:t>
            </a:r>
          </a:p>
          <a:p>
            <a:pPr lvl="1"/>
            <a:r>
              <a:rPr lang="en-US" dirty="0" smtClean="0">
                <a:ea typeface="Wingdings"/>
                <a:cs typeface="Wingdings"/>
                <a:sym typeface="Wingdings"/>
              </a:rPr>
              <a:t>Required attendance</a:t>
            </a:r>
          </a:p>
          <a:p>
            <a:r>
              <a:rPr lang="en-US" dirty="0" smtClean="0">
                <a:ea typeface="Wingdings"/>
                <a:cs typeface="Wingdings"/>
                <a:sym typeface="Wingdings"/>
              </a:rPr>
              <a:t>Details</a:t>
            </a:r>
          </a:p>
          <a:p>
            <a:pPr lvl="1"/>
            <a:r>
              <a:rPr lang="en-US" dirty="0" smtClean="0">
                <a:ea typeface="Wingdings"/>
                <a:cs typeface="Wingdings"/>
                <a:sym typeface="Wingdings"/>
              </a:rPr>
              <a:t>You will work in pairs throughout the semester</a:t>
            </a:r>
          </a:p>
          <a:p>
            <a:pPr lvl="1"/>
            <a:r>
              <a:rPr lang="en-US" dirty="0" smtClean="0">
                <a:ea typeface="Wingdings"/>
                <a:cs typeface="Wingdings"/>
                <a:sym typeface="Wingdings"/>
              </a:rPr>
              <a:t>Collaboration with integrity is key</a:t>
            </a:r>
            <a:endParaRPr lang="en-US" dirty="0"/>
          </a:p>
        </p:txBody>
      </p:sp>
    </p:spTree>
    <p:extLst>
      <p:ext uri="{BB962C8B-B14F-4D97-AF65-F5344CB8AC3E}">
        <p14:creationId xmlns:p14="http://schemas.microsoft.com/office/powerpoint/2010/main" val="39021237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Expectations</a:t>
            </a:r>
            <a:endParaRPr lang="en-US" dirty="0"/>
          </a:p>
        </p:txBody>
      </p:sp>
      <p:sp>
        <p:nvSpPr>
          <p:cNvPr id="3" name="Content Placeholder 2"/>
          <p:cNvSpPr>
            <a:spLocks noGrp="1"/>
          </p:cNvSpPr>
          <p:nvPr>
            <p:ph idx="1"/>
          </p:nvPr>
        </p:nvSpPr>
        <p:spPr/>
        <p:txBody>
          <a:bodyPr/>
          <a:lstStyle/>
          <a:p>
            <a:r>
              <a:rPr lang="en-US" dirty="0" smtClean="0"/>
              <a:t>Your expectations of us…</a:t>
            </a:r>
          </a:p>
          <a:p>
            <a:pPr lvl="1"/>
            <a:r>
              <a:rPr lang="en-US" dirty="0" smtClean="0"/>
              <a:t>We will come to class and laboratory prepared</a:t>
            </a:r>
          </a:p>
          <a:p>
            <a:pPr lvl="1"/>
            <a:r>
              <a:rPr lang="en-US" dirty="0" smtClean="0"/>
              <a:t>We will be clear and reasonable in all assignments</a:t>
            </a:r>
          </a:p>
          <a:p>
            <a:pPr lvl="1"/>
            <a:r>
              <a:rPr lang="en-US" dirty="0" smtClean="0"/>
              <a:t>We will treat every 109er with respect</a:t>
            </a:r>
          </a:p>
          <a:p>
            <a:pPr lvl="1"/>
            <a:r>
              <a:rPr lang="en-US" dirty="0" smtClean="0"/>
              <a:t>We will give everyone equal chance at success</a:t>
            </a:r>
            <a:endParaRPr lang="en-US" dirty="0"/>
          </a:p>
        </p:txBody>
      </p:sp>
    </p:spTree>
    <p:extLst>
      <p:ext uri="{BB962C8B-B14F-4D97-AF65-F5344CB8AC3E}">
        <p14:creationId xmlns:p14="http://schemas.microsoft.com/office/powerpoint/2010/main" val="421236673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Expectations</a:t>
            </a:r>
            <a:endParaRPr lang="en-US" dirty="0"/>
          </a:p>
        </p:txBody>
      </p:sp>
      <p:sp>
        <p:nvSpPr>
          <p:cNvPr id="3" name="Content Placeholder 2"/>
          <p:cNvSpPr>
            <a:spLocks noGrp="1"/>
          </p:cNvSpPr>
          <p:nvPr>
            <p:ph idx="1"/>
          </p:nvPr>
        </p:nvSpPr>
        <p:spPr/>
        <p:txBody>
          <a:bodyPr/>
          <a:lstStyle/>
          <a:p>
            <a:r>
              <a:rPr lang="en-US" dirty="0" smtClean="0"/>
              <a:t>Our expectations of you…</a:t>
            </a:r>
          </a:p>
          <a:p>
            <a:pPr lvl="1"/>
            <a:r>
              <a:rPr lang="en-US" dirty="0" smtClean="0"/>
              <a:t>You will come to class </a:t>
            </a:r>
          </a:p>
          <a:p>
            <a:pPr lvl="1"/>
            <a:r>
              <a:rPr lang="en-US" dirty="0" smtClean="0"/>
              <a:t>You will be prepared for lecture and laboratory </a:t>
            </a:r>
          </a:p>
          <a:p>
            <a:pPr lvl="1"/>
            <a:r>
              <a:rPr lang="en-US" dirty="0" smtClean="0"/>
              <a:t>You will not interfere with each other’s learning</a:t>
            </a:r>
          </a:p>
          <a:p>
            <a:pPr lvl="1"/>
            <a:r>
              <a:rPr lang="en-US" dirty="0" smtClean="0"/>
              <a:t>You will invest the very best of yourself</a:t>
            </a:r>
          </a:p>
          <a:p>
            <a:pPr lvl="1"/>
            <a:r>
              <a:rPr lang="en-US" dirty="0" smtClean="0"/>
              <a:t>You will be honest with your peers and the teaching faculty</a:t>
            </a:r>
            <a:endParaRPr lang="en-US" dirty="0"/>
          </a:p>
        </p:txBody>
      </p:sp>
    </p:spTree>
    <p:extLst>
      <p:ext uri="{BB962C8B-B14F-4D97-AF65-F5344CB8AC3E}">
        <p14:creationId xmlns:p14="http://schemas.microsoft.com/office/powerpoint/2010/main" val="18561350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goals for you</a:t>
            </a:r>
            <a:endParaRPr lang="en-US" dirty="0"/>
          </a:p>
        </p:txBody>
      </p:sp>
      <p:sp>
        <p:nvSpPr>
          <p:cNvPr id="3" name="Content Placeholder 2"/>
          <p:cNvSpPr>
            <a:spLocks noGrp="1"/>
          </p:cNvSpPr>
          <p:nvPr>
            <p:ph idx="1"/>
          </p:nvPr>
        </p:nvSpPr>
        <p:spPr>
          <a:xfrm>
            <a:off x="457200" y="1600200"/>
            <a:ext cx="8686800" cy="4927922"/>
          </a:xfrm>
        </p:spPr>
        <p:txBody>
          <a:bodyPr>
            <a:normAutofit lnSpcReduction="10000"/>
          </a:bodyPr>
          <a:lstStyle/>
          <a:p>
            <a:r>
              <a:rPr lang="en-US" dirty="0" smtClean="0"/>
              <a:t>Organize a constructive laboratory notebook</a:t>
            </a:r>
          </a:p>
          <a:p>
            <a:r>
              <a:rPr lang="en-US" dirty="0" smtClean="0"/>
              <a:t>Implement laboratory protocols and troubleshoot</a:t>
            </a:r>
          </a:p>
          <a:p>
            <a:r>
              <a:rPr lang="en-US" dirty="0" smtClean="0"/>
              <a:t>Interpret and analyze data</a:t>
            </a:r>
          </a:p>
          <a:p>
            <a:r>
              <a:rPr lang="en-US" dirty="0" smtClean="0"/>
              <a:t>Recognize the utility of models and assays</a:t>
            </a:r>
          </a:p>
          <a:p>
            <a:r>
              <a:rPr lang="en-US" dirty="0" smtClean="0"/>
              <a:t>Critically examine scientific literature</a:t>
            </a:r>
          </a:p>
          <a:p>
            <a:r>
              <a:rPr lang="en-US" dirty="0" smtClean="0"/>
              <a:t>Communicate your science</a:t>
            </a:r>
          </a:p>
          <a:p>
            <a:r>
              <a:rPr lang="en-US" dirty="0" smtClean="0"/>
              <a:t>Work as a team</a:t>
            </a:r>
          </a:p>
          <a:p>
            <a:r>
              <a:rPr lang="en-US" dirty="0" smtClean="0"/>
              <a:t>Provide constructive and helpful feedback</a:t>
            </a:r>
            <a:endParaRPr lang="en-US" dirty="0"/>
          </a:p>
        </p:txBody>
      </p:sp>
    </p:spTree>
    <p:extLst>
      <p:ext uri="{BB962C8B-B14F-4D97-AF65-F5344CB8AC3E}">
        <p14:creationId xmlns:p14="http://schemas.microsoft.com/office/powerpoint/2010/main" val="110436413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notes</a:t>
            </a:r>
            <a:endParaRPr lang="en-US" dirty="0"/>
          </a:p>
        </p:txBody>
      </p:sp>
      <p:sp>
        <p:nvSpPr>
          <p:cNvPr id="3" name="Content Placeholder 2"/>
          <p:cNvSpPr>
            <a:spLocks noGrp="1"/>
          </p:cNvSpPr>
          <p:nvPr>
            <p:ph idx="1"/>
          </p:nvPr>
        </p:nvSpPr>
        <p:spPr/>
        <p:txBody>
          <a:bodyPr/>
          <a:lstStyle/>
          <a:p>
            <a:r>
              <a:rPr lang="en-US" dirty="0" smtClean="0"/>
              <a:t>Please arrive to laboratory today and tomorrow on time</a:t>
            </a:r>
          </a:p>
          <a:p>
            <a:pPr lvl="1"/>
            <a:r>
              <a:rPr lang="en-US" dirty="0" smtClean="0"/>
              <a:t>EHS laboratory specific training</a:t>
            </a:r>
          </a:p>
          <a:p>
            <a:pPr lvl="1"/>
            <a:r>
              <a:rPr lang="en-US" dirty="0" smtClean="0"/>
              <a:t>Laboratory orientation and exercise</a:t>
            </a:r>
          </a:p>
          <a:p>
            <a:r>
              <a:rPr lang="en-US" dirty="0" smtClean="0"/>
              <a:t>Be sure to wear/bring pants and closed toed shoes</a:t>
            </a:r>
          </a:p>
          <a:p>
            <a:pPr lvl="1"/>
            <a:r>
              <a:rPr lang="en-US" dirty="0" smtClean="0"/>
              <a:t>We will be working in the laboratory</a:t>
            </a:r>
            <a:endParaRPr lang="en-US" dirty="0"/>
          </a:p>
        </p:txBody>
      </p:sp>
    </p:spTree>
    <p:extLst>
      <p:ext uri="{BB962C8B-B14F-4D97-AF65-F5344CB8AC3E}">
        <p14:creationId xmlns:p14="http://schemas.microsoft.com/office/powerpoint/2010/main" val="22829989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26544" y="2317932"/>
            <a:ext cx="4828358" cy="4043750"/>
          </a:xfrm>
          <a:prstGeom prst="rect">
            <a:avLst/>
          </a:prstGeom>
        </p:spPr>
      </p:pic>
      <p:sp>
        <p:nvSpPr>
          <p:cNvPr id="5" name="Rectangle 4"/>
          <p:cNvSpPr/>
          <p:nvPr/>
        </p:nvSpPr>
        <p:spPr>
          <a:xfrm>
            <a:off x="664480" y="492569"/>
            <a:ext cx="7914709" cy="1569660"/>
          </a:xfrm>
          <a:prstGeom prst="rect">
            <a:avLst/>
          </a:prstGeom>
        </p:spPr>
        <p:txBody>
          <a:bodyPr wrap="square">
            <a:spAutoFit/>
          </a:bodyPr>
          <a:lstStyle/>
          <a:p>
            <a:pPr algn="ctr"/>
            <a:r>
              <a:rPr lang="en-US" sz="2400" dirty="0" smtClean="0"/>
              <a:t>““Get to the point” was the overarching point of this module for me. It ranged from how I spoke during my journal club presentation or how I </a:t>
            </a:r>
            <a:r>
              <a:rPr lang="en-US" sz="2400" dirty="0" smtClean="0"/>
              <a:t>craft </a:t>
            </a:r>
            <a:r>
              <a:rPr lang="en-US" sz="2400" dirty="0" smtClean="0"/>
              <a:t>a sentence in my methods section.”</a:t>
            </a:r>
            <a:endParaRPr lang="en-US" sz="2400" dirty="0"/>
          </a:p>
        </p:txBody>
      </p:sp>
    </p:spTree>
    <p:extLst>
      <p:ext uri="{BB962C8B-B14F-4D97-AF65-F5344CB8AC3E}">
        <p14:creationId xmlns:p14="http://schemas.microsoft.com/office/powerpoint/2010/main" val="951993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00932" y="2486910"/>
            <a:ext cx="5328463" cy="3996347"/>
          </a:xfrm>
          <a:prstGeom prst="rect">
            <a:avLst/>
          </a:prstGeom>
        </p:spPr>
      </p:pic>
      <p:sp>
        <p:nvSpPr>
          <p:cNvPr id="5" name="Rectangle 4"/>
          <p:cNvSpPr/>
          <p:nvPr/>
        </p:nvSpPr>
        <p:spPr>
          <a:xfrm>
            <a:off x="442987" y="731033"/>
            <a:ext cx="8305093" cy="1569660"/>
          </a:xfrm>
          <a:prstGeom prst="rect">
            <a:avLst/>
          </a:prstGeom>
        </p:spPr>
        <p:txBody>
          <a:bodyPr wrap="square">
            <a:spAutoFit/>
          </a:bodyPr>
          <a:lstStyle/>
          <a:p>
            <a:pPr algn="ctr"/>
            <a:r>
              <a:rPr lang="en-US" sz="2400" dirty="0" smtClean="0"/>
              <a:t>“Mod 2 focuses a lot on communicating experimental data and conclusions to other people. What's the point of getting good data if you can't share it with other people? It can be challenging…”</a:t>
            </a:r>
          </a:p>
        </p:txBody>
      </p:sp>
    </p:spTree>
    <p:extLst>
      <p:ext uri="{BB962C8B-B14F-4D97-AF65-F5344CB8AC3E}">
        <p14:creationId xmlns:p14="http://schemas.microsoft.com/office/powerpoint/2010/main" val="2884266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8467" y="1166578"/>
            <a:ext cx="4531080" cy="4120451"/>
          </a:xfrm>
          <a:prstGeom prst="rect">
            <a:avLst/>
          </a:prstGeom>
        </p:spPr>
      </p:pic>
      <p:sp>
        <p:nvSpPr>
          <p:cNvPr id="5" name="Rectangle 4"/>
          <p:cNvSpPr/>
          <p:nvPr/>
        </p:nvSpPr>
        <p:spPr>
          <a:xfrm>
            <a:off x="5284101" y="452761"/>
            <a:ext cx="3432231" cy="6001642"/>
          </a:xfrm>
          <a:prstGeom prst="rect">
            <a:avLst/>
          </a:prstGeom>
        </p:spPr>
        <p:txBody>
          <a:bodyPr wrap="square">
            <a:spAutoFit/>
          </a:bodyPr>
          <a:lstStyle/>
          <a:p>
            <a:pPr algn="ctr"/>
            <a:r>
              <a:rPr lang="en-US" sz="2400" dirty="0" smtClean="0"/>
              <a:t>“I realized I was capable and very much able to read and understand experiments and results that other people have done. Even more so, I was able to convey the details of that paper to my classmates well (at least I think I did!). It was actually pretty fun to do so, I will admit. Though it took up a lot of my time, it was definitely worth it. I also even felt like more of a scientist after it.”</a:t>
            </a:r>
            <a:endParaRPr lang="en-US" sz="2400" dirty="0"/>
          </a:p>
        </p:txBody>
      </p:sp>
    </p:spTree>
    <p:extLst>
      <p:ext uri="{BB962C8B-B14F-4D97-AF65-F5344CB8AC3E}">
        <p14:creationId xmlns:p14="http://schemas.microsoft.com/office/powerpoint/2010/main" val="1794543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08418" y="2111761"/>
            <a:ext cx="5138450" cy="3853838"/>
          </a:xfrm>
          <a:prstGeom prst="rect">
            <a:avLst/>
          </a:prstGeom>
        </p:spPr>
      </p:pic>
      <p:sp>
        <p:nvSpPr>
          <p:cNvPr id="5" name="Rectangle 4"/>
          <p:cNvSpPr/>
          <p:nvPr/>
        </p:nvSpPr>
        <p:spPr>
          <a:xfrm>
            <a:off x="1033635" y="1033673"/>
            <a:ext cx="7073028" cy="461665"/>
          </a:xfrm>
          <a:prstGeom prst="rect">
            <a:avLst/>
          </a:prstGeom>
        </p:spPr>
        <p:txBody>
          <a:bodyPr wrap="square">
            <a:spAutoFit/>
          </a:bodyPr>
          <a:lstStyle/>
          <a:p>
            <a:pPr algn="ctr"/>
            <a:r>
              <a:rPr lang="en-US" sz="2400" dirty="0" smtClean="0"/>
              <a:t>“This Research Article was hard. Straight up difficult.”</a:t>
            </a:r>
            <a:endParaRPr lang="en-US" sz="2400" dirty="0"/>
          </a:p>
        </p:txBody>
      </p:sp>
    </p:spTree>
    <p:extLst>
      <p:ext uri="{BB962C8B-B14F-4D97-AF65-F5344CB8AC3E}">
        <p14:creationId xmlns:p14="http://schemas.microsoft.com/office/powerpoint/2010/main" val="3860559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4303" y="1416293"/>
            <a:ext cx="4526777" cy="3960930"/>
          </a:xfrm>
          <a:prstGeom prst="rect">
            <a:avLst/>
          </a:prstGeom>
        </p:spPr>
      </p:pic>
      <p:sp>
        <p:nvSpPr>
          <p:cNvPr id="5" name="Rectangle 4"/>
          <p:cNvSpPr/>
          <p:nvPr/>
        </p:nvSpPr>
        <p:spPr>
          <a:xfrm>
            <a:off x="4946692" y="1519669"/>
            <a:ext cx="4013610" cy="3785652"/>
          </a:xfrm>
          <a:prstGeom prst="rect">
            <a:avLst/>
          </a:prstGeom>
        </p:spPr>
        <p:txBody>
          <a:bodyPr wrap="square">
            <a:spAutoFit/>
          </a:bodyPr>
          <a:lstStyle/>
          <a:p>
            <a:pPr algn="ctr"/>
            <a:r>
              <a:rPr lang="en-US" sz="2400" dirty="0" smtClean="0"/>
              <a:t> “This experience … has prepared me … in a way that I'll be even more ready for detailed figures, typos, or even when all of the experiments fail</a:t>
            </a:r>
          </a:p>
          <a:p>
            <a:pPr algn="ctr"/>
            <a:r>
              <a:rPr lang="en-US" sz="2400" dirty="0" smtClean="0"/>
              <a:t>as long as I stick to a consistent plan … I'll be able to handle any new challenges that comes my way.”</a:t>
            </a:r>
            <a:endParaRPr lang="en-US" sz="2400" dirty="0"/>
          </a:p>
        </p:txBody>
      </p:sp>
    </p:spTree>
    <p:extLst>
      <p:ext uri="{BB962C8B-B14F-4D97-AF65-F5344CB8AC3E}">
        <p14:creationId xmlns:p14="http://schemas.microsoft.com/office/powerpoint/2010/main" val="2199095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4441</TotalTime>
  <Words>1839</Words>
  <Application>Microsoft Macintosh PowerPoint</Application>
  <PresentationFormat>On-screen Show (4:3)</PresentationFormat>
  <Paragraphs>202</Paragraphs>
  <Slides>45</Slides>
  <Notes>21</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Welcome to 20.109!</vt:lpstr>
      <vt:lpstr>Insight from previous 109ers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introduction to 20.109</vt:lpstr>
      <vt:lpstr>Meet the 20.109</vt:lpstr>
      <vt:lpstr>Core mission of 20.109</vt:lpstr>
      <vt:lpstr>Navigating success in 20.109</vt:lpstr>
      <vt:lpstr>PowerPoint Presentation</vt:lpstr>
      <vt:lpstr>Module 2: Measuring gene expression</vt:lpstr>
      <vt:lpstr>Module 3: Engineering biomaterials</vt:lpstr>
      <vt:lpstr>Resources in 20.109</vt:lpstr>
      <vt:lpstr>Workflow in 20.109</vt:lpstr>
      <vt:lpstr>Workflow in 20.109</vt:lpstr>
      <vt:lpstr>Experiments in 20.109</vt:lpstr>
      <vt:lpstr>Best practices in 20.109</vt:lpstr>
      <vt:lpstr>We analyze real and novel data in 20.109</vt:lpstr>
      <vt:lpstr>Written and oral communication</vt:lpstr>
      <vt:lpstr>Why communicate your science?</vt:lpstr>
      <vt:lpstr>Why scientists should tell more stories</vt:lpstr>
      <vt:lpstr>We are here to help</vt:lpstr>
      <vt:lpstr>BE Communication Lab</vt:lpstr>
      <vt:lpstr>Course logistics</vt:lpstr>
      <vt:lpstr>Expectations</vt:lpstr>
      <vt:lpstr>Expectations</vt:lpstr>
      <vt:lpstr>Our goals for you</vt:lpstr>
      <vt:lpstr>Final notes</vt:lpstr>
    </vt:vector>
  </TitlesOfParts>
  <Company>MIT BE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20.109!</dc:title>
  <dc:creator>Noreen Lyell</dc:creator>
  <cp:lastModifiedBy>Noreen Lyell</cp:lastModifiedBy>
  <cp:revision>111</cp:revision>
  <cp:lastPrinted>2015-09-10T12:29:09Z</cp:lastPrinted>
  <dcterms:created xsi:type="dcterms:W3CDTF">2015-09-09T16:29:12Z</dcterms:created>
  <dcterms:modified xsi:type="dcterms:W3CDTF">2018-02-06T15:50:01Z</dcterms:modified>
</cp:coreProperties>
</file>