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77" r:id="rId11"/>
    <p:sldId id="281" r:id="rId12"/>
    <p:sldId id="298" r:id="rId13"/>
    <p:sldId id="296" r:id="rId14"/>
    <p:sldId id="286" r:id="rId15"/>
    <p:sldId id="287" r:id="rId16"/>
    <p:sldId id="288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Helvetic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AD37"/>
    <a:srgbClr val="18008E"/>
    <a:srgbClr val="0097FF"/>
    <a:srgbClr val="0097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17"/>
    <p:restoredTop sz="94665"/>
  </p:normalViewPr>
  <p:slideViewPr>
    <p:cSldViewPr>
      <p:cViewPr varScale="1">
        <p:scale>
          <a:sx n="107" d="100"/>
          <a:sy n="107" d="100"/>
        </p:scale>
        <p:origin x="87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A2E59-38DD-1341-BF64-F4514F4C8347}" type="datetimeFigureOut">
              <a:rPr lang="en-US" smtClean="0"/>
              <a:t>4/23/21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08EED-8930-6B4E-9540-9FC509798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8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90A1F-F073-FE4B-B279-4F12FA651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14BED-BD19-7147-832B-7CDD30463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39908-516E-4042-BDAE-550A98F71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3F1F-438F-AC41-9674-447210C68F02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0DAE-030B-4749-9918-155454E81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6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3F1F-438F-AC41-9674-447210C68F02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0DAE-030B-4749-9918-155454E81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2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3F1F-438F-AC41-9674-447210C68F02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0DAE-030B-4749-9918-155454E81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78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3F1F-438F-AC41-9674-447210C68F02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0DAE-030B-4749-9918-155454E81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86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3F1F-438F-AC41-9674-447210C68F02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0DAE-030B-4749-9918-155454E81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34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3F1F-438F-AC41-9674-447210C68F02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0DAE-030B-4749-9918-155454E81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66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3F1F-438F-AC41-9674-447210C68F02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0DAE-030B-4749-9918-155454E81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10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3F1F-438F-AC41-9674-447210C68F02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0DAE-030B-4749-9918-155454E81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1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42DA0-7DFC-F943-9CAC-34802F808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3F1F-438F-AC41-9674-447210C68F02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0DAE-030B-4749-9918-155454E81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97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3F1F-438F-AC41-9674-447210C68F02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0DAE-030B-4749-9918-155454E81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3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3F1F-438F-AC41-9674-447210C68F02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0DAE-030B-4749-9918-155454E81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57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17436-46CD-4A46-B54D-910939603BC2}" type="slidenum">
              <a:rPr lang="en-US">
                <a:solidFill>
                  <a:srgbClr val="000000"/>
                </a:solidFill>
                <a:latin typeface="Time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65219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55A05-7009-CA4F-8165-DFB7CBD6A16B}" type="slidenum">
              <a:rPr lang="en-US">
                <a:solidFill>
                  <a:srgbClr val="000000"/>
                </a:solidFill>
                <a:latin typeface="Time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4959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222A8-1824-F542-8023-F254FAE5EB4C}" type="slidenum">
              <a:rPr lang="en-US">
                <a:solidFill>
                  <a:srgbClr val="000000"/>
                </a:solidFill>
                <a:latin typeface="Time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39324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E6ACF-B0F1-9949-BB7A-322D841AF809}" type="slidenum">
              <a:rPr lang="en-US">
                <a:solidFill>
                  <a:srgbClr val="000000"/>
                </a:solidFill>
                <a:latin typeface="Time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80417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8A730-BB0D-FE4B-AFFC-55AF520A7A34}" type="slidenum">
              <a:rPr lang="en-US">
                <a:solidFill>
                  <a:srgbClr val="000000"/>
                </a:solidFill>
                <a:latin typeface="Time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262505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E329-C4BC-B949-A8BD-A406054D4C3B}" type="slidenum">
              <a:rPr lang="en-US">
                <a:solidFill>
                  <a:srgbClr val="000000"/>
                </a:solidFill>
                <a:latin typeface="Time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42371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C4604-BC67-F247-ACA0-0A1B22DEB0DE}" type="slidenum">
              <a:rPr lang="en-US">
                <a:solidFill>
                  <a:srgbClr val="000000"/>
                </a:solidFill>
                <a:latin typeface="Time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2360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F5ACA-E8C7-9344-BE05-659042FFC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A4B6D-D492-3944-894B-48978921C48C}" type="slidenum">
              <a:rPr lang="en-US">
                <a:solidFill>
                  <a:srgbClr val="000000"/>
                </a:solidFill>
                <a:latin typeface="Time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99862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F643D-0753-BE4A-B863-72FCEC10155D}" type="slidenum">
              <a:rPr lang="en-US">
                <a:solidFill>
                  <a:srgbClr val="000000"/>
                </a:solidFill>
                <a:latin typeface="Time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63571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91EBA-C950-8F49-BC69-85D390D541DB}" type="slidenum">
              <a:rPr lang="en-US">
                <a:solidFill>
                  <a:srgbClr val="000000"/>
                </a:solidFill>
                <a:latin typeface="Time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38308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C4C21-42DF-F549-9DCC-7EE83FAE3642}" type="slidenum">
              <a:rPr lang="en-US">
                <a:solidFill>
                  <a:srgbClr val="000000"/>
                </a:solidFill>
                <a:latin typeface="Time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921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84C1D-E3ED-4648-8264-EB715C133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C313D-1DAD-984C-9EB9-5719AFB5D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ABD68-102E-A24F-88C5-8BBE2D967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79E32-3E46-ED43-9D96-52B8EC79B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113BB-A5DD-C34C-AB26-4FE0ADD66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1942B-1B12-3244-900F-6302D7D07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6838CD3-7493-2C49-9CAF-E55BC01DC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F3F1F-438F-AC41-9674-447210C68F02}" type="datetimeFigureOut">
              <a:rPr lang="en-US" smtClean="0"/>
              <a:pPr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10DAE-030B-4749-9918-155454E81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8ACA97-02E1-9C4E-9AB1-E8FA4C568640}" type="slidenum">
              <a:rPr lang="en-US">
                <a:solidFill>
                  <a:srgbClr val="000000"/>
                </a:solidFill>
                <a:latin typeface="Times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8507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oleObject" Target="../embeddings/oleObject5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emf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81000" y="2774514"/>
            <a:ext cx="3429000" cy="381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81000" y="771525"/>
            <a:ext cx="8245475" cy="320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2400" b="1" dirty="0"/>
              <a:t>Module 3 overview</a:t>
            </a:r>
          </a:p>
          <a:p>
            <a:pPr marL="457200" indent="-457200"/>
            <a:endParaRPr lang="en-US" sz="2400" b="1" dirty="0"/>
          </a:p>
          <a:p>
            <a:pPr marL="457200" indent="-457200">
              <a:lnSpc>
                <a:spcPct val="130000"/>
              </a:lnSpc>
            </a:pPr>
            <a:r>
              <a:rPr lang="en-US" i="1" dirty="0"/>
              <a:t>lecture					lab</a:t>
            </a:r>
          </a:p>
          <a:p>
            <a:pPr marL="457200" indent="-457200">
              <a:lnSpc>
                <a:spcPct val="130000"/>
              </a:lnSpc>
              <a:buFont typeface="Times" charset="0"/>
              <a:buNone/>
            </a:pPr>
            <a:r>
              <a:rPr lang="en-US" dirty="0"/>
              <a:t>1. Introduction to the module		1. Examine protein structure</a:t>
            </a:r>
          </a:p>
          <a:p>
            <a:pPr marL="457200" indent="-457200">
              <a:lnSpc>
                <a:spcPct val="130000"/>
              </a:lnSpc>
              <a:buFont typeface="Times" charset="0"/>
              <a:buNone/>
            </a:pPr>
            <a:r>
              <a:rPr lang="en-US" dirty="0"/>
              <a:t>2. Rational protein design		2. Identify mutants</a:t>
            </a:r>
          </a:p>
          <a:p>
            <a:pPr marL="457200" indent="-457200">
              <a:lnSpc>
                <a:spcPct val="130000"/>
              </a:lnSpc>
              <a:buFont typeface="Times" charset="0"/>
              <a:buNone/>
            </a:pPr>
            <a:r>
              <a:rPr lang="en-US" dirty="0"/>
              <a:t>3. Binding behavior			3. Analyze protein data</a:t>
            </a:r>
          </a:p>
          <a:p>
            <a:pPr marL="457200" indent="-457200">
              <a:lnSpc>
                <a:spcPct val="130000"/>
              </a:lnSpc>
              <a:buFont typeface="Times" charset="0"/>
              <a:buNone/>
            </a:pPr>
            <a:r>
              <a:rPr lang="en-US" dirty="0"/>
              <a:t>4. Fluorescence and sensors 		4. Design new mutants</a:t>
            </a:r>
          </a:p>
          <a:p>
            <a:pPr marL="457200" indent="-457200">
              <a:lnSpc>
                <a:spcPct val="130000"/>
              </a:lnSpc>
              <a:buFont typeface="Times" charset="0"/>
              <a:buNone/>
            </a:pPr>
            <a:r>
              <a:rPr lang="en-US" dirty="0"/>
              <a:t>5. High throughput screening</a:t>
            </a:r>
            <a:r>
              <a:rPr lang="en-US" i="1" dirty="0"/>
              <a:t>		</a:t>
            </a:r>
            <a:r>
              <a:rPr lang="en-US" dirty="0"/>
              <a:t>5. Write mini-report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DE2715E0-D4E6-244E-A030-83C60E6EA9D4}" type="slidenum">
              <a:rPr lang="en-US" sz="1400"/>
              <a:pPr/>
              <a:t>1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17525" y="663714"/>
            <a:ext cx="8245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he fractional saturation of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pericam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calcium binding sites is:</a:t>
            </a:r>
          </a:p>
        </p:txBody>
      </p:sp>
      <p:graphicFrame>
        <p:nvGraphicFramePr>
          <p:cNvPr id="22536" name="Object 2"/>
          <p:cNvGraphicFramePr>
            <a:graphicFrameLocks noChangeAspect="1"/>
          </p:cNvGraphicFramePr>
          <p:nvPr>
            <p:extLst/>
          </p:nvPr>
        </p:nvGraphicFramePr>
        <p:xfrm>
          <a:off x="2560638" y="1304925"/>
          <a:ext cx="4254500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3" imgW="2527300" imgH="1358900" progId="Equation.3">
                  <p:embed/>
                </p:oleObj>
              </mc:Choice>
              <mc:Fallback>
                <p:oleObj name="Equation" r:id="rId3" imgW="2527300" imgH="1358900" progId="Equation.3">
                  <p:embed/>
                  <p:pic>
                    <p:nvPicPr>
                      <p:cNvPr id="2253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638" y="1304925"/>
                        <a:ext cx="4254500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17525" y="3813175"/>
            <a:ext cx="8016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exponent of 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on the ligand concentration follows from the simultaneous binding of four calcium ions.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2743200" y="2838450"/>
            <a:ext cx="4071938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CC5CAE-02C2-334A-9839-BD9ED4F8274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1304925"/>
            <a:ext cx="212750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[P]</a:t>
            </a:r>
            <a:r>
              <a: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tot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= [P</a:t>
            </a:r>
            <a:r>
              <a: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] + [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P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K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= ([P</a:t>
            </a:r>
            <a:r>
              <a: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][Ca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2+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]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)/[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P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]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743200" y="2076450"/>
            <a:ext cx="25908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-108" charset="0"/>
              <a:ea typeface="+mn-ea"/>
              <a:cs typeface="+mn-cs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17525" y="4743450"/>
            <a:ext cx="8016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EC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50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= (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K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)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1/4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is the calcium concentration at which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half-maximal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binding and fluorescence change occurs.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637" y="5410200"/>
            <a:ext cx="717247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• always has units of concentration (convenient)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• functions like an “effective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K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” for complex binding scenarios</a:t>
            </a:r>
          </a:p>
        </p:txBody>
      </p:sp>
    </p:spTree>
    <p:extLst>
      <p:ext uri="{BB962C8B-B14F-4D97-AF65-F5344CB8AC3E}">
        <p14:creationId xmlns:p14="http://schemas.microsoft.com/office/powerpoint/2010/main" val="76312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 build="p" autoUpdateAnimBg="0"/>
      <p:bldP spid="22541" grpId="0" animBg="1"/>
      <p:bldP spid="7" grpId="0"/>
      <p:bldP spid="8" grpId="0" animBg="1"/>
      <p:bldP spid="9" grpId="0" build="p" autoUpdateAnimBg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0"/>
          <p:cNvSpPr txBox="1">
            <a:spLocks noChangeArrowheads="1"/>
          </p:cNvSpPr>
          <p:nvPr/>
        </p:nvSpPr>
        <p:spPr bwMode="auto">
          <a:xfrm>
            <a:off x="288925" y="1072175"/>
            <a:ext cx="4587875" cy="228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1.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Hill analysis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(linearization)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    • compute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values from data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    • consider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= log[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/(1 -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)]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    • plot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vs.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=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log([Ca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+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]) for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         transition region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    • slope tells number of simultaneous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         binding sites,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“Hill coefficient”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    •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intercept is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log(EC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50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)</a:t>
            </a:r>
          </a:p>
        </p:txBody>
      </p:sp>
      <p:pic>
        <p:nvPicPr>
          <p:cNvPr id="19460" name="Picture 12" descr="sim_pericam_plot1.png                                          000FEB7FMacduff                        C2DA758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762000"/>
            <a:ext cx="2916238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6858000" y="1143000"/>
            <a:ext cx="304800" cy="1600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  <p:sp>
        <p:nvSpPr>
          <p:cNvPr id="19462" name="Text Box 17"/>
          <p:cNvSpPr txBox="1">
            <a:spLocks noChangeArrowheads="1"/>
          </p:cNvSpPr>
          <p:nvPr/>
        </p:nvSpPr>
        <p:spPr bwMode="auto">
          <a:xfrm>
            <a:off x="288925" y="3614677"/>
            <a:ext cx="47402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2.  Curve fitting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    • fit data to binding equation of the form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    • use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Matlab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or related to determine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         values of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and EC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50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that best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         fit the data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    • for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GCaMP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example, ideal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is 4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>
            <p:extLst/>
          </p:nvPr>
        </p:nvGraphicFramePr>
        <p:xfrm>
          <a:off x="1862138" y="4267200"/>
          <a:ext cx="1638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4" imgW="1092200" imgH="457200" progId="Equation.3">
                  <p:embed/>
                </p:oleObj>
              </mc:Choice>
              <mc:Fallback>
                <p:oleObj name="Equation" r:id="rId4" imgW="1092200" imgH="457200" progId="Equation.3">
                  <p:embed/>
                  <p:pic>
                    <p:nvPicPr>
                      <p:cNvPr id="19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4267200"/>
                        <a:ext cx="1638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19" descr="sim_pericam_plot1.png                                          000FEB7FMacduff                        C2DA758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732213"/>
            <a:ext cx="2916238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0" descr="sim_pericam_plot2.png                                          000FEB7FMacduff                        C2DA7588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3733800"/>
            <a:ext cx="2916238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26" descr="sim_pericam_plot3.png                                          000FEB7FMacduff                        C2DA7588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89563" y="762000"/>
            <a:ext cx="2916237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Picture 27" descr="sim_pericam_plot3a.png                                         000FEB7FMacduff                        C2DA7588: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89563" y="762000"/>
            <a:ext cx="2916237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30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6F6CFC-EE7B-3748-8204-C097157BA8A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925" y="304800"/>
            <a:ext cx="771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Cooperative behavior is commonly detected in two ways: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1647235"/>
            <a:ext cx="1650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= log([Ca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2+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]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K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" y="3557364"/>
            <a:ext cx="8229600" cy="293852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-10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5327352" y="1775246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Y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4932478" y="1773122"/>
            <a:ext cx="108004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log[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/(1 –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])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029200" y="685800"/>
            <a:ext cx="3276600" cy="282098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-108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C6F6E3-4CD8-0547-9368-6AAB7EB329E2}"/>
              </a:ext>
            </a:extLst>
          </p:cNvPr>
          <p:cNvSpPr/>
          <p:nvPr/>
        </p:nvSpPr>
        <p:spPr bwMode="auto">
          <a:xfrm>
            <a:off x="685800" y="1981200"/>
            <a:ext cx="2923162" cy="4947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-10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D0408A-FB1A-D64A-99D9-AEB522379B25}"/>
              </a:ext>
            </a:extLst>
          </p:cNvPr>
          <p:cNvSpPr/>
          <p:nvPr/>
        </p:nvSpPr>
        <p:spPr bwMode="auto">
          <a:xfrm>
            <a:off x="685800" y="2451643"/>
            <a:ext cx="3733800" cy="9011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-108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53B82D-E9D2-A347-869D-52D5D0A9BB5B}"/>
              </a:ext>
            </a:extLst>
          </p:cNvPr>
          <p:cNvSpPr/>
          <p:nvPr/>
        </p:nvSpPr>
        <p:spPr bwMode="auto">
          <a:xfrm>
            <a:off x="685800" y="5029200"/>
            <a:ext cx="3733800" cy="1247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-108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093261-0F77-BC42-A34E-919083B602DD}"/>
              </a:ext>
            </a:extLst>
          </p:cNvPr>
          <p:cNvSpPr/>
          <p:nvPr/>
        </p:nvSpPr>
        <p:spPr bwMode="auto">
          <a:xfrm>
            <a:off x="685800" y="1647235"/>
            <a:ext cx="2743200" cy="3339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-10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81A976-368F-E042-B7F2-11C435B18200}"/>
              </a:ext>
            </a:extLst>
          </p:cNvPr>
          <p:cNvSpPr txBox="1"/>
          <p:nvPr/>
        </p:nvSpPr>
        <p:spPr>
          <a:xfrm>
            <a:off x="3429000" y="2176046"/>
            <a:ext cx="177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Why not all data?</a:t>
            </a:r>
          </a:p>
        </p:txBody>
      </p:sp>
    </p:spTree>
    <p:extLst>
      <p:ext uri="{BB962C8B-B14F-4D97-AF65-F5344CB8AC3E}">
        <p14:creationId xmlns:p14="http://schemas.microsoft.com/office/powerpoint/2010/main" val="205190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4" grpId="0"/>
      <p:bldP spid="5" grpId="0" animBg="1"/>
      <p:bldP spid="3" grpId="0" autoUpdateAnimBg="0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D72F8E3-8217-4B40-9DC6-2BC1B0722D90}"/>
              </a:ext>
            </a:extLst>
          </p:cNvPr>
          <p:cNvGrpSpPr/>
          <p:nvPr/>
        </p:nvGrpSpPr>
        <p:grpSpPr>
          <a:xfrm>
            <a:off x="517525" y="2111514"/>
            <a:ext cx="8093075" cy="2079486"/>
            <a:chOff x="517525" y="2111514"/>
            <a:chExt cx="8093075" cy="2079486"/>
          </a:xfrm>
        </p:grpSpPr>
        <p:sp>
          <p:nvSpPr>
            <p:cNvPr id="20483" name="Text Box 2"/>
            <p:cNvSpPr txBox="1">
              <a:spLocks noChangeArrowheads="1"/>
            </p:cNvSpPr>
            <p:nvPr/>
          </p:nvSpPr>
          <p:spPr bwMode="auto">
            <a:xfrm>
              <a:off x="517525" y="2111514"/>
              <a:ext cx="809307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For comparison with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pericam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, consider monovalent calcium binding to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BAPTA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, a commonly used calcium-specific chelator:</a:t>
              </a:r>
            </a:p>
          </p:txBody>
        </p:sp>
        <p:pic>
          <p:nvPicPr>
            <p:cNvPr id="20484" name="Picture 3" descr="BAPTA_binding.png                                              000FEB7FMacduff                        C2DA7588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2971800"/>
              <a:ext cx="608488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17525" y="4175125"/>
            <a:ext cx="8093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In this case, the equation that describes a titration curve (fraction of bound sites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vs.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calcium concentration) is:</a:t>
            </a:r>
          </a:p>
        </p:txBody>
      </p:sp>
      <p:graphicFrame>
        <p:nvGraphicFramePr>
          <p:cNvPr id="8198" name="Object 2"/>
          <p:cNvGraphicFramePr>
            <a:graphicFrameLocks noChangeAspect="1"/>
          </p:cNvGraphicFramePr>
          <p:nvPr>
            <p:extLst/>
          </p:nvPr>
        </p:nvGraphicFramePr>
        <p:xfrm>
          <a:off x="2684463" y="4946650"/>
          <a:ext cx="3549650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4" imgW="2108200" imgH="901700" progId="Equation.3">
                  <p:embed/>
                </p:oleObj>
              </mc:Choice>
              <mc:Fallback>
                <p:oleObj name="Equation" r:id="rId4" imgW="2108200" imgH="901700" progId="Equation.3">
                  <p:embed/>
                  <p:pic>
                    <p:nvPicPr>
                      <p:cNvPr id="81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463" y="4946650"/>
                        <a:ext cx="3549650" cy="151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A21A2C-DE5B-F04B-8228-AD97B7EA5C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4564062" y="6116183"/>
            <a:ext cx="31113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What is the Hill coefficient here?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7B18CA00-0B80-4240-867D-FA8398876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381000"/>
            <a:ext cx="8093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Hill coefficient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reflects number of sites simultaneously bound,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provides a measure of cooperativity.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8934D986-3F3D-8849-89DE-CE6082AAC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20170"/>
            <a:ext cx="489267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&gt; 1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implies positive cooperativity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&lt; 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implies negative cooperativity</a:t>
            </a:r>
          </a:p>
        </p:txBody>
      </p:sp>
    </p:spTree>
    <p:extLst>
      <p:ext uri="{BB962C8B-B14F-4D97-AF65-F5344CB8AC3E}">
        <p14:creationId xmlns:p14="http://schemas.microsoft.com/office/powerpoint/2010/main" val="34305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utoUpdateAnimBg="0"/>
      <p:bldP spid="204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38138" y="798513"/>
            <a:ext cx="8117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Simulated binding curves for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6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BAPTA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and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pericam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compare as follows: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6200" y="1414463"/>
            <a:ext cx="2897188" cy="3906837"/>
            <a:chOff x="48" y="891"/>
            <a:chExt cx="1825" cy="2461"/>
          </a:xfrm>
        </p:grpSpPr>
        <p:sp>
          <p:nvSpPr>
            <p:cNvPr id="21517" name="Text Box 3"/>
            <p:cNvSpPr txBox="1">
              <a:spLocks noChangeArrowheads="1"/>
            </p:cNvSpPr>
            <p:nvPr/>
          </p:nvSpPr>
          <p:spPr bwMode="auto">
            <a:xfrm>
              <a:off x="209" y="891"/>
              <a:ext cx="15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saturation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vs.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 log([Ca</a:t>
              </a:r>
              <a:r>
                <a:rPr kumimoji="0" 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2+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])</a:t>
              </a:r>
            </a:p>
          </p:txBody>
        </p:sp>
        <p:pic>
          <p:nvPicPr>
            <p:cNvPr id="21518" name="Picture 5" descr="pericam_BAPTA_plot.png                                         000FEB7FMacduff                        C2DA7588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" y="1160"/>
              <a:ext cx="1825" cy="1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9" name="Text Box 9"/>
            <p:cNvSpPr txBox="1">
              <a:spLocks noChangeArrowheads="1"/>
            </p:cNvSpPr>
            <p:nvPr/>
          </p:nvSpPr>
          <p:spPr bwMode="auto">
            <a:xfrm>
              <a:off x="192" y="2984"/>
              <a:ext cx="164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pericam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: sharper transition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96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BAPTA:  broader transition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971800" y="1231900"/>
            <a:ext cx="3427413" cy="4089400"/>
            <a:chOff x="1872" y="776"/>
            <a:chExt cx="2159" cy="2576"/>
          </a:xfrm>
        </p:grpSpPr>
        <p:pic>
          <p:nvPicPr>
            <p:cNvPr id="21514" name="Picture 16" descr="Ca_vs_theta.png                                                001CAC1EMacduff                        C2DA7588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2" y="776"/>
              <a:ext cx="2159" cy="2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5" name="Text Box 17"/>
            <p:cNvSpPr txBox="1">
              <a:spLocks noChangeArrowheads="1"/>
            </p:cNvSpPr>
            <p:nvPr/>
          </p:nvSpPr>
          <p:spPr bwMode="auto">
            <a:xfrm>
              <a:off x="2124" y="2984"/>
              <a:ext cx="175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pericam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: sigmoidal transition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96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BAPTA:  smooth transition</a:t>
              </a:r>
            </a:p>
          </p:txBody>
        </p:sp>
        <p:sp>
          <p:nvSpPr>
            <p:cNvPr id="21516" name="Text Box 18"/>
            <p:cNvSpPr txBox="1">
              <a:spLocks noChangeArrowheads="1"/>
            </p:cNvSpPr>
            <p:nvPr/>
          </p:nvSpPr>
          <p:spPr bwMode="auto">
            <a:xfrm>
              <a:off x="2303" y="891"/>
              <a:ext cx="12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saturation </a:t>
              </a: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vs.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 [Ca</a:t>
              </a:r>
              <a:r>
                <a:rPr kumimoji="0" lang="en-US" sz="16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2+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]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130925" y="1414463"/>
            <a:ext cx="3165475" cy="3906837"/>
            <a:chOff x="3862" y="891"/>
            <a:chExt cx="1994" cy="2461"/>
          </a:xfrm>
        </p:grpSpPr>
        <p:sp>
          <p:nvSpPr>
            <p:cNvPr id="21511" name="Text Box 4"/>
            <p:cNvSpPr txBox="1">
              <a:spLocks noChangeArrowheads="1"/>
            </p:cNvSpPr>
            <p:nvPr/>
          </p:nvSpPr>
          <p:spPr bwMode="auto">
            <a:xfrm>
              <a:off x="4506" y="891"/>
              <a:ext cx="5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Hill plot</a:t>
              </a:r>
            </a:p>
          </p:txBody>
        </p:sp>
        <p:sp>
          <p:nvSpPr>
            <p:cNvPr id="21512" name="Text Box 11"/>
            <p:cNvSpPr txBox="1">
              <a:spLocks noChangeArrowheads="1"/>
            </p:cNvSpPr>
            <p:nvPr/>
          </p:nvSpPr>
          <p:spPr bwMode="auto">
            <a:xfrm>
              <a:off x="4032" y="2984"/>
              <a:ext cx="182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7663" marR="0" lvl="0" indent="-34766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pericam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: greater slope</a:t>
              </a:r>
            </a:p>
            <a:p>
              <a:pPr marL="347663" marR="0" lvl="0" indent="-34766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9600"/>
                  </a:solidFill>
                  <a:effectLst/>
                  <a:uLnTx/>
                  <a:uFillTx/>
                  <a:latin typeface="Helvetica" charset="0"/>
                  <a:ea typeface="+mn-ea"/>
                  <a:cs typeface="+mn-cs"/>
                </a:rPr>
                <a:t>BAPTA:  lesser slope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endParaRPr>
            </a:p>
          </p:txBody>
        </p:sp>
        <p:pic>
          <p:nvPicPr>
            <p:cNvPr id="21513" name="Picture 14" descr="pericam_BAPTA_hillplot.png                                     000FEB7FMacduff                        C2DA7588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62" y="1160"/>
              <a:ext cx="1802" cy="1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10" name="Text Box 22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DDD1FD-E758-6442-844B-A82E35943D8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3120554" y="2874736"/>
            <a:ext cx="321078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77047" y="2874736"/>
            <a:ext cx="321078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Y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5741511" y="2874658"/>
            <a:ext cx="1080043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log[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/(1 –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])</a:t>
            </a:r>
          </a:p>
        </p:txBody>
      </p:sp>
    </p:spTree>
    <p:extLst>
      <p:ext uri="{BB962C8B-B14F-4D97-AF65-F5344CB8AC3E}">
        <p14:creationId xmlns:p14="http://schemas.microsoft.com/office/powerpoint/2010/main" val="223461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79425" y="228600"/>
            <a:ext cx="8131175" cy="244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The behavior we’ve been discussing for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pericam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is idealized, because we have been assuming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complete cooperativity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among the calcium binding sites (all four Ca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2+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ions bind at once). In fact, binding to individual sites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can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occur independently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, but each site’s apparent affinity still depends on whether the other sites are occupied.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Here is a scheme that better represents </a:t>
            </a:r>
            <a:r>
              <a:rPr lang="en-US" dirty="0" err="1">
                <a:solidFill>
                  <a:srgbClr val="000000"/>
                </a:solidFill>
              </a:rPr>
              <a:t>pericam’s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 multiple binding states: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" y="1981200"/>
            <a:ext cx="7848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  <p:pic>
        <p:nvPicPr>
          <p:cNvPr id="10243" name="Picture 3" descr="pericam_fullequilibrium.png                                    000FEB7FMacduff                        C2DA758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8463" y="2490788"/>
            <a:ext cx="5722937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610600" y="2286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AEF9DB-19AA-E042-8E0A-6016F75E68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486400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 practice, what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might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we expect for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pericam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21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143000" y="1066800"/>
            <a:ext cx="483978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/>
              <a:t>Lecture 3: Binding behavior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I. Bimolecular binding</a:t>
            </a:r>
          </a:p>
          <a:p>
            <a:r>
              <a:rPr lang="en-US" sz="1800" dirty="0"/>
              <a:t>     A. First-order binding</a:t>
            </a:r>
          </a:p>
          <a:p>
            <a:r>
              <a:rPr lang="en-US" sz="1800" dirty="0"/>
              <a:t>     B. Ligand-depleting model</a:t>
            </a:r>
          </a:p>
          <a:p>
            <a:endParaRPr lang="en-US" sz="1800" dirty="0"/>
          </a:p>
          <a:p>
            <a:r>
              <a:rPr lang="en-US" sz="1800" dirty="0"/>
              <a:t>II. Cooperative binding</a:t>
            </a:r>
          </a:p>
          <a:p>
            <a:r>
              <a:rPr lang="en-US" sz="1800" dirty="0"/>
              <a:t>     A. Cooperativity and Hill coefficients</a:t>
            </a:r>
          </a:p>
          <a:p>
            <a:r>
              <a:rPr lang="en-US" sz="1800" dirty="0"/>
              <a:t>     B. Cooperative </a:t>
            </a:r>
            <a:r>
              <a:rPr lang="en-US" sz="1800" i="1" dirty="0"/>
              <a:t>vs. </a:t>
            </a:r>
            <a:r>
              <a:rPr lang="en-US" sz="1800" dirty="0"/>
              <a:t>noncooperative binding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C5B798E4-BC70-AB49-9F02-733B03C2766A}" type="slidenum">
              <a:rPr lang="en-US" sz="1400"/>
              <a:pPr/>
              <a:t>2</a:t>
            </a:fld>
            <a:endParaRPr 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95400" y="1143000"/>
            <a:ext cx="1295400" cy="1676400"/>
            <a:chOff x="2133600" y="762000"/>
            <a:chExt cx="1295400" cy="1676400"/>
          </a:xfrm>
        </p:grpSpPr>
        <p:sp>
          <p:nvSpPr>
            <p:cNvPr id="11" name="Block Arc 10"/>
            <p:cNvSpPr/>
            <p:nvPr/>
          </p:nvSpPr>
          <p:spPr>
            <a:xfrm flipV="1">
              <a:off x="2133600" y="762000"/>
              <a:ext cx="1295400" cy="1295400"/>
            </a:xfrm>
            <a:prstGeom prst="blockArc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90800" y="1981200"/>
              <a:ext cx="381000" cy="4572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3771900" y="1752600"/>
            <a:ext cx="609600" cy="609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477000" y="1143000"/>
            <a:ext cx="1295400" cy="1676400"/>
            <a:chOff x="2133600" y="762000"/>
            <a:chExt cx="1295400" cy="1676400"/>
          </a:xfrm>
        </p:grpSpPr>
        <p:sp>
          <p:nvSpPr>
            <p:cNvPr id="20" name="Block Arc 19"/>
            <p:cNvSpPr/>
            <p:nvPr/>
          </p:nvSpPr>
          <p:spPr>
            <a:xfrm flipV="1">
              <a:off x="2133600" y="762000"/>
              <a:ext cx="1295400" cy="1295400"/>
            </a:xfrm>
            <a:prstGeom prst="blockArc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90800" y="1981200"/>
              <a:ext cx="381000" cy="4572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6819900" y="1484263"/>
            <a:ext cx="609600" cy="609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1752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953000" y="1979612"/>
            <a:ext cx="990600" cy="1588"/>
          </a:xfrm>
          <a:prstGeom prst="straightConnector1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876800" y="2055812"/>
            <a:ext cx="990600" cy="1588"/>
          </a:xfrm>
          <a:prstGeom prst="straightConnector1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800600" y="1981200"/>
            <a:ext cx="1219200" cy="74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43649" y="31242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77249" y="31242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5249" y="3124200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981200" y="4038600"/>
            <a:ext cx="5029200" cy="1075730"/>
            <a:chOff x="1676400" y="4038600"/>
            <a:chExt cx="5029200" cy="1075730"/>
          </a:xfrm>
        </p:grpSpPr>
        <p:sp>
          <p:nvSpPr>
            <p:cNvPr id="33" name="TextBox 32"/>
            <p:cNvSpPr txBox="1"/>
            <p:nvPr/>
          </p:nvSpPr>
          <p:spPr>
            <a:xfrm>
              <a:off x="4502353" y="4038600"/>
              <a:ext cx="22032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[P]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0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 = [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] + [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]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02353" y="4652665"/>
              <a:ext cx="2112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[L]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0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 = [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L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] + [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]</a:t>
              </a: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1676400" y="4257675"/>
            <a:ext cx="2286000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" name="Equation" r:id="rId3" imgW="1143000" imgH="393700" progId="Equation.3">
                    <p:embed/>
                  </p:oleObj>
                </mc:Choice>
                <mc:Fallback>
                  <p:oleObj name="Equation" r:id="rId3" imgW="1143000" imgH="393700" progId="Equation.3">
                    <p:embed/>
                    <p:pic>
                      <p:nvPicPr>
                        <p:cNvPr id="36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4257675"/>
                          <a:ext cx="2286000" cy="787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Box 36"/>
          <p:cNvSpPr txBox="1"/>
          <p:nvPr/>
        </p:nvSpPr>
        <p:spPr>
          <a:xfrm>
            <a:off x="609600" y="5562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What do these equations mean about the amount of C present under a given set of conditions?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10600" y="1524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3F911-1B49-6C40-9827-DC841D0EEFF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7061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494593" y="306288"/>
            <a:ext cx="3121861" cy="1177441"/>
            <a:chOff x="1295400" y="1219200"/>
            <a:chExt cx="6477000" cy="2442865"/>
          </a:xfrm>
        </p:grpSpPr>
        <p:grpSp>
          <p:nvGrpSpPr>
            <p:cNvPr id="2" name="Group 12"/>
            <p:cNvGrpSpPr/>
            <p:nvPr/>
          </p:nvGrpSpPr>
          <p:grpSpPr>
            <a:xfrm>
              <a:off x="1295400" y="1219200"/>
              <a:ext cx="1295400" cy="1676400"/>
              <a:chOff x="2133600" y="762000"/>
              <a:chExt cx="1295400" cy="1676400"/>
            </a:xfrm>
          </p:grpSpPr>
          <p:sp>
            <p:nvSpPr>
              <p:cNvPr id="11" name="Block Arc 10"/>
              <p:cNvSpPr/>
              <p:nvPr/>
            </p:nvSpPr>
            <p:spPr>
              <a:xfrm flipV="1">
                <a:off x="2133600" y="762000"/>
                <a:ext cx="1295400" cy="1295400"/>
              </a:xfrm>
              <a:prstGeom prst="blockArc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1981200"/>
                <a:ext cx="381000" cy="457200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3771900" y="1828800"/>
              <a:ext cx="609600" cy="609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" name="Group 18"/>
            <p:cNvGrpSpPr/>
            <p:nvPr/>
          </p:nvGrpSpPr>
          <p:grpSpPr>
            <a:xfrm>
              <a:off x="6477000" y="1219200"/>
              <a:ext cx="1295400" cy="1676400"/>
              <a:chOff x="2133600" y="762000"/>
              <a:chExt cx="1295400" cy="1676400"/>
            </a:xfrm>
          </p:grpSpPr>
          <p:sp>
            <p:nvSpPr>
              <p:cNvPr id="20" name="Block Arc 19"/>
              <p:cNvSpPr/>
              <p:nvPr/>
            </p:nvSpPr>
            <p:spPr>
              <a:xfrm flipV="1">
                <a:off x="2133600" y="762000"/>
                <a:ext cx="1295400" cy="1295400"/>
              </a:xfrm>
              <a:prstGeom prst="blockArc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590800" y="1981200"/>
                <a:ext cx="381000" cy="457200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6819900" y="1560463"/>
              <a:ext cx="609600" cy="609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48000" y="18288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953000" y="2055812"/>
              <a:ext cx="990600" cy="1588"/>
            </a:xfrm>
            <a:prstGeom prst="straightConnector1">
              <a:avLst/>
            </a:prstGeom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4876800" y="2132012"/>
              <a:ext cx="990600" cy="1588"/>
            </a:xfrm>
            <a:prstGeom prst="straightConnector1">
              <a:avLst/>
            </a:prstGeom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800600" y="2057400"/>
              <a:ext cx="1219200" cy="746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43649" y="3200400"/>
              <a:ext cx="389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P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77249" y="32004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L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25249" y="3200400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314704" y="475120"/>
            <a:ext cx="220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[P]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= [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] + [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]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14704" y="1089185"/>
            <a:ext cx="2112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[L]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= [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] + [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]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4445000" y="694841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3" imgW="749300" imgH="393700" progId="Equation.3">
                  <p:embed/>
                </p:oleObj>
              </mc:Choice>
              <mc:Fallback>
                <p:oleObj name="Equation" r:id="rId3" imgW="749300" imgH="393700" progId="Equation.3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694841"/>
                        <a:ext cx="14986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94593" y="2357735"/>
            <a:ext cx="7375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Common to describe binding as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fractional saturation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: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/>
          </p:nvPr>
        </p:nvGraphicFramePr>
        <p:xfrm>
          <a:off x="3001963" y="2916238"/>
          <a:ext cx="24320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5" imgW="1206500" imgH="431800" progId="Equation.3">
                  <p:embed/>
                </p:oleObj>
              </mc:Choice>
              <mc:Fallback>
                <p:oleObj name="Equation" r:id="rId5" imgW="1206500" imgH="431800" progId="Equation.3">
                  <p:embed/>
                  <p:pic>
                    <p:nvPicPr>
                      <p:cNvPr id="15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2916238"/>
                        <a:ext cx="2432050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4068482" y="2948464"/>
            <a:ext cx="1447800" cy="838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29630" y="2895600"/>
            <a:ext cx="19871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 ≤ </a:t>
            </a: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≤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= 0 at low [L]</a:t>
            </a:r>
          </a:p>
        </p:txBody>
      </p:sp>
      <p:graphicFrame>
        <p:nvGraphicFramePr>
          <p:cNvPr id="32" name="Object 4"/>
          <p:cNvGraphicFramePr>
            <a:graphicFrameLocks noChangeAspect="1"/>
          </p:cNvGraphicFramePr>
          <p:nvPr>
            <p:extLst/>
          </p:nvPr>
        </p:nvGraphicFramePr>
        <p:xfrm>
          <a:off x="2979738" y="5180013"/>
          <a:ext cx="378777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7" imgW="1879600" imgH="431800" progId="Equation.3">
                  <p:embed/>
                </p:oleObj>
              </mc:Choice>
              <mc:Fallback>
                <p:oleObj name="Equation" r:id="rId7" imgW="1879600" imgH="431800" progId="Equation.3">
                  <p:embed/>
                  <p:pic>
                    <p:nvPicPr>
                      <p:cNvPr id="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5180013"/>
                        <a:ext cx="3787775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4593" y="3886200"/>
            <a:ext cx="6721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Why is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a relevant quantity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 vitro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and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 vivo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593" y="4495800"/>
            <a:ext cx="3999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algebraic simplification of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: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38246" y="5181600"/>
            <a:ext cx="1447800" cy="838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10600" y="1524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3F911-1B49-6C40-9827-DC841D0EEFF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DBD220-9F10-864B-83BC-85BFE7289F03}"/>
              </a:ext>
            </a:extLst>
          </p:cNvPr>
          <p:cNvSpPr txBox="1"/>
          <p:nvPr/>
        </p:nvSpPr>
        <p:spPr>
          <a:xfrm>
            <a:off x="3018176" y="6172200"/>
            <a:ext cx="57727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Y as a function of [L] describes a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titration curve</a:t>
            </a:r>
          </a:p>
        </p:txBody>
      </p:sp>
    </p:spTree>
    <p:extLst>
      <p:ext uri="{BB962C8B-B14F-4D97-AF65-F5344CB8AC3E}">
        <p14:creationId xmlns:p14="http://schemas.microsoft.com/office/powerpoint/2010/main" val="364109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 animBg="1"/>
      <p:bldP spid="42" grpId="0"/>
      <p:bldP spid="4" grpId="0"/>
      <p:bldP spid="5" grpId="0"/>
      <p:bldP spid="37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/>
          </p:nvPr>
        </p:nvGraphicFramePr>
        <p:xfrm>
          <a:off x="4927600" y="533400"/>
          <a:ext cx="16129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3" imgW="800100" imgH="431800" progId="Equation.3">
                  <p:embed/>
                </p:oleObj>
              </mc:Choice>
              <mc:Fallback>
                <p:oleObj name="Equation" r:id="rId3" imgW="800100" imgH="431800" progId="Equation.3">
                  <p:embed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533400"/>
                        <a:ext cx="1612900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model_titration_linea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57200"/>
            <a:ext cx="4314825" cy="41338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77636" y="2274455"/>
            <a:ext cx="2015944" cy="1674090"/>
            <a:chOff x="1177636" y="2274455"/>
            <a:chExt cx="2015944" cy="1674090"/>
          </a:xfrm>
        </p:grpSpPr>
        <p:sp>
          <p:nvSpPr>
            <p:cNvPr id="7" name="Freeform 6"/>
            <p:cNvSpPr/>
            <p:nvPr/>
          </p:nvSpPr>
          <p:spPr>
            <a:xfrm>
              <a:off x="1177636" y="2274455"/>
              <a:ext cx="334819" cy="1674090"/>
            </a:xfrm>
            <a:custGeom>
              <a:avLst/>
              <a:gdLst>
                <a:gd name="connsiteX0" fmla="*/ 0 w 334819"/>
                <a:gd name="connsiteY0" fmla="*/ 0 h 1674090"/>
                <a:gd name="connsiteX1" fmla="*/ 323273 w 334819"/>
                <a:gd name="connsiteY1" fmla="*/ 0 h 1674090"/>
                <a:gd name="connsiteX2" fmla="*/ 334819 w 334819"/>
                <a:gd name="connsiteY2" fmla="*/ 1674090 h 167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819" h="1674090">
                  <a:moveTo>
                    <a:pt x="0" y="0"/>
                  </a:moveTo>
                  <a:lnTo>
                    <a:pt x="323273" y="0"/>
                  </a:lnTo>
                  <a:cubicBezTo>
                    <a:pt x="327122" y="558030"/>
                    <a:pt x="334819" y="1674090"/>
                    <a:pt x="334819" y="1674090"/>
                  </a:cubicBezTo>
                </a:path>
              </a:pathLst>
            </a:custGeom>
            <a:ln w="254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00200" y="2362200"/>
              <a:ext cx="15933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Y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 = 0.5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when [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L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] = </a:t>
              </a: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K</a:t>
              </a:r>
              <a:r>
                <a:rPr kumimoji="0" lang="en-US" sz="1800" b="0" i="1" u="none" strike="noStrike" kern="1200" cap="none" spc="0" normalizeH="0" baseline="-25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d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457200"/>
            <a:ext cx="4295775" cy="4133850"/>
            <a:chOff x="2028825" y="457200"/>
            <a:chExt cx="4295775" cy="4133850"/>
          </a:xfrm>
        </p:grpSpPr>
        <p:pic>
          <p:nvPicPr>
            <p:cNvPr id="10" name="Picture 9" descr="model_titration_log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28825" y="457200"/>
              <a:ext cx="4295775" cy="4133850"/>
            </a:xfrm>
            <a:prstGeom prst="rect">
              <a:avLst/>
            </a:prstGeom>
          </p:spPr>
        </p:pic>
        <p:sp>
          <p:nvSpPr>
            <p:cNvPr id="12" name="Freeform 11"/>
            <p:cNvSpPr/>
            <p:nvPr/>
          </p:nvSpPr>
          <p:spPr>
            <a:xfrm>
              <a:off x="2756081" y="2274455"/>
              <a:ext cx="1739719" cy="1674090"/>
            </a:xfrm>
            <a:custGeom>
              <a:avLst/>
              <a:gdLst>
                <a:gd name="connsiteX0" fmla="*/ 0 w 334819"/>
                <a:gd name="connsiteY0" fmla="*/ 0 h 1674090"/>
                <a:gd name="connsiteX1" fmla="*/ 323273 w 334819"/>
                <a:gd name="connsiteY1" fmla="*/ 0 h 1674090"/>
                <a:gd name="connsiteX2" fmla="*/ 334819 w 334819"/>
                <a:gd name="connsiteY2" fmla="*/ 1674090 h 167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819" h="1674090">
                  <a:moveTo>
                    <a:pt x="0" y="0"/>
                  </a:moveTo>
                  <a:lnTo>
                    <a:pt x="323273" y="0"/>
                  </a:lnTo>
                  <a:cubicBezTo>
                    <a:pt x="327122" y="558030"/>
                    <a:pt x="334819" y="1674090"/>
                    <a:pt x="334819" y="1674090"/>
                  </a:cubicBezTo>
                </a:path>
              </a:pathLst>
            </a:custGeom>
            <a:ln w="254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Picture 14" descr="model_titration_log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57200"/>
            <a:ext cx="4295775" cy="41338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610600" y="1524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3F911-1B49-6C40-9827-DC841D0EEFF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992868"/>
            <a:ext cx="3879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7ED39C-2030-B04A-803B-1BED293EFD16}"/>
              </a:ext>
            </a:extLst>
          </p:cNvPr>
          <p:cNvSpPr txBox="1"/>
          <p:nvPr/>
        </p:nvSpPr>
        <p:spPr>
          <a:xfrm>
            <a:off x="893914" y="4724400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convenience of dissociation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vs.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association constant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FCC25C-0D7E-0540-ACED-6D0D3C0999CA}"/>
              </a:ext>
            </a:extLst>
          </p:cNvPr>
          <p:cNvGrpSpPr/>
          <p:nvPr/>
        </p:nvGrpSpPr>
        <p:grpSpPr>
          <a:xfrm>
            <a:off x="2538494" y="1662630"/>
            <a:ext cx="6371861" cy="5042970"/>
            <a:chOff x="2538494" y="1662630"/>
            <a:chExt cx="6371861" cy="5042970"/>
          </a:xfrm>
        </p:grpSpPr>
        <p:sp>
          <p:nvSpPr>
            <p:cNvPr id="16" name="TextBox 15"/>
            <p:cNvSpPr txBox="1"/>
            <p:nvPr/>
          </p:nvSpPr>
          <p:spPr>
            <a:xfrm>
              <a:off x="5226270" y="6397823"/>
              <a:ext cx="36840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Shapiro,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Westmeyer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 (2010)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Nat. </a:t>
              </a:r>
              <a:r>
                <a:rPr kumimoji="0" lang="en-US" sz="1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Biotechnol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38494" y="5793275"/>
              <a:ext cx="31955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real binding isotherms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48AECDE-33AC-5C44-A586-A9498127F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84164" y="4065589"/>
              <a:ext cx="2743200" cy="233223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53ACCC-F255-EE44-BEA4-336881FCB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65114" y="1662630"/>
              <a:ext cx="2743200" cy="2402959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7BAEC1-6642-C34C-91FA-7D3D7D03A196}"/>
                </a:ext>
              </a:extLst>
            </p:cNvPr>
            <p:cNvSpPr/>
            <p:nvPr/>
          </p:nvSpPr>
          <p:spPr>
            <a:xfrm>
              <a:off x="5865114" y="1662630"/>
              <a:ext cx="230886" cy="2423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6AECFC-D8FD-044B-A424-C45959A755DE}"/>
                </a:ext>
              </a:extLst>
            </p:cNvPr>
            <p:cNvSpPr/>
            <p:nvPr/>
          </p:nvSpPr>
          <p:spPr>
            <a:xfrm>
              <a:off x="5903214" y="4079890"/>
              <a:ext cx="230886" cy="2423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39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del_titration_l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4295775" cy="4133850"/>
          </a:xfrm>
          <a:prstGeom prst="rect">
            <a:avLst/>
          </a:prstGeom>
        </p:spPr>
      </p:pic>
      <p:graphicFrame>
        <p:nvGraphicFramePr>
          <p:cNvPr id="16386" name="Object 2"/>
          <p:cNvGraphicFramePr>
            <a:graphicFrameLocks noChangeAspect="1"/>
          </p:cNvGraphicFramePr>
          <p:nvPr>
            <p:extLst/>
          </p:nvPr>
        </p:nvGraphicFramePr>
        <p:xfrm>
          <a:off x="4927600" y="533400"/>
          <a:ext cx="16129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4" imgW="800100" imgH="431800" progId="Equation.3">
                  <p:embed/>
                </p:oleObj>
              </mc:Choice>
              <mc:Fallback>
                <p:oleObj name="Equation" r:id="rId4" imgW="800100" imgH="431800" progId="Equation.3">
                  <p:embed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533400"/>
                        <a:ext cx="1612900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876801" y="2533472"/>
            <a:ext cx="42671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Q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Why doesn’t this curve appear to depend on the amount of protein present?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4724400"/>
            <a:ext cx="7772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Amount of protein affects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depletion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ligand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into [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].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So far, we have assumed that we can keep track of [L] (free ligand concentration), but this is usually only true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when ligand is not depleted:  [L] ~ [L]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&gt;&gt; [C]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10600" y="1524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3F911-1B49-6C40-9827-DC841D0EEFF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992868"/>
            <a:ext cx="3879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1387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381000"/>
            <a:ext cx="375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What if [L]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is not &gt;&gt; [P]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?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>
            <p:extLst/>
          </p:nvPr>
        </p:nvGraphicFramePr>
        <p:xfrm>
          <a:off x="774700" y="1447800"/>
          <a:ext cx="658177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3" imgW="3263900" imgH="482600" progId="Equation.3">
                  <p:embed/>
                </p:oleObj>
              </mc:Choice>
              <mc:Fallback>
                <p:oleObj name="Equation" r:id="rId3" imgW="3263900" imgH="482600" progId="Equation.3">
                  <p:embed/>
                  <p:pic>
                    <p:nvPicPr>
                      <p:cNvPr id="184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1447800"/>
                        <a:ext cx="6581775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>
            <p:extLst/>
          </p:nvPr>
        </p:nvGraphicFramePr>
        <p:xfrm>
          <a:off x="736600" y="2701925"/>
          <a:ext cx="468788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Equation" r:id="rId5" imgW="2324100" imgH="520700" progId="Equation.3">
                  <p:embed/>
                </p:oleObj>
              </mc:Choice>
              <mc:Fallback>
                <p:oleObj name="Equation" r:id="rId5" imgW="2324100" imgH="520700" progId="Equation.3">
                  <p:embed/>
                  <p:pic>
                    <p:nvPicPr>
                      <p:cNvPr id="18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701925"/>
                        <a:ext cx="4687888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>
            <p:extLst/>
          </p:nvPr>
        </p:nvGraphicFramePr>
        <p:xfrm>
          <a:off x="776288" y="3990975"/>
          <a:ext cx="694055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Equation" r:id="rId7" imgW="3441700" imgH="546100" progId="Equation.3">
                  <p:embed/>
                </p:oleObj>
              </mc:Choice>
              <mc:Fallback>
                <p:oleObj name="Equation" r:id="rId7" imgW="3441700" imgH="546100" progId="Equation.3">
                  <p:embed/>
                  <p:pic>
                    <p:nvPicPr>
                      <p:cNvPr id="18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3990975"/>
                        <a:ext cx="6940550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2925" y="4886325"/>
            <a:ext cx="1828800" cy="12131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09740" y="1485900"/>
            <a:ext cx="2362200" cy="895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95679" y="1485900"/>
            <a:ext cx="2751283" cy="895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3286125"/>
            <a:ext cx="4953000" cy="49053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7841" y="5419725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harder to fit to actual data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...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depends on more variables 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10600" y="1524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3F911-1B49-6C40-9827-DC841D0EEFF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202" y="6183868"/>
            <a:ext cx="840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... but describes behavior of systems over a wide range of ligand concentrations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6DE1BC-AAF0-7442-9630-2671F86A6C66}"/>
              </a:ext>
            </a:extLst>
          </p:cNvPr>
          <p:cNvSpPr txBox="1"/>
          <p:nvPr/>
        </p:nvSpPr>
        <p:spPr>
          <a:xfrm>
            <a:off x="6834444" y="3619202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“depleting model”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609600"/>
            <a:ext cx="770384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useful to express </a:t>
            </a: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in terms of [P]</a:t>
            </a:r>
            <a:r>
              <a:rPr kumimoji="0" lang="en-US" sz="21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&amp; [L]</a:t>
            </a:r>
            <a:r>
              <a:rPr kumimoji="0" lang="en-US" sz="21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, where [L]</a:t>
            </a:r>
            <a:r>
              <a:rPr kumimoji="0" lang="en-US" sz="21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= [L] + [C]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93C69-14B0-B94F-9A1E-DE7CC0B79AF5}"/>
              </a:ext>
            </a:extLst>
          </p:cNvPr>
          <p:cNvSpPr txBox="1"/>
          <p:nvPr/>
        </p:nvSpPr>
        <p:spPr>
          <a:xfrm>
            <a:off x="7466211" y="1463930"/>
            <a:ext cx="132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= [C]/[P]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2435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build="p"/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66878" y="1331035"/>
            <a:ext cx="4481892" cy="4601265"/>
            <a:chOff x="1804789" y="865639"/>
            <a:chExt cx="6018368" cy="5962216"/>
          </a:xfrm>
        </p:grpSpPr>
        <p:grpSp>
          <p:nvGrpSpPr>
            <p:cNvPr id="2" name="Group 1"/>
            <p:cNvGrpSpPr/>
            <p:nvPr/>
          </p:nvGrpSpPr>
          <p:grpSpPr>
            <a:xfrm>
              <a:off x="2304617" y="865639"/>
              <a:ext cx="5518540" cy="5962216"/>
              <a:chOff x="2304617" y="865639"/>
              <a:chExt cx="5518540" cy="5962216"/>
            </a:xfrm>
          </p:grpSpPr>
          <p:pic>
            <p:nvPicPr>
              <p:cNvPr id="4" name="Picture 3" descr="Screen Shot 2017-05-09 at 1.31.24 PM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79" b="9177"/>
              <a:stretch/>
            </p:blipFill>
            <p:spPr>
              <a:xfrm>
                <a:off x="2304617" y="865639"/>
                <a:ext cx="5518540" cy="5556561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4506406" y="6349283"/>
                <a:ext cx="1755899" cy="478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Log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10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 [L]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0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16200000">
              <a:off x="1174813" y="3127992"/>
              <a:ext cx="1755898" cy="495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Log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10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 [P]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0</a:t>
              </a:r>
            </a:p>
          </p:txBody>
        </p:sp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5655" y="805757"/>
            <a:ext cx="8748139" cy="517437"/>
          </a:xfrm>
        </p:spPr>
        <p:txBody>
          <a:bodyPr>
            <a:noAutofit/>
          </a:bodyPr>
          <a:lstStyle/>
          <a:p>
            <a:r>
              <a:rPr lang="en-US" sz="1800" dirty="0">
                <a:latin typeface="Helvetica"/>
                <a:cs typeface="Helvetica"/>
              </a:rPr>
              <a:t>fractional saturation of P</a:t>
            </a:r>
            <a:br>
              <a:rPr lang="en-US" sz="1800" dirty="0">
                <a:latin typeface="Helvetica"/>
                <a:cs typeface="Helvetica"/>
              </a:rPr>
            </a:br>
            <a:r>
              <a:rPr lang="en-US" sz="1800" dirty="0">
                <a:latin typeface="Helvetica"/>
                <a:cs typeface="Helvetica"/>
              </a:rPr>
              <a:t>assuming </a:t>
            </a:r>
            <a:r>
              <a:rPr lang="en-US" sz="1800" i="1" dirty="0" err="1">
                <a:latin typeface="Helvetica"/>
                <a:cs typeface="Helvetica"/>
              </a:rPr>
              <a:t>K</a:t>
            </a:r>
            <a:r>
              <a:rPr lang="en-US" sz="1800" i="1" baseline="-25000" dirty="0" err="1">
                <a:latin typeface="Helvetica"/>
                <a:cs typeface="Helvetica"/>
              </a:rPr>
              <a:t>d</a:t>
            </a:r>
            <a:r>
              <a:rPr lang="en-US" sz="1800" dirty="0">
                <a:latin typeface="Helvetica"/>
                <a:cs typeface="Helvetica"/>
              </a:rPr>
              <a:t>  =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10600" y="1524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3F911-1B49-6C40-9827-DC841D0EEFF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72228" y="4038600"/>
            <a:ext cx="5707334" cy="1295400"/>
            <a:chOff x="2772228" y="4038600"/>
            <a:chExt cx="5707334" cy="1295400"/>
          </a:xfrm>
        </p:grpSpPr>
        <p:sp>
          <p:nvSpPr>
            <p:cNvPr id="10" name="Rectangle 9"/>
            <p:cNvSpPr/>
            <p:nvPr/>
          </p:nvSpPr>
          <p:spPr>
            <a:xfrm>
              <a:off x="2772228" y="4038600"/>
              <a:ext cx="3733800" cy="1295400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53200" y="4038600"/>
              <a:ext cx="19263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pseudo-first order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region: binding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independent of [P]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0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72228" y="1484310"/>
            <a:ext cx="5471459" cy="1920878"/>
            <a:chOff x="2772228" y="4038600"/>
            <a:chExt cx="5471459" cy="1920878"/>
          </a:xfrm>
        </p:grpSpPr>
        <p:sp>
          <p:nvSpPr>
            <p:cNvPr id="14" name="Rectangle 13"/>
            <p:cNvSpPr/>
            <p:nvPr/>
          </p:nvSpPr>
          <p:spPr>
            <a:xfrm>
              <a:off x="2772228" y="4038600"/>
              <a:ext cx="3733800" cy="1920878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4038600"/>
              <a:ext cx="169048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binding isotherm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depends on [P]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FF085C-FF98-E24F-836C-8F45A663636A}"/>
              </a:ext>
            </a:extLst>
          </p:cNvPr>
          <p:cNvGrpSpPr/>
          <p:nvPr/>
        </p:nvGrpSpPr>
        <p:grpSpPr>
          <a:xfrm>
            <a:off x="2415014" y="5334000"/>
            <a:ext cx="4519186" cy="1151231"/>
            <a:chOff x="2415014" y="5334000"/>
            <a:chExt cx="4519186" cy="11512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1D51BD-915B-F64C-AA8F-9CFD215E332F}"/>
                </a:ext>
              </a:extLst>
            </p:cNvPr>
            <p:cNvSpPr txBox="1"/>
            <p:nvPr/>
          </p:nvSpPr>
          <p:spPr>
            <a:xfrm>
              <a:off x="2415014" y="6146677"/>
              <a:ext cx="45191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transition usually takes two orders of magnitude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EC1B81F-1944-A744-8C5B-FD6C6607D2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3861" y="5334000"/>
              <a:ext cx="1454739" cy="81267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ACE263D-5B02-4547-9BB7-B29B4B5384E4}"/>
                </a:ext>
              </a:extLst>
            </p:cNvPr>
            <p:cNvCxnSpPr>
              <a:cxnSpLocks/>
            </p:cNvCxnSpPr>
            <p:nvPr/>
          </p:nvCxnSpPr>
          <p:spPr>
            <a:xfrm>
              <a:off x="5267485" y="5334000"/>
              <a:ext cx="1378721" cy="81267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7DE840-02EF-6B40-9C9E-15F9696AE8CC}"/>
              </a:ext>
            </a:extLst>
          </p:cNvPr>
          <p:cNvGrpSpPr/>
          <p:nvPr/>
        </p:nvGrpSpPr>
        <p:grpSpPr>
          <a:xfrm>
            <a:off x="6530609" y="3364486"/>
            <a:ext cx="1822395" cy="646331"/>
            <a:chOff x="6530609" y="3364486"/>
            <a:chExt cx="1822395" cy="646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80A59D-A85D-834C-B481-4BCD4F998359}"/>
                </a:ext>
              </a:extLst>
            </p:cNvPr>
            <p:cNvSpPr txBox="1"/>
            <p:nvPr/>
          </p:nvSpPr>
          <p:spPr>
            <a:xfrm>
              <a:off x="6530609" y="3364486"/>
              <a:ext cx="3305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}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179E62-7FA6-CD49-989C-FE062F82946C}"/>
                </a:ext>
              </a:extLst>
            </p:cNvPr>
            <p:cNvSpPr txBox="1"/>
            <p:nvPr/>
          </p:nvSpPr>
          <p:spPr>
            <a:xfrm>
              <a:off x="6775328" y="3426042"/>
              <a:ext cx="15776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about an order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of magnitude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146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15"/>
          <p:cNvSpPr txBox="1">
            <a:spLocks noChangeArrowheads="1"/>
          </p:cNvSpPr>
          <p:nvPr/>
        </p:nvSpPr>
        <p:spPr bwMode="auto">
          <a:xfrm>
            <a:off x="8610600" y="228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473240-F707-FB4D-B3B1-6F3D42610E7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47161B-026B-3F4E-8821-42E60B244456}"/>
              </a:ext>
            </a:extLst>
          </p:cNvPr>
          <p:cNvGrpSpPr/>
          <p:nvPr/>
        </p:nvGrpSpPr>
        <p:grpSpPr>
          <a:xfrm>
            <a:off x="546410" y="802723"/>
            <a:ext cx="7212231" cy="1827765"/>
            <a:chOff x="546410" y="802723"/>
            <a:chExt cx="7212231" cy="1827765"/>
          </a:xfrm>
        </p:grpSpPr>
        <p:pic>
          <p:nvPicPr>
            <p:cNvPr id="16389" name="Picture 3" descr="pericam_fullycooperative.png                                   000CD221Macbeth                        C3101BA3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52600" y="1295400"/>
              <a:ext cx="5700713" cy="133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546410" y="802723"/>
              <a:ext cx="7212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assuming that the four ions are bound approximately simultaneously: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2D28A50-33EE-8B4A-BC40-A36A1E29E4BA}"/>
              </a:ext>
            </a:extLst>
          </p:cNvPr>
          <p:cNvSpPr txBox="1"/>
          <p:nvPr/>
        </p:nvSpPr>
        <p:spPr>
          <a:xfrm>
            <a:off x="546410" y="2670930"/>
            <a:ext cx="775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Coupling between distinct binding sites is often achieved through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allosteric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interactions (“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allo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” = other).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6B8D5C-B904-AD4A-A8A1-F1FB4204D496}"/>
              </a:ext>
            </a:extLst>
          </p:cNvPr>
          <p:cNvSpPr txBox="1"/>
          <p:nvPr/>
        </p:nvSpPr>
        <p:spPr>
          <a:xfrm>
            <a:off x="546410" y="378536"/>
            <a:ext cx="5961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But our protein binds four ligands (Ca</a:t>
            </a:r>
            <a:r>
              <a:rPr lang="en-US" sz="1800" baseline="30000" dirty="0"/>
              <a:t>2+</a:t>
            </a:r>
            <a:r>
              <a:rPr lang="en-US" sz="1800" dirty="0"/>
              <a:t> ions), not one…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323E7F27-81BF-064C-837E-E0134950C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0" y="3505200"/>
            <a:ext cx="80930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Helvetica" charset="0"/>
              </a:rPr>
              <a:t>This is an example of the phenomenon of </a:t>
            </a:r>
            <a:r>
              <a:rPr lang="en-US" sz="1800" dirty="0">
                <a:solidFill>
                  <a:srgbClr val="FF0000"/>
                </a:solidFill>
                <a:latin typeface="Helvetica" charset="0"/>
              </a:rPr>
              <a:t>cooperative</a:t>
            </a:r>
            <a:r>
              <a:rPr lang="en-US" sz="1800" dirty="0">
                <a:solidFill>
                  <a:srgbClr val="000000"/>
                </a:solidFill>
                <a:latin typeface="Helvetica" charset="0"/>
              </a:rPr>
              <a:t> binding:</a:t>
            </a:r>
          </a:p>
          <a:p>
            <a:pPr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Helvetica" charset="0"/>
              </a:rPr>
              <a:t>     • </a:t>
            </a:r>
            <a:r>
              <a:rPr lang="en-US" sz="1800" dirty="0">
                <a:solidFill>
                  <a:srgbClr val="FF0000"/>
                </a:solidFill>
                <a:latin typeface="Helvetica" charset="0"/>
              </a:rPr>
              <a:t>positive cooperativity</a:t>
            </a:r>
            <a:r>
              <a:rPr lang="en-US" sz="1800" dirty="0">
                <a:solidFill>
                  <a:srgbClr val="000000"/>
                </a:solidFill>
                <a:latin typeface="Helvetica" charset="0"/>
              </a:rPr>
              <a:t> means that binding to one</a:t>
            </a:r>
            <a:br>
              <a:rPr lang="en-US" sz="1800" dirty="0">
                <a:solidFill>
                  <a:srgbClr val="000000"/>
                </a:solidFill>
                <a:latin typeface="Helvetica" charset="0"/>
              </a:rPr>
            </a:br>
            <a:r>
              <a:rPr lang="en-US" sz="1800" dirty="0">
                <a:solidFill>
                  <a:srgbClr val="000000"/>
                </a:solidFill>
                <a:latin typeface="Helvetica" charset="0"/>
              </a:rPr>
              <a:t>          site </a:t>
            </a:r>
            <a:r>
              <a:rPr lang="en-US" sz="1800" i="1" dirty="0">
                <a:solidFill>
                  <a:srgbClr val="000000"/>
                </a:solidFill>
                <a:latin typeface="Helvetica" charset="0"/>
              </a:rPr>
              <a:t>promotes</a:t>
            </a:r>
            <a:r>
              <a:rPr lang="en-US" sz="1800" dirty="0">
                <a:solidFill>
                  <a:srgbClr val="000000"/>
                </a:solidFill>
                <a:latin typeface="Helvetica" charset="0"/>
              </a:rPr>
              <a:t> binding to subsequent sites</a:t>
            </a:r>
          </a:p>
          <a:p>
            <a:pPr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Helvetica" charset="0"/>
              </a:rPr>
              <a:t>     • </a:t>
            </a:r>
            <a:r>
              <a:rPr lang="en-US" sz="1800" dirty="0">
                <a:solidFill>
                  <a:srgbClr val="FF0000"/>
                </a:solidFill>
                <a:latin typeface="Helvetica" charset="0"/>
              </a:rPr>
              <a:t>negative cooperativity</a:t>
            </a:r>
            <a:r>
              <a:rPr lang="en-US" sz="1800" dirty="0">
                <a:latin typeface="Helvetica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Helvetica" charset="0"/>
              </a:rPr>
              <a:t>means that binding to one 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          </a:t>
            </a:r>
            <a:r>
              <a:rPr lang="en-US" sz="1800" dirty="0">
                <a:solidFill>
                  <a:srgbClr val="000000"/>
                </a:solidFill>
                <a:latin typeface="Helvetica" charset="0"/>
              </a:rPr>
              <a:t>site </a:t>
            </a:r>
            <a:r>
              <a:rPr lang="en-US" sz="1800" i="1" dirty="0">
                <a:solidFill>
                  <a:srgbClr val="000000"/>
                </a:solidFill>
                <a:latin typeface="Helvetica" charset="0"/>
              </a:rPr>
              <a:t>depresses</a:t>
            </a:r>
            <a:r>
              <a:rPr lang="en-US" sz="1800" dirty="0">
                <a:solidFill>
                  <a:srgbClr val="000000"/>
                </a:solidFill>
                <a:latin typeface="Helvetica" charset="0"/>
              </a:rPr>
              <a:t> binding to subsequent sites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F2EE8E-C006-F149-BBF7-850438432F16}"/>
              </a:ext>
            </a:extLst>
          </p:cNvPr>
          <p:cNvSpPr txBox="1"/>
          <p:nvPr/>
        </p:nvSpPr>
        <p:spPr>
          <a:xfrm>
            <a:off x="757838" y="5468796"/>
            <a:ext cx="5261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classic example: </a:t>
            </a:r>
            <a:r>
              <a:rPr lang="en-US" sz="1600" dirty="0">
                <a:solidFill>
                  <a:srgbClr val="FF0000"/>
                </a:solidFill>
                <a:latin typeface="Helvetica" pitchFamily="2" charset="0"/>
              </a:rPr>
              <a:t>hemoglobin (</a:t>
            </a:r>
            <a:r>
              <a:rPr lang="en-US" sz="1600" dirty="0" err="1">
                <a:solidFill>
                  <a:srgbClr val="FF0000"/>
                </a:solidFill>
                <a:latin typeface="Helvetica" pitchFamily="2" charset="0"/>
              </a:rPr>
              <a:t>Hb</a:t>
            </a:r>
            <a:r>
              <a:rPr lang="en-US" sz="1600" dirty="0">
                <a:solidFill>
                  <a:srgbClr val="FF0000"/>
                </a:solidFill>
                <a:latin typeface="Helvetica" pitchFamily="2" charset="0"/>
              </a:rPr>
              <a:t>)</a:t>
            </a:r>
            <a:r>
              <a:rPr lang="en-US" sz="1600" dirty="0">
                <a:latin typeface="Helvetica" pitchFamily="2" charset="0"/>
              </a:rPr>
              <a:t> transitions between R and T states; binding of O</a:t>
            </a:r>
            <a:r>
              <a:rPr lang="en-US" sz="1600" baseline="-25000" dirty="0">
                <a:latin typeface="Helvetica" pitchFamily="2" charset="0"/>
              </a:rPr>
              <a:t>2</a:t>
            </a:r>
            <a:r>
              <a:rPr lang="en-US" sz="1600" dirty="0">
                <a:latin typeface="Helvetica" pitchFamily="2" charset="0"/>
              </a:rPr>
              <a:t> shifts </a:t>
            </a:r>
            <a:r>
              <a:rPr lang="en-US" sz="1600" dirty="0" err="1">
                <a:latin typeface="Helvetica" pitchFamily="2" charset="0"/>
              </a:rPr>
              <a:t>Hb</a:t>
            </a:r>
            <a:r>
              <a:rPr lang="en-US" sz="1600" dirty="0">
                <a:latin typeface="Helvetica" pitchFamily="2" charset="0"/>
              </a:rPr>
              <a:t> toward the R state, which binds O</a:t>
            </a:r>
            <a:r>
              <a:rPr lang="en-US" sz="1600" baseline="-25000" dirty="0">
                <a:latin typeface="Helvetica" pitchFamily="2" charset="0"/>
              </a:rPr>
              <a:t>2</a:t>
            </a:r>
            <a:r>
              <a:rPr lang="en-US" sz="1600" dirty="0">
                <a:latin typeface="Helvetica" pitchFamily="2" charset="0"/>
              </a:rPr>
              <a:t> more avidly.</a:t>
            </a:r>
          </a:p>
        </p:txBody>
      </p:sp>
      <p:pic>
        <p:nvPicPr>
          <p:cNvPr id="15" name="Picture 14" descr="Hemoglobin_t-r_state_ani.gif">
            <a:extLst>
              <a:ext uri="{FF2B5EF4-FFF2-40B4-BE49-F238E27FC236}">
                <a16:creationId xmlns:a16="http://schemas.microsoft.com/office/drawing/2014/main" id="{877A5D27-B606-CC4C-9D1C-DC23DAE28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63" y="4665585"/>
            <a:ext cx="243029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4494</TotalTime>
  <Words>953</Words>
  <Application>Microsoft Macintosh PowerPoint</Application>
  <PresentationFormat>On-screen Show (4:3)</PresentationFormat>
  <Paragraphs>141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Helvetica</vt:lpstr>
      <vt:lpstr>Times</vt:lpstr>
      <vt:lpstr>Blank Presentation</vt:lpstr>
      <vt:lpstr>Office Theme</vt:lpstr>
      <vt:lpstr>1_Blank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fractional saturation of P assuming Kd  =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Whitehead Institute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User</dc:creator>
  <cp:lastModifiedBy>Microsoft Office User</cp:lastModifiedBy>
  <cp:revision>204</cp:revision>
  <dcterms:created xsi:type="dcterms:W3CDTF">2013-03-11T21:27:08Z</dcterms:created>
  <dcterms:modified xsi:type="dcterms:W3CDTF">2021-04-23T22:23:16Z</dcterms:modified>
</cp:coreProperties>
</file>