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21" r:id="rId1"/>
  </p:sldMasterIdLst>
  <p:notesMasterIdLst>
    <p:notesMasterId r:id="rId10"/>
  </p:notesMasterIdLst>
  <p:sldIdLst>
    <p:sldId id="256" r:id="rId2"/>
    <p:sldId id="258" r:id="rId3"/>
    <p:sldId id="265" r:id="rId4"/>
    <p:sldId id="263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45986-8A22-6B47-B34D-67F1FAE72CF3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71E15-9C21-964D-99ED-197204B60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1E15-9C21-964D-99ED-197204B60F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1E15-9C21-964D-99ED-197204B60F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1E15-9C21-964D-99ED-197204B60F6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1E15-9C21-964D-99ED-197204B60F6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1E15-9C21-964D-99ED-197204B60F6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1E15-9C21-964D-99ED-197204B60F6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1E15-9C21-964D-99ED-197204B60F6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1E15-9C21-964D-99ED-197204B60F6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5001E8-9DBD-BB45-8E1B-C382DDEA811E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FAD421-C1A6-E14B-8049-0AD85162E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025" y="1792319"/>
            <a:ext cx="8227364" cy="1724867"/>
          </a:xfrm>
        </p:spPr>
        <p:txBody>
          <a:bodyPr>
            <a:noAutofit/>
          </a:bodyPr>
          <a:lstStyle/>
          <a:p>
            <a:r>
              <a:rPr lang="en-US" sz="4000" dirty="0" smtClean="0"/>
              <a:t>Synthetic Biology:  Caught between Property Rights, the Public Domain, and the Commons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790952"/>
            <a:ext cx="8228013" cy="10668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Rai</a:t>
            </a:r>
            <a:r>
              <a:rPr lang="en-US" sz="2400" dirty="0" smtClean="0"/>
              <a:t> and James Boyle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Presented by Pei-Ann Lin</a:t>
            </a:r>
          </a:p>
          <a:p>
            <a:r>
              <a:rPr lang="en-US" sz="2000" dirty="0" smtClean="0"/>
              <a:t>May 11, 2011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Biology and Intellectual Property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best method for creating “openness” and thus, greater innovation?</a:t>
            </a:r>
          </a:p>
          <a:p>
            <a:pPr lvl="1"/>
            <a:r>
              <a:rPr lang="en-US" dirty="0" smtClean="0"/>
              <a:t>Public Domain—not anyone’s property</a:t>
            </a:r>
          </a:p>
          <a:p>
            <a:pPr lvl="1"/>
            <a:r>
              <a:rPr lang="en-US" dirty="0" smtClean="0"/>
              <a:t>The Commons—Use copyright, patents, etc. to leverage requirements of openness for future improvements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 to Establishing 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Products of synthetic biology do not fit well into the current conceptual limits of copyright law</a:t>
            </a:r>
          </a:p>
          <a:p>
            <a:pPr lvl="1"/>
            <a:r>
              <a:rPr lang="en-US" dirty="0" smtClean="0"/>
              <a:t>Not discussed as copyrightable subject matter in the US copyright statute</a:t>
            </a:r>
          </a:p>
          <a:p>
            <a:pPr lvl="1"/>
            <a:r>
              <a:rPr lang="en-US" dirty="0" smtClean="0"/>
              <a:t>Copyright law is restricted from covering functional articles or methods of operation and requires expressive choices</a:t>
            </a:r>
          </a:p>
          <a:p>
            <a:pPr lvl="2"/>
            <a:r>
              <a:rPr lang="en-US" dirty="0" smtClean="0"/>
              <a:t>(Can copyright be invoked for genetic code?)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Patents on Growth of Synthetic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Probably low “</a:t>
            </a:r>
            <a:r>
              <a:rPr lang="en-US" dirty="0" err="1" smtClean="0"/>
              <a:t>nonobvious</a:t>
            </a:r>
            <a:r>
              <a:rPr lang="en-US" dirty="0" smtClean="0"/>
              <a:t>” threshold</a:t>
            </a:r>
          </a:p>
          <a:p>
            <a:r>
              <a:rPr lang="en-US" dirty="0" smtClean="0"/>
              <a:t>Broad foundational patents can impede innovation</a:t>
            </a:r>
          </a:p>
          <a:p>
            <a:pPr lvl="1"/>
            <a:r>
              <a:rPr lang="en-US" dirty="0" smtClean="0"/>
              <a:t>U.S.  Department of Health and Human Services holds a patent covering the use of combination of nucleic-acid binding proteins and nucleic acids to set up data storage and logic gates (2004)</a:t>
            </a:r>
          </a:p>
          <a:p>
            <a:r>
              <a:rPr lang="en-US" dirty="0" smtClean="0"/>
              <a:t>Patent thickets or “anti-commons”</a:t>
            </a:r>
          </a:p>
          <a:p>
            <a:pPr lvl="1"/>
            <a:r>
              <a:rPr lang="en-US" dirty="0" smtClean="0"/>
              <a:t>Very specific and large in quantity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Patent-based “Commons” and </a:t>
            </a:r>
            <a:r>
              <a:rPr lang="en-US" dirty="0" err="1" smtClean="0"/>
              <a:t>Copylefting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Normal patent law situation allows for new patents to be filed based on improvements</a:t>
            </a:r>
          </a:p>
          <a:p>
            <a:pPr lvl="1"/>
            <a:r>
              <a:rPr lang="en-US" dirty="0" smtClean="0"/>
              <a:t>Splits rights to a technology over many parties, eventually greatly hindering access</a:t>
            </a:r>
          </a:p>
          <a:p>
            <a:r>
              <a:rPr lang="en-US" dirty="0" err="1" smtClean="0"/>
              <a:t>BioBricks</a:t>
            </a:r>
            <a:r>
              <a:rPr lang="en-US" dirty="0" smtClean="0"/>
              <a:t> Foundation</a:t>
            </a:r>
          </a:p>
          <a:p>
            <a:r>
              <a:rPr lang="en-US" dirty="0" smtClean="0"/>
              <a:t>BIOS (Biological Innovation for an Open Society)</a:t>
            </a:r>
          </a:p>
          <a:p>
            <a:pPr lvl="1"/>
            <a:r>
              <a:rPr lang="en-US" dirty="0" smtClean="0"/>
              <a:t>Uses patent protection on a few key plant gene transfer technologies to force licensees to put improvements to those technologies into the commons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Solution: </a:t>
            </a:r>
            <a:br>
              <a:rPr lang="en-US" dirty="0" smtClean="0"/>
            </a:br>
            <a:r>
              <a:rPr lang="en-US" dirty="0" smtClean="0"/>
              <a:t>Public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 Registry of Standard Biological Parts has placed its parts into the public domain</a:t>
            </a:r>
          </a:p>
          <a:p>
            <a:pPr lvl="1"/>
            <a:r>
              <a:rPr lang="en-US" dirty="0" smtClean="0"/>
              <a:t>Protects against the threat of patents impeding innovation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Solutions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77581"/>
          <a:ext cx="8692392" cy="4902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7464"/>
                <a:gridCol w="2897464"/>
                <a:gridCol w="2897464"/>
              </a:tblGrid>
              <a:tr h="36753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Strategy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 anchor="ctr"/>
                </a:tc>
              </a:tr>
              <a:tr h="11876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Exclusive use of invention for 20 years</a:t>
                      </a:r>
                      <a:r>
                        <a:rPr lang="en-US" baseline="0" dirty="0" smtClean="0"/>
                        <a:t> and g</a:t>
                      </a:r>
                      <a:r>
                        <a:rPr lang="en-US" dirty="0" smtClean="0"/>
                        <a:t>ives clear</a:t>
                      </a:r>
                      <a:r>
                        <a:rPr lang="en-US" baseline="0" dirty="0" smtClean="0"/>
                        <a:t> property right basis for </a:t>
                      </a:r>
                      <a:r>
                        <a:rPr lang="en-US" baseline="0" dirty="0" err="1" smtClean="0"/>
                        <a:t>copyleft</a:t>
                      </a:r>
                      <a:r>
                        <a:rPr lang="en-US" baseline="0" dirty="0" smtClean="0"/>
                        <a:t> license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Expensive</a:t>
                      </a:r>
                      <a:endParaRPr lang="en-US" dirty="0"/>
                    </a:p>
                  </a:txBody>
                  <a:tcPr anchor="ctr"/>
                </a:tc>
              </a:tr>
              <a:tr h="998016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COPYRIGHT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Exclusive rights to copy or improve;</a:t>
                      </a:r>
                      <a:r>
                        <a:rPr lang="en-US" baseline="0" dirty="0" smtClean="0"/>
                        <a:t> inexpensive; clear property right basis for </a:t>
                      </a:r>
                      <a:r>
                        <a:rPr lang="en-US" baseline="0" dirty="0" err="1" smtClean="0"/>
                        <a:t>copyleft</a:t>
                      </a:r>
                      <a:r>
                        <a:rPr lang="en-US" baseline="0" dirty="0" smtClean="0"/>
                        <a:t> license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Unclear</a:t>
                      </a:r>
                      <a:r>
                        <a:rPr lang="en-US" baseline="0" dirty="0" smtClean="0"/>
                        <a:t> legal basis for assertion of copyright for synthetic biology creations</a:t>
                      </a:r>
                      <a:endParaRPr lang="en-US" dirty="0"/>
                    </a:p>
                  </a:txBody>
                  <a:tcPr anchor="ctr"/>
                </a:tc>
              </a:tr>
              <a:tr h="9980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Inexpensive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Strict</a:t>
                      </a:r>
                      <a:r>
                        <a:rPr lang="en-US" baseline="0" dirty="0" smtClean="0"/>
                        <a:t> limits on information dissemination</a:t>
                      </a:r>
                      <a:endParaRPr lang="en-US" dirty="0"/>
                    </a:p>
                  </a:txBody>
                  <a:tcPr anchor="ctr"/>
                </a:tc>
              </a:tr>
              <a:tr h="11597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SUI GENERIS LEGISLATION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Narrowly</a:t>
                      </a:r>
                      <a:r>
                        <a:rPr lang="en-US" baseline="0" dirty="0" smtClean="0"/>
                        <a:t> tailored to problem; “open” databases or “social patents”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Legislative</a:t>
                      </a:r>
                      <a:r>
                        <a:rPr lang="en-US" baseline="0" dirty="0" smtClean="0"/>
                        <a:t> solutions are difficult and SLOW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526655"/>
          </a:xfrm>
        </p:spPr>
        <p:txBody>
          <a:bodyPr>
            <a:normAutofit/>
          </a:bodyPr>
          <a:lstStyle/>
          <a:p>
            <a:r>
              <a:rPr lang="en-US" dirty="0" smtClean="0"/>
              <a:t>Why are there concerns about antitrust and patent misuse with regards to the BIOS patent-based commons?</a:t>
            </a:r>
          </a:p>
          <a:p>
            <a:r>
              <a:rPr lang="en-US" dirty="0" smtClean="0"/>
              <a:t>How does the (sad but true) financial incentive for innovation play into each of the presented strategies for swift progress in synthetic biology?</a:t>
            </a:r>
          </a:p>
          <a:p>
            <a:r>
              <a:rPr lang="en-US" dirty="0" smtClean="0"/>
              <a:t>Is there an ideal solution??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899</TotalTime>
  <Words>443</Words>
  <Application>Microsoft Macintosh PowerPoint</Application>
  <PresentationFormat>On-screen Show (4:3)</PresentationFormat>
  <Paragraphs>58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Genesis</vt:lpstr>
      <vt:lpstr>Synthetic Biology:  Caught between Property Rights, the Public Domain, and the Commons</vt:lpstr>
      <vt:lpstr>Synthetic Biology and Intellectual Property Law</vt:lpstr>
      <vt:lpstr>Obstacles to Establishing Copyright</vt:lpstr>
      <vt:lpstr>Effects of Patents on Growth of Synthetic Biology</vt:lpstr>
      <vt:lpstr>Patent-based “Commons” and Copylefting</vt:lpstr>
      <vt:lpstr>Current Solution:  Public Domain</vt:lpstr>
      <vt:lpstr>Alternative Solutions</vt:lpstr>
      <vt:lpstr>Discussion Questions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Synthetic Biology:  Caught between Property Rights, the Public Domain, and the Commons</dc:title>
  <dc:creator>Pei Lin</dc:creator>
  <cp:lastModifiedBy>Pei Lin</cp:lastModifiedBy>
  <cp:revision>30</cp:revision>
  <dcterms:created xsi:type="dcterms:W3CDTF">2011-05-11T18:38:39Z</dcterms:created>
  <dcterms:modified xsi:type="dcterms:W3CDTF">2011-05-11T18:40:04Z</dcterms:modified>
</cp:coreProperties>
</file>